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3" r:id="rId1"/>
  </p:sldMasterIdLst>
  <p:sldIdLst>
    <p:sldId id="256" r:id="rId2"/>
    <p:sldId id="277" r:id="rId3"/>
    <p:sldId id="267" r:id="rId4"/>
    <p:sldId id="275" r:id="rId5"/>
    <p:sldId id="272" r:id="rId6"/>
    <p:sldId id="280" r:id="rId7"/>
    <p:sldId id="281" r:id="rId8"/>
    <p:sldId id="283" r:id="rId9"/>
    <p:sldId id="284" r:id="rId10"/>
    <p:sldId id="296" r:id="rId11"/>
    <p:sldId id="301" r:id="rId12"/>
    <p:sldId id="297" r:id="rId13"/>
    <p:sldId id="302" r:id="rId14"/>
    <p:sldId id="298" r:id="rId15"/>
    <p:sldId id="303" r:id="rId16"/>
    <p:sldId id="299" r:id="rId17"/>
    <p:sldId id="304" r:id="rId18"/>
    <p:sldId id="300" r:id="rId19"/>
    <p:sldId id="305" r:id="rId20"/>
    <p:sldId id="294" r:id="rId2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wmf"/><Relationship Id="rId1" Type="http://schemas.openxmlformats.org/officeDocument/2006/relationships/image" Target="../media/image5.wmf"/><Relationship Id="rId4" Type="http://schemas.openxmlformats.org/officeDocument/2006/relationships/image" Target="../media/image8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6.wmf"/><Relationship Id="rId1" Type="http://schemas.openxmlformats.org/officeDocument/2006/relationships/image" Target="../media/image15.wmf"/><Relationship Id="rId4" Type="http://schemas.openxmlformats.org/officeDocument/2006/relationships/image" Target="../media/image18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7042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87043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87044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 sz="2400">
                <a:latin typeface="Times New Roman" pitchFamily="18" charset="0"/>
              </a:endParaRPr>
            </a:p>
          </p:txBody>
        </p:sp>
        <p:grpSp>
          <p:nvGrpSpPr>
            <p:cNvPr id="87045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87046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87047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87048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87049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87050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87051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87052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87053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87054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87055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 sz="2400">
                  <a:latin typeface="Times New Roman" pitchFamily="18" charset="0"/>
                </a:endParaRPr>
              </a:p>
            </p:txBody>
          </p:sp>
        </p:grpSp>
      </p:grpSp>
      <p:sp>
        <p:nvSpPr>
          <p:cNvPr id="87056" name="Rectangle 16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7057" name="Rectangle 1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7058" name="Rectangle 1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D904B41B-B746-441F-93C9-DC3DF3920668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87059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87060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r>
              <a:rPr lang="ru-RU"/>
              <a:t>Образец подзаголовка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582E285-8DEA-49F9-8DCB-79252C75C46C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1A6B209-6725-4158-BB4F-B35F2DBA908C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981200"/>
            <a:ext cx="4038600" cy="1866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4038600" cy="1866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4000500"/>
            <a:ext cx="4038600" cy="1866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4000500"/>
            <a:ext cx="4038600" cy="1866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0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F5289BB0-AFAF-43D4-AD45-FC0F02426BD6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9" name="Дата 8"/>
          <p:cNvSpPr>
            <a:spLocks noGrp="1"/>
          </p:cNvSpPr>
          <p:nvPr>
            <p:ph type="dt" sz="half" idx="12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21DC43D-BD1E-4814-AA74-83B74A3F03A6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D3CF4BD-EB37-477E-BA17-CB54041E2D2B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45832BE-B77A-45C2-BB9F-EF77EAC67FA5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C9D5BAF-487B-406A-8EEE-E32FAF38F1B3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9" name="Дата 8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9ACCB5B-A0B6-4716-B5BC-085EA93E6624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022158D-A596-485C-B7DF-C1B3D9CB5096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97B8B87-0A64-48E0-8C6E-F161C00929D9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A5FDFBD-8B01-47B5-8436-848D01BDE67C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endParaRPr lang="ru-RU"/>
          </a:p>
        </p:txBody>
      </p:sp>
      <p:sp>
        <p:nvSpPr>
          <p:cNvPr id="86019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 Black" pitchFamily="34" charset="0"/>
              </a:defRPr>
            </a:lvl1pPr>
          </a:lstStyle>
          <a:p>
            <a:fld id="{80406C26-E6C1-4620-A5D0-10822AE64F0B}" type="slidenum">
              <a:rPr lang="ru-RU"/>
              <a:pPr/>
              <a:t>‹#›</a:t>
            </a:fld>
            <a:endParaRPr lang="ru-RU"/>
          </a:p>
        </p:txBody>
      </p:sp>
      <p:grpSp>
        <p:nvGrpSpPr>
          <p:cNvPr id="86020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86021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86022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86023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>
                <a:solidFill>
                  <a:schemeClr val="hlink"/>
                </a:solidFill>
              </a:endParaRPr>
            </a:p>
          </p:txBody>
        </p:sp>
        <p:sp>
          <p:nvSpPr>
            <p:cNvPr id="86024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>
                <a:solidFill>
                  <a:schemeClr val="hlink"/>
                </a:solidFill>
              </a:endParaRPr>
            </a:p>
          </p:txBody>
        </p:sp>
        <p:sp>
          <p:nvSpPr>
            <p:cNvPr id="86025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>
                <a:solidFill>
                  <a:schemeClr val="accent2"/>
                </a:solidFill>
              </a:endParaRPr>
            </a:p>
          </p:txBody>
        </p:sp>
        <p:sp>
          <p:nvSpPr>
            <p:cNvPr id="86026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>
                <a:solidFill>
                  <a:schemeClr val="hlink"/>
                </a:solidFill>
              </a:endParaRPr>
            </a:p>
          </p:txBody>
        </p:sp>
        <p:sp>
          <p:nvSpPr>
            <p:cNvPr id="86027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86028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>
                <a:solidFill>
                  <a:schemeClr val="accent2"/>
                </a:solidFill>
              </a:endParaRPr>
            </a:p>
          </p:txBody>
        </p:sp>
        <p:sp>
          <p:nvSpPr>
            <p:cNvPr id="86029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>
                <a:solidFill>
                  <a:schemeClr val="accent2"/>
                </a:solidFill>
              </a:endParaRPr>
            </a:p>
          </p:txBody>
        </p:sp>
      </p:grpSp>
      <p:sp>
        <p:nvSpPr>
          <p:cNvPr id="86030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86031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86032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5" r:id="rId2"/>
    <p:sldLayoutId id="2147483706" r:id="rId3"/>
    <p:sldLayoutId id="2147483707" r:id="rId4"/>
    <p:sldLayoutId id="2147483708" r:id="rId5"/>
    <p:sldLayoutId id="2147483709" r:id="rId6"/>
    <p:sldLayoutId id="2147483710" r:id="rId7"/>
    <p:sldLayoutId id="2147483711" r:id="rId8"/>
    <p:sldLayoutId id="2147483712" r:id="rId9"/>
    <p:sldLayoutId id="2147483713" r:id="rId10"/>
    <p:sldLayoutId id="2147483714" r:id="rId11"/>
    <p:sldLayoutId id="2147483715" r:id="rId12"/>
  </p:sldLayoutIdLst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¨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Briansk\KolPARA\1\1%2026%20&#1088;&#1072;&#1076;%20&#1076;&#1080;&#1089;&#1073;%20&#1074;%205%20&#1088;&#1072;&#1079;.avi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Briansk\KolPARA\1\2%20105&#1088;&#1072;&#1076;%20&#1076;&#1080;&#1089;&#1073;%20&#1074;%2010%20&#1088;&#1072;&#1079;.avi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Briansk\KolPARA\1\3%2060&#1088;&#1072;&#1076;%20%20&#1076;&#1080;&#1089;&#1073;%20&#1074;%205%20&#1088;&#1072;&#1079;.avi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Briansk\KolPARA\1\24.5%20&#1088;&#1072;&#1076;%20&#1101;&#1083;&#1083;&#1080;&#1087;&#1089;%205%20&#1084;&#1084;.avi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Briansk\KolPARA\1\1%2098.65(49.3)%20&#1088;&#1072;&#1076;%20&#1101;&#1083;&#1083;&#1080;&#1087;&#1089;%201%20&#1084;&#1084;%20&#1074;%205%20&#1088;&#1072;&#1079;.avi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4.bin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oleObject" Target="../embeddings/oleObject5.bin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9.bin"/><Relationship Id="rId5" Type="http://schemas.openxmlformats.org/officeDocument/2006/relationships/oleObject" Target="../embeddings/oleObject8.bin"/><Relationship Id="rId4" Type="http://schemas.openxmlformats.org/officeDocument/2006/relationships/oleObject" Target="../embeddings/oleObject7.bin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3200" dirty="0" smtClean="0">
                <a:solidFill>
                  <a:schemeClr val="bg1"/>
                </a:solidFill>
              </a:rPr>
              <a:t>Исследование влияния гироскопических свойств колёсной пары на динамические реакции в буксовых узлах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916238" y="4724400"/>
            <a:ext cx="6019800" cy="962025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1500"/>
              <a:t>Докладчик: Мустафаев Юрий Кямалович</a:t>
            </a:r>
          </a:p>
          <a:p>
            <a:pPr>
              <a:lnSpc>
                <a:spcPct val="80000"/>
              </a:lnSpc>
            </a:pPr>
            <a:endParaRPr lang="ru-RU" sz="1500"/>
          </a:p>
          <a:p>
            <a:pPr>
              <a:lnSpc>
                <a:spcPct val="80000"/>
              </a:lnSpc>
            </a:pPr>
            <a:r>
              <a:rPr lang="ru-RU" sz="1500"/>
              <a:t>Самарский государственный университет путей сообщения (СамГУПС)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 dirty="0" smtClean="0"/>
              <a:t>Моделирование резонансных колебаний ротора с динамическим дисбалансом при вращении с угловой скоростью 26 рад/с (замедлено в 5 раз)</a:t>
            </a:r>
            <a:endParaRPr lang="ru-RU" sz="4000" dirty="0"/>
          </a:p>
        </p:txBody>
      </p:sp>
      <p:pic>
        <p:nvPicPr>
          <p:cNvPr id="5" name="1 26 рад дисб в 5 раз.avi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602764" y="1844824"/>
            <a:ext cx="7915165" cy="4214986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060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 dirty="0" smtClean="0"/>
              <a:t>Оценка динамических реакций шарнира между колёсной парой и буксой</a:t>
            </a:r>
            <a:endParaRPr lang="ru-RU" sz="4000" dirty="0"/>
          </a:p>
        </p:txBody>
      </p:sp>
      <p:pic>
        <p:nvPicPr>
          <p:cNvPr id="12697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1340768"/>
            <a:ext cx="6750748" cy="32403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698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23728" y="4581128"/>
            <a:ext cx="4752528" cy="20556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 dirty="0" smtClean="0"/>
              <a:t>Моделирование резонансных колебаний ротора с динамическим дисбалансом при вращении с угловой скоростью 105 рад/с (замедлено в 10 раз)</a:t>
            </a:r>
            <a:endParaRPr lang="ru-RU" sz="4000" dirty="0"/>
          </a:p>
        </p:txBody>
      </p:sp>
      <p:pic>
        <p:nvPicPr>
          <p:cNvPr id="6" name="2 105рад дисб в 10 раз.avi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539552" y="1916832"/>
            <a:ext cx="7779943" cy="414297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020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229600" cy="883568"/>
          </a:xfrm>
        </p:spPr>
        <p:txBody>
          <a:bodyPr/>
          <a:lstStyle/>
          <a:p>
            <a:r>
              <a:rPr lang="ru-RU" sz="2000" dirty="0" smtClean="0"/>
              <a:t>Динамические реакции буксового узла и сила деформации упругого элемента (коэффициент диссипации 10/10000)</a:t>
            </a:r>
            <a:endParaRPr lang="ru-RU" sz="4000" dirty="0"/>
          </a:p>
        </p:txBody>
      </p:sp>
      <p:pic>
        <p:nvPicPr>
          <p:cNvPr id="128005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4008" y="1556792"/>
            <a:ext cx="4401518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8006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95825" y="4221088"/>
            <a:ext cx="4448175" cy="192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8007" name="Picture 7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850" y="1576944"/>
            <a:ext cx="4303713" cy="2624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8008" name="Picture 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5536" y="4221088"/>
            <a:ext cx="4448175" cy="192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 dirty="0" smtClean="0"/>
              <a:t>Движение ротора с динамическим дисбалансом при вращении с угловой скоростью 60 рад/с (замедлено в 5 раз)</a:t>
            </a:r>
            <a:endParaRPr lang="ru-RU" sz="4000" dirty="0"/>
          </a:p>
        </p:txBody>
      </p:sp>
      <p:pic>
        <p:nvPicPr>
          <p:cNvPr id="5" name="3 60рад  дисб в 5 раз.avi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971600" y="1628800"/>
            <a:ext cx="7566620" cy="402937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705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229600" cy="811560"/>
          </a:xfrm>
        </p:spPr>
        <p:txBody>
          <a:bodyPr/>
          <a:lstStyle/>
          <a:p>
            <a:r>
              <a:rPr lang="ru-RU" sz="2000" dirty="0" smtClean="0"/>
              <a:t>Динамические реакции буксового узла и сила деформации упругого элемента (коэффициент </a:t>
            </a:r>
            <a:r>
              <a:rPr lang="ru-RU" sz="2000" dirty="0" smtClean="0"/>
              <a:t>диссипации = 10)</a:t>
            </a:r>
            <a:endParaRPr lang="ru-RU" sz="4000" dirty="0"/>
          </a:p>
        </p:txBody>
      </p:sp>
      <p:pic>
        <p:nvPicPr>
          <p:cNvPr id="129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4581128"/>
            <a:ext cx="4448175" cy="192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9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7664" y="1340768"/>
            <a:ext cx="5290588" cy="3240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 dirty="0" smtClean="0"/>
              <a:t>Движение ротора при наличии вертикальной возмущающей силы амплитудой 5 мм, совпадающей с круговой частотой вращения (угловой скоростью) 25 рад/с (имитация </a:t>
            </a:r>
            <a:r>
              <a:rPr lang="ru-RU" sz="2000" dirty="0" err="1" smtClean="0"/>
              <a:t>нециллиндричности</a:t>
            </a:r>
            <a:r>
              <a:rPr lang="ru-RU" sz="2000" dirty="0" smtClean="0"/>
              <a:t> / </a:t>
            </a:r>
            <a:r>
              <a:rPr lang="ru-RU" sz="2000" dirty="0" err="1" smtClean="0"/>
              <a:t>несоосности</a:t>
            </a:r>
            <a:r>
              <a:rPr lang="ru-RU" sz="2000" dirty="0" smtClean="0"/>
              <a:t> колеса)</a:t>
            </a:r>
            <a:endParaRPr lang="ru-RU" sz="4000" dirty="0"/>
          </a:p>
        </p:txBody>
      </p:sp>
      <p:pic>
        <p:nvPicPr>
          <p:cNvPr id="6" name="24.5 рад эллипс 5 мм.avi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899592" y="1772816"/>
            <a:ext cx="6990556" cy="372261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58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229600" cy="739552"/>
          </a:xfrm>
        </p:spPr>
        <p:txBody>
          <a:bodyPr/>
          <a:lstStyle/>
          <a:p>
            <a:r>
              <a:rPr lang="ru-RU" sz="2000" dirty="0" smtClean="0">
                <a:solidFill>
                  <a:srgbClr val="000000"/>
                </a:solidFill>
              </a:rPr>
              <a:t>Динамические реакции буксового узла и сила деформации упругого элемента (коэффициент диссипации = 10)</a:t>
            </a:r>
            <a:endParaRPr lang="ru-RU" sz="4000" dirty="0"/>
          </a:p>
        </p:txBody>
      </p:sp>
      <p:pic>
        <p:nvPicPr>
          <p:cNvPr id="13005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1196752"/>
            <a:ext cx="5038725" cy="307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005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95736" y="4293096"/>
            <a:ext cx="4457700" cy="192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 dirty="0" smtClean="0"/>
              <a:t>Движение ротора при наличии вертикальной возмущающей силы амплитудой 1 мм, совпадающей с круговой частотой вращения (угловой скоростью) 99 рад/с (имитация </a:t>
            </a:r>
            <a:r>
              <a:rPr lang="ru-RU" sz="2000" dirty="0" err="1" smtClean="0"/>
              <a:t>нециллиндричности</a:t>
            </a:r>
            <a:r>
              <a:rPr lang="ru-RU" sz="2000" dirty="0" smtClean="0"/>
              <a:t> / </a:t>
            </a:r>
            <a:r>
              <a:rPr lang="ru-RU" sz="2000" dirty="0" err="1" smtClean="0"/>
              <a:t>несоосности</a:t>
            </a:r>
            <a:r>
              <a:rPr lang="ru-RU" sz="2000" dirty="0" smtClean="0"/>
              <a:t> колеса)</a:t>
            </a:r>
            <a:endParaRPr lang="ru-RU" sz="4000" dirty="0"/>
          </a:p>
        </p:txBody>
      </p:sp>
      <p:pic>
        <p:nvPicPr>
          <p:cNvPr id="5" name="1 98.65(49.3) рад эллипс 1 мм в 5 раз.avi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827584" y="1844824"/>
            <a:ext cx="7644722" cy="407097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265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229600" cy="667544"/>
          </a:xfrm>
        </p:spPr>
        <p:txBody>
          <a:bodyPr/>
          <a:lstStyle/>
          <a:p>
            <a:r>
              <a:rPr lang="ru-RU" sz="2000" dirty="0" smtClean="0"/>
              <a:t>Динамические реакции буксового узла и сила деформации упругого элемента (коэффициент диссипации 10/10000)</a:t>
            </a:r>
            <a:endParaRPr lang="ru-RU" sz="4000" dirty="0"/>
          </a:p>
        </p:txBody>
      </p:sp>
      <p:pic>
        <p:nvPicPr>
          <p:cNvPr id="131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340768"/>
            <a:ext cx="4176464" cy="305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1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4365104"/>
            <a:ext cx="4457700" cy="192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107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99992" y="1340768"/>
            <a:ext cx="4462662" cy="31295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1077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86300" y="4365104"/>
            <a:ext cx="4457700" cy="192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6" name="Объект 1"/>
          <p:cNvSpPr>
            <a:spLocks/>
          </p:cNvSpPr>
          <p:nvPr/>
        </p:nvSpPr>
        <p:spPr bwMode="auto">
          <a:xfrm>
            <a:off x="395288" y="404813"/>
            <a:ext cx="8229600" cy="583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109538" algn="ctr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ru-RU" sz="3900"/>
              <a:t> </a:t>
            </a:r>
            <a:r>
              <a:rPr lang="ru-RU" sz="2800"/>
              <a:t>Результаты сравнения расчётных данных с достоверными данными натурных образцов</a:t>
            </a:r>
          </a:p>
          <a:p>
            <a:pPr marL="109538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endParaRPr lang="ru-RU" sz="3200"/>
          </a:p>
          <a:p>
            <a:pPr marL="109538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endParaRPr lang="ru-RU" sz="3200"/>
          </a:p>
          <a:p>
            <a:pPr marL="109538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endParaRPr lang="ru-RU" sz="3200"/>
          </a:p>
          <a:p>
            <a:pPr marL="109538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endParaRPr lang="ru-RU" sz="3200"/>
          </a:p>
          <a:p>
            <a:pPr marL="109538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endParaRPr lang="ru-RU" sz="3200"/>
          </a:p>
          <a:p>
            <a:pPr marL="109538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endParaRPr lang="ru-RU" sz="3200"/>
          </a:p>
          <a:p>
            <a:pPr marL="109538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endParaRPr lang="ru-RU" sz="1600"/>
          </a:p>
          <a:p>
            <a:pPr marL="109538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ru-RU" sz="1600"/>
              <a:t>*Характеристики колесных пар взяты с официального сайта ПАО «Крюковский</a:t>
            </a:r>
          </a:p>
          <a:p>
            <a:pPr marL="109538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ru-RU" sz="1600"/>
              <a:t>Вагоностроительный Завод»</a:t>
            </a:r>
            <a:r>
              <a:rPr lang="en-US" sz="1600"/>
              <a:t> (http://www.kvsz.com/)</a:t>
            </a:r>
            <a:endParaRPr lang="ru-RU" sz="1600"/>
          </a:p>
          <a:p>
            <a:pPr marL="109538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ru-RU" sz="1600"/>
              <a:t>Характеристики надрессорной балки и боковой рамы взяты с официального сайта</a:t>
            </a:r>
            <a:r>
              <a:rPr lang="en-US" sz="1600"/>
              <a:t> </a:t>
            </a:r>
            <a:r>
              <a:rPr lang="ru-RU" sz="1600"/>
              <a:t>«УралВагонЗапчасть» (</a:t>
            </a:r>
            <a:r>
              <a:rPr lang="en-US" sz="1600"/>
              <a:t>http://uvzap.ru/</a:t>
            </a:r>
            <a:r>
              <a:rPr lang="ru-RU" sz="1600"/>
              <a:t>)</a:t>
            </a:r>
            <a:endParaRPr lang="en-US" sz="1600"/>
          </a:p>
          <a:p>
            <a:pPr marL="109538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endParaRPr lang="ru-RU" sz="1600"/>
          </a:p>
        </p:txBody>
      </p:sp>
      <p:graphicFrame>
        <p:nvGraphicFramePr>
          <p:cNvPr id="28725" name="Group 53"/>
          <p:cNvGraphicFramePr>
            <a:graphicFrameLocks noGrp="1"/>
          </p:cNvGraphicFramePr>
          <p:nvPr/>
        </p:nvGraphicFramePr>
        <p:xfrm>
          <a:off x="1042988" y="1844675"/>
          <a:ext cx="7032625" cy="3151823"/>
        </p:xfrm>
        <a:graphic>
          <a:graphicData uri="http://schemas.openxmlformats.org/drawingml/2006/table">
            <a:tbl>
              <a:tblPr/>
              <a:tblGrid>
                <a:gridCol w="2016125"/>
                <a:gridCol w="1500187"/>
                <a:gridCol w="1758950"/>
                <a:gridCol w="1757363"/>
              </a:tblGrid>
              <a:tr h="5762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Название элемента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Масса 3</a:t>
                      </a: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D</a:t>
                      </a: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 модели, кг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Масса  оригинала*, кг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Моменты инерции 3</a:t>
                      </a: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D </a:t>
                      </a: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модели, кг*м2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647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КОЛЕСНАЯ ПАРА МОДЕЛИ РУ1Ш-957-Г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DA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13</a:t>
                      </a: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10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DA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     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  </a:t>
                      </a: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1300-</a:t>
                      </a: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</a:t>
                      </a: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400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DA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Jx</a:t>
                      </a: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=825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Jy</a:t>
                      </a: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=825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Jz</a:t>
                      </a: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=114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DADB"/>
                    </a:solidFill>
                  </a:tcPr>
                </a:tc>
              </a:tr>
              <a:tr h="647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КОЛЕСНАЯ ПАРА МОДЕЛИ РУ1Ш-957-Г БЕЗ БУКСОВЫХ УЗЛОВ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D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11</a:t>
                      </a: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30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D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     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1100-1200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D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Jx</a:t>
                      </a: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=635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Jy</a:t>
                      </a: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=635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Jz</a:t>
                      </a: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 =111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DEE"/>
                    </a:solidFill>
                  </a:tcPr>
                </a:tc>
              </a:tr>
              <a:tr h="4540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Надрессорная балка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100.00.001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DA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52</a:t>
                      </a: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5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DA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520</a:t>
                      </a: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-560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DA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Jx</a:t>
                      </a: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=243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Jy</a:t>
                      </a: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=242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Jz</a:t>
                      </a: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=13,2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DADB"/>
                    </a:solidFill>
                  </a:tcPr>
                </a:tc>
              </a:tr>
              <a:tr h="5175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Боковая рама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100.00.002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D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400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D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400-4</a:t>
                      </a: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3</a:t>
                      </a: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D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Jx</a:t>
                      </a: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=161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Jy</a:t>
                      </a: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=147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Jz</a:t>
                      </a: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=20,4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DEE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8" name="Rectangle 4"/>
          <p:cNvSpPr>
            <a:spLocks noGrp="1" noChangeArrowheads="1"/>
          </p:cNvSpPr>
          <p:nvPr>
            <p:ph type="title"/>
          </p:nvPr>
        </p:nvSpPr>
        <p:spPr>
          <a:xfrm>
            <a:off x="611188" y="2349500"/>
            <a:ext cx="8229600" cy="1371600"/>
          </a:xfrm>
        </p:spPr>
        <p:txBody>
          <a:bodyPr/>
          <a:lstStyle/>
          <a:p>
            <a:r>
              <a:rPr lang="ru-RU"/>
              <a:t>    </a:t>
            </a:r>
            <a:r>
              <a:rPr lang="ru-RU">
                <a:solidFill>
                  <a:schemeClr val="bg2"/>
                </a:solidFill>
              </a:rPr>
              <a:t>Спасибо за внимание 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457201"/>
            <a:ext cx="8291513" cy="595536"/>
          </a:xfrm>
        </p:spPr>
        <p:txBody>
          <a:bodyPr/>
          <a:lstStyle/>
          <a:p>
            <a:r>
              <a:rPr lang="ru-RU" sz="3600" dirty="0"/>
              <a:t>Повреждения </a:t>
            </a:r>
            <a:r>
              <a:rPr lang="ru-RU" sz="3600" dirty="0" smtClean="0"/>
              <a:t>тележек</a:t>
            </a:r>
            <a:endParaRPr lang="ru-RU" sz="3600" dirty="0"/>
          </a:p>
        </p:txBody>
      </p:sp>
      <p:pic>
        <p:nvPicPr>
          <p:cNvPr id="17413" name="Picture 5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23528" y="1052736"/>
            <a:ext cx="2913369" cy="2232248"/>
          </a:xfrm>
        </p:spPr>
      </p:pic>
      <p:pic>
        <p:nvPicPr>
          <p:cNvPr id="17414" name="Picture 6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3347864" y="1052736"/>
            <a:ext cx="2880320" cy="2207792"/>
          </a:xfrm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24128" y="3861048"/>
            <a:ext cx="3077180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1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>
          <a:xfrm>
            <a:off x="2555776" y="3861048"/>
            <a:ext cx="3095625" cy="244792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229600" cy="1675655"/>
          </a:xfrm>
        </p:spPr>
        <p:txBody>
          <a:bodyPr/>
          <a:lstStyle/>
          <a:p>
            <a:r>
              <a:rPr lang="ru-RU" sz="2800" dirty="0" smtClean="0"/>
              <a:t>Типичные динамические уравнения движения конструктивных элементов тележки, используемые при разработке математических моделей</a:t>
            </a:r>
            <a:endParaRPr lang="ru-RU" sz="2800" dirty="0"/>
          </a:p>
        </p:txBody>
      </p:sp>
      <p:sp>
        <p:nvSpPr>
          <p:cNvPr id="9625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626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6262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6264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96263" name="Object 7"/>
          <p:cNvGraphicFramePr>
            <a:graphicFrameLocks noChangeAspect="1"/>
          </p:cNvGraphicFramePr>
          <p:nvPr/>
        </p:nvGraphicFramePr>
        <p:xfrm>
          <a:off x="3419872" y="2636912"/>
          <a:ext cx="1080120" cy="378042"/>
        </p:xfrm>
        <a:graphic>
          <a:graphicData uri="http://schemas.openxmlformats.org/presentationml/2006/ole">
            <p:oleObj spid="_x0000_s96263" name="Формула" r:id="rId3" imgW="761669" imgH="266584" progId="Equation.3">
              <p:embed/>
            </p:oleObj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4489008" y="2564904"/>
            <a:ext cx="4754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- проекции активных сил на оси координат</a:t>
            </a:r>
            <a:endParaRPr lang="ru-RU" dirty="0"/>
          </a:p>
        </p:txBody>
      </p:sp>
      <p:sp>
        <p:nvSpPr>
          <p:cNvPr id="96266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96265" name="Object 9"/>
          <p:cNvGraphicFramePr>
            <a:graphicFrameLocks noChangeAspect="1"/>
          </p:cNvGraphicFramePr>
          <p:nvPr/>
        </p:nvGraphicFramePr>
        <p:xfrm>
          <a:off x="3347864" y="3140968"/>
          <a:ext cx="1131554" cy="360040"/>
        </p:xfrm>
        <a:graphic>
          <a:graphicData uri="http://schemas.openxmlformats.org/presentationml/2006/ole">
            <p:oleObj spid="_x0000_s96265" name="Формула" r:id="rId4" imgW="837836" imgH="266584" progId="Equation.3">
              <p:embed/>
            </p:oleObj>
          </a:graphicData>
        </a:graphic>
      </p:graphicFrame>
      <p:sp>
        <p:nvSpPr>
          <p:cNvPr id="17" name="TextBox 16"/>
          <p:cNvSpPr txBox="1"/>
          <p:nvPr/>
        </p:nvSpPr>
        <p:spPr>
          <a:xfrm>
            <a:off x="4389622" y="3068960"/>
            <a:ext cx="46283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- проекции сил реакции на оси координат</a:t>
            </a:r>
            <a:endParaRPr lang="ru-RU" dirty="0"/>
          </a:p>
        </p:txBody>
      </p:sp>
      <p:sp>
        <p:nvSpPr>
          <p:cNvPr id="96268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96267" name="Object 11"/>
          <p:cNvGraphicFramePr>
            <a:graphicFrameLocks noChangeAspect="1"/>
          </p:cNvGraphicFramePr>
          <p:nvPr/>
        </p:nvGraphicFramePr>
        <p:xfrm>
          <a:off x="3275856" y="3356992"/>
          <a:ext cx="2316384" cy="1152128"/>
        </p:xfrm>
        <a:graphic>
          <a:graphicData uri="http://schemas.openxmlformats.org/presentationml/2006/ole">
            <p:oleObj spid="_x0000_s96267" name="Формула" r:id="rId5" imgW="1816100" imgH="901700" progId="Equation.3">
              <p:embed/>
            </p:oleObj>
          </a:graphicData>
        </a:graphic>
      </p:graphicFrame>
      <p:sp>
        <p:nvSpPr>
          <p:cNvPr id="20" name="TextBox 19"/>
          <p:cNvSpPr txBox="1"/>
          <p:nvPr/>
        </p:nvSpPr>
        <p:spPr>
          <a:xfrm>
            <a:off x="5580113" y="3645024"/>
            <a:ext cx="33123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- проекции моментов указанных ранее сил на оси координат</a:t>
            </a:r>
            <a:endParaRPr lang="ru-RU" dirty="0"/>
          </a:p>
        </p:txBody>
      </p:sp>
      <p:sp>
        <p:nvSpPr>
          <p:cNvPr id="96270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6272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96271" name="Object 15"/>
          <p:cNvGraphicFramePr>
            <a:graphicFrameLocks noChangeAspect="1"/>
          </p:cNvGraphicFramePr>
          <p:nvPr/>
        </p:nvGraphicFramePr>
        <p:xfrm>
          <a:off x="467544" y="2132856"/>
          <a:ext cx="2811489" cy="4248472"/>
        </p:xfrm>
        <a:graphic>
          <a:graphicData uri="http://schemas.openxmlformats.org/presentationml/2006/ole">
            <p:oleObj spid="_x0000_s96271" name="Формула" r:id="rId6" imgW="2146300" imgH="3238500" progId="Equation.3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825" y="2060575"/>
            <a:ext cx="5040313" cy="369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291513" cy="1316038"/>
          </a:xfrm>
        </p:spPr>
        <p:txBody>
          <a:bodyPr/>
          <a:lstStyle/>
          <a:p>
            <a:r>
              <a:rPr lang="ru-RU" sz="2800" dirty="0"/>
              <a:t>Моделирование динамики одиночной колёсной пары как </a:t>
            </a:r>
            <a:r>
              <a:rPr lang="ru-RU" sz="2800" dirty="0" err="1" smtClean="0"/>
              <a:t>четырёхстепенного</a:t>
            </a:r>
            <a:r>
              <a:rPr lang="ru-RU" sz="2800" dirty="0" smtClean="0"/>
              <a:t> ротора </a:t>
            </a:r>
            <a:r>
              <a:rPr lang="ru-RU" sz="2800" dirty="0"/>
              <a:t>в </a:t>
            </a:r>
            <a:r>
              <a:rPr lang="ru-RU" sz="2800" dirty="0" err="1"/>
              <a:t>анизотропно</a:t>
            </a:r>
            <a:r>
              <a:rPr lang="ru-RU" sz="2800" dirty="0"/>
              <a:t> упругих опорах</a:t>
            </a:r>
          </a:p>
        </p:txBody>
      </p:sp>
      <p:pic>
        <p:nvPicPr>
          <p:cNvPr id="23557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20072" y="2276872"/>
            <a:ext cx="3508375" cy="2106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523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95233" name="Object 1"/>
          <p:cNvGraphicFramePr>
            <a:graphicFrameLocks noChangeAspect="1"/>
          </p:cNvGraphicFramePr>
          <p:nvPr/>
        </p:nvGraphicFramePr>
        <p:xfrm>
          <a:off x="6300192" y="4581128"/>
          <a:ext cx="1539414" cy="504056"/>
        </p:xfrm>
        <a:graphic>
          <a:graphicData uri="http://schemas.openxmlformats.org/presentationml/2006/ole">
            <p:oleObj spid="_x0000_s95233" name="Формула" r:id="rId5" imgW="901309" imgH="291973" progId="Equation.3">
              <p:embed/>
            </p:oleObj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5551647" y="5013176"/>
            <a:ext cx="359235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- гироскопические добавки, обусловленные вращением колёсной пары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5580112" y="4653136"/>
            <a:ext cx="5571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Где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1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825" y="2420938"/>
            <a:ext cx="3095625" cy="1966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11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404813"/>
            <a:ext cx="8229600" cy="223202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z="2000"/>
              <a:t>Пример численного решения для значения угловой скорости 75 рад/с (125 км/ч) при диаметре колеса 0,95 м. </a:t>
            </a:r>
          </a:p>
          <a:p>
            <a:pPr>
              <a:lnSpc>
                <a:spcPct val="90000"/>
              </a:lnSpc>
            </a:pPr>
            <a:r>
              <a:rPr lang="ru-RU" sz="2000"/>
              <a:t>Вертикальная жесткость принята равной 4 МН/м, горизонтальная –  450 кН/м. </a:t>
            </a:r>
          </a:p>
          <a:p>
            <a:pPr>
              <a:lnSpc>
                <a:spcPct val="90000"/>
              </a:lnSpc>
            </a:pPr>
            <a:r>
              <a:rPr lang="ru-RU" sz="2000"/>
              <a:t>Моменты инерции колесной пары равны:  Iz = 520 кг•м2, Iy = 105 кг•м2. </a:t>
            </a:r>
          </a:p>
          <a:p>
            <a:pPr>
              <a:lnSpc>
                <a:spcPct val="90000"/>
              </a:lnSpc>
            </a:pPr>
            <a:r>
              <a:rPr lang="ru-RU" sz="2000"/>
              <a:t>Начальные условия: ψ</a:t>
            </a:r>
            <a:r>
              <a:rPr lang="ru-RU" sz="2000" baseline="-25000"/>
              <a:t>0</a:t>
            </a:r>
            <a:r>
              <a:rPr lang="ru-RU" sz="2000"/>
              <a:t> = 0,005 рад, θ</a:t>
            </a:r>
            <a:r>
              <a:rPr lang="ru-RU" sz="2000" baseline="-25000"/>
              <a:t>0</a:t>
            </a:r>
            <a:r>
              <a:rPr lang="ru-RU" sz="2000"/>
              <a:t> = 0 рад.</a:t>
            </a:r>
          </a:p>
        </p:txBody>
      </p:sp>
      <p:pic>
        <p:nvPicPr>
          <p:cNvPr id="91141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4213" y="2565400"/>
            <a:ext cx="4025900" cy="37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114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0475" y="4437063"/>
            <a:ext cx="3240088" cy="205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229600" cy="955675"/>
          </a:xfrm>
        </p:spPr>
        <p:txBody>
          <a:bodyPr/>
          <a:lstStyle/>
          <a:p>
            <a:r>
              <a:rPr lang="ru-RU" sz="2800"/>
              <a:t>Определение собственных частот ротора в неравноупругих опорах</a:t>
            </a:r>
          </a:p>
        </p:txBody>
      </p:sp>
      <p:sp>
        <p:nvSpPr>
          <p:cNvPr id="921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7544" y="1412776"/>
            <a:ext cx="8229600" cy="4824536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sz="1400" dirty="0"/>
              <a:t>Уравнение движения ротора с </a:t>
            </a:r>
            <a:r>
              <a:rPr lang="ru-RU" sz="1400" dirty="0" smtClean="0"/>
              <a:t>четырьмя степенями </a:t>
            </a:r>
            <a:r>
              <a:rPr lang="ru-RU" sz="1400" dirty="0"/>
              <a:t>свободы</a:t>
            </a:r>
            <a:r>
              <a:rPr lang="ru-RU" sz="1400" dirty="0" smtClean="0"/>
              <a:t>:</a:t>
            </a:r>
            <a:endParaRPr lang="ru-RU" sz="1400" dirty="0"/>
          </a:p>
          <a:p>
            <a:pPr>
              <a:buFont typeface="Wingdings" pitchFamily="2" charset="2"/>
              <a:buNone/>
            </a:pPr>
            <a:endParaRPr lang="ru-RU" sz="1400" dirty="0"/>
          </a:p>
          <a:p>
            <a:pPr>
              <a:buFont typeface="Wingdings" pitchFamily="2" charset="2"/>
              <a:buNone/>
            </a:pPr>
            <a:endParaRPr lang="ru-RU" sz="1400" dirty="0"/>
          </a:p>
          <a:p>
            <a:pPr>
              <a:buFont typeface="Wingdings" pitchFamily="2" charset="2"/>
              <a:buNone/>
            </a:pPr>
            <a:endParaRPr lang="ru-RU" sz="1400" dirty="0"/>
          </a:p>
          <a:p>
            <a:pPr>
              <a:buFont typeface="Wingdings" pitchFamily="2" charset="2"/>
              <a:buNone/>
            </a:pPr>
            <a:endParaRPr lang="ru-RU" sz="1400" dirty="0"/>
          </a:p>
          <a:p>
            <a:pPr>
              <a:buFont typeface="Wingdings" pitchFamily="2" charset="2"/>
              <a:buNone/>
            </a:pPr>
            <a:endParaRPr lang="ru-RU" sz="1400" dirty="0"/>
          </a:p>
          <a:p>
            <a:pPr>
              <a:buFont typeface="Wingdings" pitchFamily="2" charset="2"/>
              <a:buNone/>
            </a:pPr>
            <a:endParaRPr lang="ru-RU" sz="1400" dirty="0"/>
          </a:p>
          <a:p>
            <a:pPr>
              <a:buFont typeface="Wingdings" pitchFamily="2" charset="2"/>
              <a:buNone/>
            </a:pPr>
            <a:r>
              <a:rPr lang="ru-RU" sz="1400" dirty="0" smtClean="0"/>
              <a:t>Частотное биквадратное уравнение:</a:t>
            </a:r>
          </a:p>
          <a:p>
            <a:pPr>
              <a:buFont typeface="Wingdings" pitchFamily="2" charset="2"/>
              <a:buNone/>
            </a:pPr>
            <a:endParaRPr lang="ru-RU" sz="1400" dirty="0" smtClean="0"/>
          </a:p>
          <a:p>
            <a:pPr>
              <a:buFont typeface="Wingdings" pitchFamily="2" charset="2"/>
              <a:buNone/>
            </a:pPr>
            <a:endParaRPr lang="ru-RU" sz="1400" dirty="0" smtClean="0"/>
          </a:p>
          <a:p>
            <a:pPr>
              <a:buFont typeface="Wingdings" pitchFamily="2" charset="2"/>
              <a:buNone/>
            </a:pPr>
            <a:r>
              <a:rPr lang="ru-RU" sz="1400" dirty="0" smtClean="0"/>
              <a:t>Решение которого:</a:t>
            </a:r>
          </a:p>
          <a:p>
            <a:pPr>
              <a:buFont typeface="Wingdings" pitchFamily="2" charset="2"/>
              <a:buNone/>
            </a:pPr>
            <a:endParaRPr lang="ru-RU" sz="1400" dirty="0" smtClean="0"/>
          </a:p>
          <a:p>
            <a:pPr>
              <a:buFont typeface="Wingdings" pitchFamily="2" charset="2"/>
              <a:buNone/>
            </a:pPr>
            <a:endParaRPr lang="ru-RU" sz="1400" dirty="0" smtClean="0"/>
          </a:p>
          <a:p>
            <a:pPr>
              <a:buFont typeface="Wingdings" pitchFamily="2" charset="2"/>
              <a:buNone/>
            </a:pPr>
            <a:endParaRPr lang="ru-RU" sz="1400" dirty="0" smtClean="0"/>
          </a:p>
          <a:p>
            <a:pPr>
              <a:buNone/>
            </a:pPr>
            <a:r>
              <a:rPr lang="ru-RU" sz="1400" dirty="0" smtClean="0"/>
              <a:t>Для случая </a:t>
            </a:r>
            <a:r>
              <a:rPr lang="ru-RU" sz="1400" dirty="0" err="1" smtClean="0"/>
              <a:t>невращающегося</a:t>
            </a:r>
            <a:r>
              <a:rPr lang="ru-RU" sz="1400" dirty="0" smtClean="0"/>
              <a:t> ротора получаем уравнения собственных частот </a:t>
            </a:r>
            <a:r>
              <a:rPr lang="ru-RU" sz="1400" dirty="0" smtClean="0"/>
              <a:t>крутильных колебаний </a:t>
            </a:r>
            <a:r>
              <a:rPr lang="ru-RU" sz="1400" dirty="0" smtClean="0"/>
              <a:t>относительно вертикальной и горизонтальной продольной осей.</a:t>
            </a:r>
            <a:endParaRPr lang="ru-RU" sz="1400" dirty="0"/>
          </a:p>
        </p:txBody>
      </p:sp>
      <p:sp>
        <p:nvSpPr>
          <p:cNvPr id="92165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92164" name="Object 4"/>
          <p:cNvGraphicFramePr>
            <a:graphicFrameLocks noChangeAspect="1"/>
          </p:cNvGraphicFramePr>
          <p:nvPr/>
        </p:nvGraphicFramePr>
        <p:xfrm>
          <a:off x="539552" y="1700808"/>
          <a:ext cx="4620087" cy="1584176"/>
        </p:xfrm>
        <a:graphic>
          <a:graphicData uri="http://schemas.openxmlformats.org/presentationml/2006/ole">
            <p:oleObj spid="_x0000_s92164" name="Формула" r:id="rId3" imgW="2971800" imgH="1016000" progId="Equation.3">
              <p:embed/>
            </p:oleObj>
          </a:graphicData>
        </a:graphic>
      </p:graphicFrame>
      <p:sp>
        <p:nvSpPr>
          <p:cNvPr id="92167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92169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92171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92173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2" name="Object 13"/>
          <p:cNvGraphicFramePr>
            <a:graphicFrameLocks noChangeAspect="1"/>
          </p:cNvGraphicFramePr>
          <p:nvPr/>
        </p:nvGraphicFramePr>
        <p:xfrm>
          <a:off x="827584" y="3573016"/>
          <a:ext cx="5184576" cy="438153"/>
        </p:xfrm>
        <a:graphic>
          <a:graphicData uri="http://schemas.openxmlformats.org/presentationml/2006/ole">
            <p:oleObj spid="_x0000_s92173" name="Формула" r:id="rId4" imgW="3060700" imgH="254000" progId="Equation.3">
              <p:embed/>
            </p:oleObj>
          </a:graphicData>
        </a:graphic>
      </p:graphicFrame>
      <p:graphicFrame>
        <p:nvGraphicFramePr>
          <p:cNvPr id="92174" name="Object 14"/>
          <p:cNvGraphicFramePr>
            <a:graphicFrameLocks noChangeAspect="1"/>
          </p:cNvGraphicFramePr>
          <p:nvPr/>
        </p:nvGraphicFramePr>
        <p:xfrm>
          <a:off x="827584" y="4221088"/>
          <a:ext cx="7632848" cy="926925"/>
        </p:xfrm>
        <a:graphic>
          <a:graphicData uri="http://schemas.openxmlformats.org/presentationml/2006/ole">
            <p:oleObj spid="_x0000_s92174" name="Формула" r:id="rId5" imgW="5219640" imgH="634680" progId="Equation.3">
              <p:embed/>
            </p:oleObj>
          </a:graphicData>
        </a:graphic>
      </p:graphicFrame>
      <p:graphicFrame>
        <p:nvGraphicFramePr>
          <p:cNvPr id="92175" name="Object 15"/>
          <p:cNvGraphicFramePr>
            <a:graphicFrameLocks noChangeAspect="1"/>
          </p:cNvGraphicFramePr>
          <p:nvPr/>
        </p:nvGraphicFramePr>
        <p:xfrm>
          <a:off x="2915816" y="5517232"/>
          <a:ext cx="2952750" cy="833437"/>
        </p:xfrm>
        <a:graphic>
          <a:graphicData uri="http://schemas.openxmlformats.org/presentationml/2006/ole">
            <p:oleObj spid="_x0000_s92175" name="Формула" r:id="rId6" imgW="1752600" imgH="4953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362950" cy="595313"/>
          </a:xfrm>
        </p:spPr>
        <p:txBody>
          <a:bodyPr/>
          <a:lstStyle/>
          <a:p>
            <a:r>
              <a:rPr lang="ru-RU" sz="2000"/>
              <a:t>Влияние вертикальной жесткости опоры на изменение собственных частот колёсной пары</a:t>
            </a:r>
          </a:p>
        </p:txBody>
      </p:sp>
      <p:pic>
        <p:nvPicPr>
          <p:cNvPr id="94212" name="Picture 4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403350" y="1125538"/>
            <a:ext cx="6391275" cy="3886200"/>
          </a:xfrm>
          <a:noFill/>
          <a:ln/>
        </p:spPr>
      </p:pic>
      <p:sp>
        <p:nvSpPr>
          <p:cNvPr id="94213" name="Text Box 5"/>
          <p:cNvSpPr txBox="1">
            <a:spLocks noChangeArrowheads="1"/>
          </p:cNvSpPr>
          <p:nvPr/>
        </p:nvSpPr>
        <p:spPr bwMode="auto">
          <a:xfrm>
            <a:off x="950913" y="5105400"/>
            <a:ext cx="678656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i="1"/>
              <a:t>Jz </a:t>
            </a:r>
            <a:r>
              <a:rPr lang="ru-RU"/>
              <a:t>= 950 кг·м2, </a:t>
            </a:r>
            <a:r>
              <a:rPr lang="ru-RU" i="1"/>
              <a:t>Jy </a:t>
            </a:r>
            <a:r>
              <a:rPr lang="ru-RU"/>
              <a:t>= 200 кг·м2, эквивалентные жёсткости опор </a:t>
            </a:r>
            <a:endParaRPr lang="en-US"/>
          </a:p>
          <a:p>
            <a:r>
              <a:rPr lang="ru-RU" i="1"/>
              <a:t>cx</a:t>
            </a:r>
            <a:r>
              <a:rPr lang="ru-RU"/>
              <a:t> = 650 кН/м, </a:t>
            </a:r>
            <a:r>
              <a:rPr lang="ru-RU" i="1"/>
              <a:t>cz</a:t>
            </a:r>
            <a:r>
              <a:rPr lang="ru-RU"/>
              <a:t> = </a:t>
            </a:r>
            <a:r>
              <a:rPr lang="en-US"/>
              <a:t>1,5; </a:t>
            </a:r>
            <a:r>
              <a:rPr lang="ru-RU"/>
              <a:t>2,5</a:t>
            </a:r>
            <a:r>
              <a:rPr lang="en-US"/>
              <a:t>; 4,5</a:t>
            </a:r>
            <a:r>
              <a:rPr lang="ru-RU"/>
              <a:t> МН/м</a:t>
            </a:r>
            <a:r>
              <a:rPr lang="en-US"/>
              <a:t>,</a:t>
            </a:r>
            <a:r>
              <a:rPr lang="ru-RU"/>
              <a:t> </a:t>
            </a:r>
            <a:r>
              <a:rPr lang="en-US" i="1"/>
              <a:t>b</a:t>
            </a:r>
            <a:r>
              <a:rPr lang="ru-RU"/>
              <a:t> = 1,02 м.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229600" cy="668338"/>
          </a:xfrm>
        </p:spPr>
        <p:txBody>
          <a:bodyPr/>
          <a:lstStyle/>
          <a:p>
            <a:r>
              <a:rPr lang="ru-RU" sz="2400"/>
              <a:t>Влияние продольной жесткости опор на изменение собственных частот колёсной пары</a:t>
            </a:r>
          </a:p>
        </p:txBody>
      </p:sp>
      <p:pic>
        <p:nvPicPr>
          <p:cNvPr id="95236" name="Picture 4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476375" y="1196975"/>
            <a:ext cx="6386513" cy="3886200"/>
          </a:xfrm>
          <a:noFill/>
          <a:ln/>
        </p:spPr>
      </p:pic>
      <p:sp>
        <p:nvSpPr>
          <p:cNvPr id="95237" name="Text Box 5"/>
          <p:cNvSpPr txBox="1">
            <a:spLocks noChangeArrowheads="1"/>
          </p:cNvSpPr>
          <p:nvPr/>
        </p:nvSpPr>
        <p:spPr bwMode="auto">
          <a:xfrm>
            <a:off x="735013" y="5176838"/>
            <a:ext cx="79470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Результаты расчётов для различной продольной жёсткости опор ротора</a:t>
            </a:r>
          </a:p>
          <a:p>
            <a:r>
              <a:rPr lang="ru-RU"/>
              <a:t> при постоянной вертикальной жёсткости </a:t>
            </a:r>
            <a:r>
              <a:rPr lang="en-US" i="1"/>
              <a:t>cz</a:t>
            </a:r>
            <a:r>
              <a:rPr lang="en-US"/>
              <a:t> </a:t>
            </a:r>
            <a:r>
              <a:rPr lang="ru-RU"/>
              <a:t>= 4,5 МН/м.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иксел">
  <a:themeElements>
    <a:clrScheme name="Пиксел 11">
      <a:dk1>
        <a:srgbClr val="000000"/>
      </a:dk1>
      <a:lt1>
        <a:srgbClr val="FFFFFF"/>
      </a:lt1>
      <a:dk2>
        <a:srgbClr val="000000"/>
      </a:dk2>
      <a:lt2>
        <a:srgbClr val="779F92"/>
      </a:lt2>
      <a:accent1>
        <a:srgbClr val="33CCCC"/>
      </a:accent1>
      <a:accent2>
        <a:srgbClr val="9DC2D7"/>
      </a:accent2>
      <a:accent3>
        <a:srgbClr val="FFFFFF"/>
      </a:accent3>
      <a:accent4>
        <a:srgbClr val="000000"/>
      </a:accent4>
      <a:accent5>
        <a:srgbClr val="ADE2E2"/>
      </a:accent5>
      <a:accent6>
        <a:srgbClr val="8EB0C3"/>
      </a:accent6>
      <a:hlink>
        <a:srgbClr val="006666"/>
      </a:hlink>
      <a:folHlink>
        <a:srgbClr val="CCCCFF"/>
      </a:folHlink>
    </a:clrScheme>
    <a:fontScheme name="Пиксел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Пиксел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Pixel</Template>
  <TotalTime>473</TotalTime>
  <Words>534</Words>
  <Application>Microsoft Office PowerPoint</Application>
  <PresentationFormat>Экран (4:3)</PresentationFormat>
  <Paragraphs>98</Paragraphs>
  <Slides>20</Slides>
  <Notes>0</Notes>
  <HiddenSlides>0</HiddenSlides>
  <MMClips>5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20</vt:i4>
      </vt:variant>
    </vt:vector>
  </HeadingPairs>
  <TitlesOfParts>
    <vt:vector size="23" baseType="lpstr">
      <vt:lpstr>Пиксел</vt:lpstr>
      <vt:lpstr>Формула</vt:lpstr>
      <vt:lpstr>Microsoft Equation 3.0</vt:lpstr>
      <vt:lpstr>Исследование влияния гироскопических свойств колёсной пары на динамические реакции в буксовых узлах</vt:lpstr>
      <vt:lpstr>Слайд 2</vt:lpstr>
      <vt:lpstr>Повреждения тележек</vt:lpstr>
      <vt:lpstr>Типичные динамические уравнения движения конструктивных элементов тележки, используемые при разработке математических моделей</vt:lpstr>
      <vt:lpstr>Моделирование динамики одиночной колёсной пары как четырёхстепенного ротора в анизотропно упругих опорах</vt:lpstr>
      <vt:lpstr>Слайд 6</vt:lpstr>
      <vt:lpstr>Определение собственных частот ротора в неравноупругих опорах</vt:lpstr>
      <vt:lpstr>Влияние вертикальной жесткости опоры на изменение собственных частот колёсной пары</vt:lpstr>
      <vt:lpstr>Влияние продольной жесткости опор на изменение собственных частот колёсной пары</vt:lpstr>
      <vt:lpstr>Моделирование резонансных колебаний ротора с динамическим дисбалансом при вращении с угловой скоростью 26 рад/с (замедлено в 5 раз)</vt:lpstr>
      <vt:lpstr>Оценка динамических реакций шарнира между колёсной парой и буксой</vt:lpstr>
      <vt:lpstr>Моделирование резонансных колебаний ротора с динамическим дисбалансом при вращении с угловой скоростью 105 рад/с (замедлено в 10 раз)</vt:lpstr>
      <vt:lpstr>Динамические реакции буксового узла и сила деформации упругого элемента (коэффициент диссипации 10/10000)</vt:lpstr>
      <vt:lpstr>Движение ротора с динамическим дисбалансом при вращении с угловой скоростью 60 рад/с (замедлено в 5 раз)</vt:lpstr>
      <vt:lpstr>Динамические реакции буксового узла и сила деформации упругого элемента (коэффициент диссипации = 10)</vt:lpstr>
      <vt:lpstr>Движение ротора при наличии вертикальной возмущающей силы амплитудой 5 мм, совпадающей с круговой частотой вращения (угловой скоростью) 25 рад/с (имитация нециллиндричности / несоосности колеса)</vt:lpstr>
      <vt:lpstr>Динамические реакции буксового узла и сила деформации упругого элемента (коэффициент диссипации = 10)</vt:lpstr>
      <vt:lpstr>Движение ротора при наличии вертикальной возмущающей силы амплитудой 1 мм, совпадающей с круговой частотой вращения (угловой скоростью) 99 рад/с (имитация нециллиндричности / несоосности колеса)</vt:lpstr>
      <vt:lpstr>Динамические реакции буксового узла и сила деформации упругого элемента (коэффициент диссипации 10/10000)</vt:lpstr>
      <vt:lpstr>    Спасибо за внимание 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Joreek</dc:creator>
  <cp:lastModifiedBy>Наташа</cp:lastModifiedBy>
  <cp:revision>32</cp:revision>
  <dcterms:created xsi:type="dcterms:W3CDTF">2016-02-23T08:12:07Z</dcterms:created>
  <dcterms:modified xsi:type="dcterms:W3CDTF">2016-04-06T05:07:00Z</dcterms:modified>
</cp:coreProperties>
</file>