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48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126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5B34B9D-F29E-4361-9C7A-8769B0F87D08}" type="datetimeFigureOut">
              <a:rPr lang="ru-RU"/>
              <a:pPr>
                <a:defRPr/>
              </a:pPr>
              <a:t>06.04.2016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7939F7B-5C4E-4CC4-9B5B-79C7A7B22A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3386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866055E-5BF2-4A01-B866-E99D87670A2A}" type="slidenum">
              <a:rPr lang="ru-RU" altLang="ru-RU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720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196B0-613C-46C3-93E0-61AAC85CEF1E}" type="datetime1">
              <a:rPr lang="ru-RU"/>
              <a:pPr>
                <a:defRPr/>
              </a:pPr>
              <a:t>06.04.2016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29EB6-99A9-42E6-9E47-04A78F68B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8894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51FC3-133D-4BA2-96E1-9D27DB9CAEFC}" type="datetime1">
              <a:rPr lang="ru-RU"/>
              <a:pPr>
                <a:defRPr/>
              </a:pPr>
              <a:t>06.04.2016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E2FAB-8F70-42C4-AA21-D2A0568EF6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89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C6A3F-5C71-425B-8AA0-B8FE257F7615}" type="datetime1">
              <a:rPr lang="ru-RU"/>
              <a:pPr>
                <a:defRPr/>
              </a:pPr>
              <a:t>06.04.2016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B5E55-21CC-4143-8300-5D86FFC30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917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B9469-2D33-4A34-A5F7-BD9281C8B47A}" type="datetime1">
              <a:rPr lang="ru-RU"/>
              <a:pPr>
                <a:defRPr/>
              </a:pPr>
              <a:t>06.04.2016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FD7A8-0424-4744-8907-BC80EA9499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846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03EEA-1301-4C2B-A083-E5E9DC31E6AF}" type="datetime1">
              <a:rPr lang="ru-RU"/>
              <a:pPr>
                <a:defRPr/>
              </a:pPr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8471D-6319-4507-AC98-7D773A125A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081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DCB8C-97E2-482D-8AFE-74D8A556B07F}" type="datetime1">
              <a:rPr lang="ru-RU"/>
              <a:pPr>
                <a:defRPr/>
              </a:pPr>
              <a:t>06.04.2016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F0E7E-B41F-4016-BFB2-27AC002192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44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4616A-4A0F-4480-A64C-0B809BE2E4BC}" type="datetime1">
              <a:rPr lang="ru-RU"/>
              <a:pPr>
                <a:defRPr/>
              </a:pPr>
              <a:t>06.04.2016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5E3B4-1D40-4C66-B247-1786E460F8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829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75B52-EFBA-4BB4-A0AC-1FAD47DE0E47}" type="datetime1">
              <a:rPr lang="ru-RU"/>
              <a:pPr>
                <a:defRPr/>
              </a:pPr>
              <a:t>06.04.2016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B1F38-4166-4349-9714-571CE046E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74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31084-4D3B-4A50-A8CF-8E1A801E8F02}" type="datetime1">
              <a:rPr lang="ru-RU"/>
              <a:pPr>
                <a:defRPr/>
              </a:pPr>
              <a:t>06.04.2016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80384-8815-4B75-A985-95BCF0DA88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854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1F719-558E-43B5-AE20-082299558124}" type="datetime1">
              <a:rPr lang="ru-RU"/>
              <a:pPr>
                <a:defRPr/>
              </a:pPr>
              <a:t>06.04.2016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63C7E-9EA2-47AC-92A4-D428DDB75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399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F4AA7-810A-4502-A2D1-9F053FCA009F}" type="datetime1">
              <a:rPr lang="ru-RU"/>
              <a:pPr>
                <a:defRPr/>
              </a:pPr>
              <a:t>06.04.2016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8217C-B126-4A10-B9F0-33CB7B2F65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814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0AD4C2-C70F-44D7-B70D-4D72C35F1D0A}" type="datetime1">
              <a:rPr lang="ru-RU"/>
              <a:pPr>
                <a:defRPr/>
              </a:pPr>
              <a:t>06.04.2016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487DA7-CD8D-42D0-9EC6-8A768850C5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39" r:id="rId1"/>
    <p:sldLayoutId id="2147484531" r:id="rId2"/>
    <p:sldLayoutId id="2147484540" r:id="rId3"/>
    <p:sldLayoutId id="2147484532" r:id="rId4"/>
    <p:sldLayoutId id="2147484533" r:id="rId5"/>
    <p:sldLayoutId id="2147484534" r:id="rId6"/>
    <p:sldLayoutId id="2147484535" r:id="rId7"/>
    <p:sldLayoutId id="2147484536" r:id="rId8"/>
    <p:sldLayoutId id="2147484541" r:id="rId9"/>
    <p:sldLayoutId id="2147484537" r:id="rId10"/>
    <p:sldLayoutId id="2147484538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643182"/>
            <a:ext cx="7358114" cy="2357454"/>
          </a:xfrm>
          <a:extLst/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200" cap="all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Сравнение расчетных и экспериментальных характеристик поглощающего аппарата ПМКП-110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1327150" y="857250"/>
            <a:ext cx="78168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ru-RU" altLang="ru-RU" sz="15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БРЯНСКИЙ ГОСУДАРСТВЕННЫЙ ТЕХНИЧЕСКИЙ УНИВЕРСИТЕТ</a:t>
            </a:r>
          </a:p>
        </p:txBody>
      </p:sp>
      <p:pic>
        <p:nvPicPr>
          <p:cNvPr id="6148" name="Picture 5" descr="EMBLEM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500063"/>
            <a:ext cx="1147763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8"/>
          <p:cNvSpPr txBox="1">
            <a:spLocks noChangeArrowheads="1"/>
          </p:cNvSpPr>
          <p:nvPr/>
        </p:nvSpPr>
        <p:spPr bwMode="auto">
          <a:xfrm>
            <a:off x="0" y="1849438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Жиров П.Д., Кравцов С.А.</a:t>
            </a:r>
          </a:p>
        </p:txBody>
      </p:sp>
      <p:sp>
        <p:nvSpPr>
          <p:cNvPr id="6150" name="TextBox 11"/>
          <p:cNvSpPr txBox="1">
            <a:spLocks noChangeArrowheads="1"/>
          </p:cNvSpPr>
          <p:nvPr/>
        </p:nvSpPr>
        <p:spPr bwMode="auto">
          <a:xfrm>
            <a:off x="0" y="6143625"/>
            <a:ext cx="9144000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/>
            <a:r>
              <a:rPr lang="ru-RU" alt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Брянск 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05800" cy="928694"/>
          </a:xfrm>
          <a:extLst/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Объект испытаний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4254C34F-00C7-49DB-A608-3AA87F9BEA93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grpSp>
        <p:nvGrpSpPr>
          <p:cNvPr id="7172" name="Group 2"/>
          <p:cNvGrpSpPr>
            <a:grpSpLocks/>
          </p:cNvGrpSpPr>
          <p:nvPr/>
        </p:nvGrpSpPr>
        <p:grpSpPr bwMode="auto">
          <a:xfrm>
            <a:off x="928688" y="1500188"/>
            <a:ext cx="6643687" cy="4572000"/>
            <a:chOff x="1382" y="888"/>
            <a:chExt cx="9344" cy="5837"/>
          </a:xfrm>
        </p:grpSpPr>
        <p:pic>
          <p:nvPicPr>
            <p:cNvPr id="8688" name="Рисунок 1" descr="bscap000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" y="888"/>
              <a:ext cx="4923" cy="3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89" name="Text Box 2523"/>
            <p:cNvSpPr txBox="1">
              <a:spLocks noChangeArrowheads="1"/>
            </p:cNvSpPr>
            <p:nvPr/>
          </p:nvSpPr>
          <p:spPr bwMode="auto">
            <a:xfrm>
              <a:off x="1413" y="6204"/>
              <a:ext cx="9313" cy="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algn="ctr" eaLnBrk="1" hangingPunct="1">
                <a:spcAft>
                  <a:spcPts val="1000"/>
                </a:spcAft>
              </a:pPr>
              <a:endParaRPr lang="ru-RU" alt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173" name="Rectangle 15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7174" name="Group 5"/>
          <p:cNvGrpSpPr>
            <a:grpSpLocks/>
          </p:cNvGrpSpPr>
          <p:nvPr/>
        </p:nvGrpSpPr>
        <p:grpSpPr bwMode="auto">
          <a:xfrm>
            <a:off x="642938" y="4000500"/>
            <a:ext cx="4000500" cy="2428875"/>
            <a:chOff x="1932" y="997"/>
            <a:chExt cx="8375" cy="4907"/>
          </a:xfrm>
        </p:grpSpPr>
        <p:sp>
          <p:nvSpPr>
            <p:cNvPr id="7176" name="Text Box 1519"/>
            <p:cNvSpPr txBox="1">
              <a:spLocks noChangeArrowheads="1"/>
            </p:cNvSpPr>
            <p:nvPr/>
          </p:nvSpPr>
          <p:spPr bwMode="auto">
            <a:xfrm>
              <a:off x="5829" y="5364"/>
              <a:ext cx="7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alt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177" name="Group 7"/>
            <p:cNvGrpSpPr>
              <a:grpSpLocks/>
            </p:cNvGrpSpPr>
            <p:nvPr/>
          </p:nvGrpSpPr>
          <p:grpSpPr bwMode="auto">
            <a:xfrm>
              <a:off x="1932" y="997"/>
              <a:ext cx="8375" cy="4873"/>
              <a:chOff x="3984" y="3810"/>
              <a:chExt cx="5558" cy="3728"/>
            </a:xfrm>
          </p:grpSpPr>
          <p:sp>
            <p:nvSpPr>
              <p:cNvPr id="7178" name="Text Box 1517"/>
              <p:cNvSpPr txBox="1">
                <a:spLocks noChangeArrowheads="1"/>
              </p:cNvSpPr>
              <p:nvPr/>
            </p:nvSpPr>
            <p:spPr bwMode="auto">
              <a:xfrm>
                <a:off x="4123" y="7121"/>
                <a:ext cx="399" cy="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9pPr>
              </a:lstStyle>
              <a:p>
                <a:pPr eaLnBrk="1" hangingPunct="1"/>
                <a:r>
                  <a:rPr lang="en-US" altLang="ru-RU" sz="1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alt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9" name="Text Box 1516"/>
              <p:cNvSpPr txBox="1">
                <a:spLocks noChangeArrowheads="1"/>
              </p:cNvSpPr>
              <p:nvPr/>
            </p:nvSpPr>
            <p:spPr bwMode="auto">
              <a:xfrm>
                <a:off x="4577" y="7130"/>
                <a:ext cx="399" cy="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9pPr>
              </a:lstStyle>
              <a:p>
                <a:pPr eaLnBrk="1" hangingPunct="1"/>
                <a:r>
                  <a:rPr lang="en-US" altLang="ru-RU" sz="1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alt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0" name="Text Box 1515"/>
              <p:cNvSpPr txBox="1">
                <a:spLocks noChangeArrowheads="1"/>
              </p:cNvSpPr>
              <p:nvPr/>
            </p:nvSpPr>
            <p:spPr bwMode="auto">
              <a:xfrm>
                <a:off x="4042" y="4055"/>
                <a:ext cx="456" cy="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9pPr>
              </a:lstStyle>
              <a:p>
                <a:pPr eaLnBrk="1" hangingPunct="1"/>
                <a:r>
                  <a:rPr lang="ru-RU" altLang="ru-RU" sz="1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ru-RU" alt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1" name="Text Box 1514"/>
              <p:cNvSpPr txBox="1">
                <a:spLocks noChangeArrowheads="1"/>
              </p:cNvSpPr>
              <p:nvPr/>
            </p:nvSpPr>
            <p:spPr bwMode="auto">
              <a:xfrm>
                <a:off x="8860" y="7121"/>
                <a:ext cx="399" cy="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rIns="0"/>
              <a:lstStyle>
                <a:lvl1pPr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9pPr>
              </a:lstStyle>
              <a:p>
                <a:pPr algn="ctr" eaLnBrk="1" hangingPunct="1"/>
                <a:r>
                  <a:rPr lang="ru-RU" altLang="ru-RU" sz="1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alt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2" name="Text Box 1513"/>
              <p:cNvSpPr txBox="1">
                <a:spLocks noChangeArrowheads="1"/>
              </p:cNvSpPr>
              <p:nvPr/>
            </p:nvSpPr>
            <p:spPr bwMode="auto">
              <a:xfrm>
                <a:off x="8307" y="7124"/>
                <a:ext cx="399" cy="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rIns="0"/>
              <a:lstStyle>
                <a:lvl1pPr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9pPr>
              </a:lstStyle>
              <a:p>
                <a:pPr algn="ctr" eaLnBrk="1" hangingPunct="1"/>
                <a:r>
                  <a:rPr lang="ru-RU" altLang="ru-RU" sz="1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ru-RU" alt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3" name="Text Box 1512"/>
              <p:cNvSpPr txBox="1">
                <a:spLocks noChangeArrowheads="1"/>
              </p:cNvSpPr>
              <p:nvPr/>
            </p:nvSpPr>
            <p:spPr bwMode="auto">
              <a:xfrm>
                <a:off x="5181" y="7121"/>
                <a:ext cx="399" cy="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9pPr>
              </a:lstStyle>
              <a:p>
                <a:pPr eaLnBrk="1" hangingPunct="1"/>
                <a:r>
                  <a:rPr lang="ru-RU" altLang="ru-RU" sz="1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ru-RU" alt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4" name="Text Box 1511"/>
              <p:cNvSpPr txBox="1">
                <a:spLocks noChangeArrowheads="1"/>
              </p:cNvSpPr>
              <p:nvPr/>
            </p:nvSpPr>
            <p:spPr bwMode="auto">
              <a:xfrm>
                <a:off x="5950" y="7136"/>
                <a:ext cx="399" cy="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9pPr>
              </a:lstStyle>
              <a:p>
                <a:pPr eaLnBrk="1" hangingPunct="1"/>
                <a:r>
                  <a:rPr lang="ru-RU" altLang="ru-RU" sz="1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ru-RU" alt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5" name="Text Box 1510"/>
              <p:cNvSpPr txBox="1">
                <a:spLocks noChangeArrowheads="1"/>
              </p:cNvSpPr>
              <p:nvPr/>
            </p:nvSpPr>
            <p:spPr bwMode="auto">
              <a:xfrm>
                <a:off x="7165" y="7136"/>
                <a:ext cx="627" cy="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9pPr>
              </a:lstStyle>
              <a:p>
                <a:pPr eaLnBrk="1" hangingPunct="1"/>
                <a:r>
                  <a:rPr lang="ru-RU" altLang="ru-RU" sz="1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ru-RU" alt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6" name="Line 1509"/>
              <p:cNvSpPr>
                <a:spLocks noChangeShapeType="1"/>
              </p:cNvSpPr>
              <p:nvPr/>
            </p:nvSpPr>
            <p:spPr bwMode="auto">
              <a:xfrm flipH="1">
                <a:off x="4750" y="6218"/>
                <a:ext cx="264" cy="93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7" name="Line 1508"/>
              <p:cNvSpPr>
                <a:spLocks noChangeShapeType="1"/>
              </p:cNvSpPr>
              <p:nvPr/>
            </p:nvSpPr>
            <p:spPr bwMode="auto">
              <a:xfrm flipH="1">
                <a:off x="4327" y="6038"/>
                <a:ext cx="24" cy="10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8" name="Line 1507"/>
              <p:cNvSpPr>
                <a:spLocks noChangeShapeType="1"/>
              </p:cNvSpPr>
              <p:nvPr/>
            </p:nvSpPr>
            <p:spPr bwMode="auto">
              <a:xfrm flipH="1">
                <a:off x="7477" y="6164"/>
                <a:ext cx="375" cy="10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9" name="Line 1506"/>
              <p:cNvSpPr>
                <a:spLocks noChangeShapeType="1"/>
              </p:cNvSpPr>
              <p:nvPr/>
            </p:nvSpPr>
            <p:spPr bwMode="auto">
              <a:xfrm flipH="1">
                <a:off x="6319" y="6419"/>
                <a:ext cx="273" cy="73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90" name="Line 1505"/>
              <p:cNvSpPr>
                <a:spLocks noChangeShapeType="1"/>
              </p:cNvSpPr>
              <p:nvPr/>
            </p:nvSpPr>
            <p:spPr bwMode="auto">
              <a:xfrm>
                <a:off x="5044" y="6701"/>
                <a:ext cx="201" cy="4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91" name="Line 1504"/>
              <p:cNvSpPr>
                <a:spLocks noChangeShapeType="1"/>
              </p:cNvSpPr>
              <p:nvPr/>
            </p:nvSpPr>
            <p:spPr bwMode="auto">
              <a:xfrm>
                <a:off x="4384" y="4358"/>
                <a:ext cx="1215" cy="12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92" name="Line 1503"/>
              <p:cNvSpPr>
                <a:spLocks noChangeShapeType="1"/>
              </p:cNvSpPr>
              <p:nvPr/>
            </p:nvSpPr>
            <p:spPr bwMode="auto">
              <a:xfrm>
                <a:off x="8713" y="5939"/>
                <a:ext cx="306" cy="1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93" name="Text Box 1502"/>
              <p:cNvSpPr txBox="1">
                <a:spLocks noChangeArrowheads="1"/>
              </p:cNvSpPr>
              <p:nvPr/>
            </p:nvSpPr>
            <p:spPr bwMode="auto">
              <a:xfrm>
                <a:off x="7804" y="7127"/>
                <a:ext cx="399" cy="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rIns="0"/>
              <a:lstStyle>
                <a:lvl1pPr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9pPr>
              </a:lstStyle>
              <a:p>
                <a:pPr algn="ctr" eaLnBrk="1" hangingPunct="1"/>
                <a:r>
                  <a:rPr lang="ru-RU" altLang="ru-RU" sz="1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ru-RU" alt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94" name="Text Box 1501"/>
              <p:cNvSpPr txBox="1">
                <a:spLocks noChangeArrowheads="1"/>
              </p:cNvSpPr>
              <p:nvPr/>
            </p:nvSpPr>
            <p:spPr bwMode="auto">
              <a:xfrm>
                <a:off x="6539" y="7136"/>
                <a:ext cx="570" cy="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onstantia" panose="02030602050306030303" pitchFamily="18" charset="0"/>
                  </a:defRPr>
                </a:lvl9pPr>
              </a:lstStyle>
              <a:p>
                <a:pPr eaLnBrk="1" hangingPunct="1"/>
                <a:endParaRPr lang="ru-RU" altLang="ru-RU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95" name="Line 1500"/>
              <p:cNvSpPr>
                <a:spLocks noChangeShapeType="1"/>
              </p:cNvSpPr>
              <p:nvPr/>
            </p:nvSpPr>
            <p:spPr bwMode="auto">
              <a:xfrm>
                <a:off x="6687" y="6845"/>
                <a:ext cx="69" cy="3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196" name="Group 10"/>
              <p:cNvGrpSpPr>
                <a:grpSpLocks/>
              </p:cNvGrpSpPr>
              <p:nvPr/>
            </p:nvGrpSpPr>
            <p:grpSpPr bwMode="auto">
              <a:xfrm>
                <a:off x="3984" y="3810"/>
                <a:ext cx="5558" cy="3110"/>
                <a:chOff x="2484" y="9942"/>
                <a:chExt cx="7823" cy="4145"/>
              </a:xfrm>
            </p:grpSpPr>
            <p:grpSp>
              <p:nvGrpSpPr>
                <p:cNvPr id="7199" name="Group 12"/>
                <p:cNvGrpSpPr>
                  <a:grpSpLocks noChangeAspect="1"/>
                </p:cNvGrpSpPr>
                <p:nvPr/>
              </p:nvGrpSpPr>
              <p:grpSpPr bwMode="auto">
                <a:xfrm>
                  <a:off x="2484" y="9942"/>
                  <a:ext cx="7823" cy="4145"/>
                  <a:chOff x="2433" y="9688"/>
                  <a:chExt cx="10562" cy="5596"/>
                </a:xfrm>
              </p:grpSpPr>
              <p:sp>
                <p:nvSpPr>
                  <p:cNvPr id="7201" name="Freeform 1499"/>
                  <p:cNvSpPr>
                    <a:spLocks noChangeAspect="1"/>
                  </p:cNvSpPr>
                  <p:nvPr/>
                </p:nvSpPr>
                <p:spPr bwMode="auto">
                  <a:xfrm>
                    <a:off x="5508" y="12888"/>
                    <a:ext cx="16" cy="6"/>
                  </a:xfrm>
                  <a:custGeom>
                    <a:avLst/>
                    <a:gdLst>
                      <a:gd name="T0" fmla="*/ 14 w 18"/>
                      <a:gd name="T1" fmla="*/ 5 h 8"/>
                      <a:gd name="T2" fmla="*/ 12 w 18"/>
                      <a:gd name="T3" fmla="*/ 0 h 8"/>
                      <a:gd name="T4" fmla="*/ 0 w 18"/>
                      <a:gd name="T5" fmla="*/ 5 h 8"/>
                      <a:gd name="T6" fmla="*/ 14 w 18"/>
                      <a:gd name="T7" fmla="*/ 5 h 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8">
                        <a:moveTo>
                          <a:pt x="18" y="8"/>
                        </a:moveTo>
                        <a:lnTo>
                          <a:pt x="15" y="0"/>
                        </a:lnTo>
                        <a:lnTo>
                          <a:pt x="0" y="8"/>
                        </a:lnTo>
                        <a:lnTo>
                          <a:pt x="18" y="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02" name="Freeform 1498"/>
                  <p:cNvSpPr>
                    <a:spLocks noChangeAspect="1"/>
                  </p:cNvSpPr>
                  <p:nvPr/>
                </p:nvSpPr>
                <p:spPr bwMode="auto">
                  <a:xfrm>
                    <a:off x="5508" y="12888"/>
                    <a:ext cx="16" cy="6"/>
                  </a:xfrm>
                  <a:custGeom>
                    <a:avLst/>
                    <a:gdLst>
                      <a:gd name="T0" fmla="*/ 14 w 18"/>
                      <a:gd name="T1" fmla="*/ 5 h 8"/>
                      <a:gd name="T2" fmla="*/ 12 w 18"/>
                      <a:gd name="T3" fmla="*/ 0 h 8"/>
                      <a:gd name="T4" fmla="*/ 0 w 18"/>
                      <a:gd name="T5" fmla="*/ 5 h 8"/>
                      <a:gd name="T6" fmla="*/ 14 w 18"/>
                      <a:gd name="T7" fmla="*/ 5 h 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8">
                        <a:moveTo>
                          <a:pt x="18" y="8"/>
                        </a:moveTo>
                        <a:lnTo>
                          <a:pt x="15" y="0"/>
                        </a:lnTo>
                        <a:lnTo>
                          <a:pt x="0" y="8"/>
                        </a:lnTo>
                        <a:lnTo>
                          <a:pt x="18" y="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03" name="Freeform 1497"/>
                  <p:cNvSpPr>
                    <a:spLocks noChangeAspect="1"/>
                  </p:cNvSpPr>
                  <p:nvPr/>
                </p:nvSpPr>
                <p:spPr bwMode="auto">
                  <a:xfrm>
                    <a:off x="5508" y="12881"/>
                    <a:ext cx="16" cy="13"/>
                  </a:xfrm>
                  <a:custGeom>
                    <a:avLst/>
                    <a:gdLst>
                      <a:gd name="T0" fmla="*/ 17 w 15"/>
                      <a:gd name="T1" fmla="*/ 5 h 15"/>
                      <a:gd name="T2" fmla="*/ 11 w 15"/>
                      <a:gd name="T3" fmla="*/ 0 h 15"/>
                      <a:gd name="T4" fmla="*/ 0 w 15"/>
                      <a:gd name="T5" fmla="*/ 11 h 15"/>
                      <a:gd name="T6" fmla="*/ 17 w 15"/>
                      <a:gd name="T7" fmla="*/ 5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15">
                        <a:moveTo>
                          <a:pt x="15" y="7"/>
                        </a:moveTo>
                        <a:lnTo>
                          <a:pt x="9" y="0"/>
                        </a:lnTo>
                        <a:lnTo>
                          <a:pt x="0" y="15"/>
                        </a:lnTo>
                        <a:lnTo>
                          <a:pt x="15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04" name="Freeform 1496"/>
                  <p:cNvSpPr>
                    <a:spLocks noChangeAspect="1"/>
                  </p:cNvSpPr>
                  <p:nvPr/>
                </p:nvSpPr>
                <p:spPr bwMode="auto">
                  <a:xfrm>
                    <a:off x="5508" y="12881"/>
                    <a:ext cx="16" cy="13"/>
                  </a:xfrm>
                  <a:custGeom>
                    <a:avLst/>
                    <a:gdLst>
                      <a:gd name="T0" fmla="*/ 17 w 15"/>
                      <a:gd name="T1" fmla="*/ 5 h 15"/>
                      <a:gd name="T2" fmla="*/ 11 w 15"/>
                      <a:gd name="T3" fmla="*/ 0 h 15"/>
                      <a:gd name="T4" fmla="*/ 0 w 15"/>
                      <a:gd name="T5" fmla="*/ 11 h 15"/>
                      <a:gd name="T6" fmla="*/ 17 w 15"/>
                      <a:gd name="T7" fmla="*/ 5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15">
                        <a:moveTo>
                          <a:pt x="15" y="7"/>
                        </a:moveTo>
                        <a:lnTo>
                          <a:pt x="9" y="0"/>
                        </a:lnTo>
                        <a:lnTo>
                          <a:pt x="0" y="15"/>
                        </a:lnTo>
                        <a:lnTo>
                          <a:pt x="15" y="7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05" name="Freeform 1495"/>
                  <p:cNvSpPr>
                    <a:spLocks noChangeAspect="1"/>
                  </p:cNvSpPr>
                  <p:nvPr/>
                </p:nvSpPr>
                <p:spPr bwMode="auto">
                  <a:xfrm>
                    <a:off x="5508" y="12877"/>
                    <a:ext cx="8" cy="17"/>
                  </a:xfrm>
                  <a:custGeom>
                    <a:avLst/>
                    <a:gdLst>
                      <a:gd name="T0" fmla="*/ 7 w 9"/>
                      <a:gd name="T1" fmla="*/ 4 h 19"/>
                      <a:gd name="T2" fmla="*/ 1 w 9"/>
                      <a:gd name="T3" fmla="*/ 0 h 19"/>
                      <a:gd name="T4" fmla="*/ 0 w 9"/>
                      <a:gd name="T5" fmla="*/ 15 h 19"/>
                      <a:gd name="T6" fmla="*/ 7 w 9"/>
                      <a:gd name="T7" fmla="*/ 4 h 1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9">
                        <a:moveTo>
                          <a:pt x="9" y="4"/>
                        </a:moveTo>
                        <a:lnTo>
                          <a:pt x="1" y="0"/>
                        </a:lnTo>
                        <a:lnTo>
                          <a:pt x="0" y="19"/>
                        </a:lnTo>
                        <a:lnTo>
                          <a:pt x="9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06" name="Freeform 1494"/>
                  <p:cNvSpPr>
                    <a:spLocks noChangeAspect="1"/>
                  </p:cNvSpPr>
                  <p:nvPr/>
                </p:nvSpPr>
                <p:spPr bwMode="auto">
                  <a:xfrm>
                    <a:off x="5508" y="12877"/>
                    <a:ext cx="8" cy="17"/>
                  </a:xfrm>
                  <a:custGeom>
                    <a:avLst/>
                    <a:gdLst>
                      <a:gd name="T0" fmla="*/ 7 w 9"/>
                      <a:gd name="T1" fmla="*/ 4 h 19"/>
                      <a:gd name="T2" fmla="*/ 1 w 9"/>
                      <a:gd name="T3" fmla="*/ 0 h 19"/>
                      <a:gd name="T4" fmla="*/ 0 w 9"/>
                      <a:gd name="T5" fmla="*/ 15 h 19"/>
                      <a:gd name="T6" fmla="*/ 7 w 9"/>
                      <a:gd name="T7" fmla="*/ 4 h 1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9">
                        <a:moveTo>
                          <a:pt x="9" y="4"/>
                        </a:moveTo>
                        <a:lnTo>
                          <a:pt x="1" y="0"/>
                        </a:lnTo>
                        <a:lnTo>
                          <a:pt x="0" y="19"/>
                        </a:lnTo>
                        <a:lnTo>
                          <a:pt x="9" y="4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07" name="Freeform 1493"/>
                  <p:cNvSpPr>
                    <a:spLocks noChangeAspect="1"/>
                  </p:cNvSpPr>
                  <p:nvPr/>
                </p:nvSpPr>
                <p:spPr bwMode="auto">
                  <a:xfrm>
                    <a:off x="5500" y="12877"/>
                    <a:ext cx="8" cy="17"/>
                  </a:xfrm>
                  <a:custGeom>
                    <a:avLst/>
                    <a:gdLst>
                      <a:gd name="T0" fmla="*/ 7 w 9"/>
                      <a:gd name="T1" fmla="*/ 0 h 19"/>
                      <a:gd name="T2" fmla="*/ 0 w 9"/>
                      <a:gd name="T3" fmla="*/ 2 h 19"/>
                      <a:gd name="T4" fmla="*/ 6 w 9"/>
                      <a:gd name="T5" fmla="*/ 15 h 19"/>
                      <a:gd name="T6" fmla="*/ 7 w 9"/>
                      <a:gd name="T7" fmla="*/ 0 h 1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9">
                        <a:moveTo>
                          <a:pt x="9" y="0"/>
                        </a:moveTo>
                        <a:lnTo>
                          <a:pt x="0" y="2"/>
                        </a:lnTo>
                        <a:lnTo>
                          <a:pt x="8" y="19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08" name="Freeform 1492"/>
                  <p:cNvSpPr>
                    <a:spLocks noChangeAspect="1"/>
                  </p:cNvSpPr>
                  <p:nvPr/>
                </p:nvSpPr>
                <p:spPr bwMode="auto">
                  <a:xfrm>
                    <a:off x="5500" y="12877"/>
                    <a:ext cx="8" cy="17"/>
                  </a:xfrm>
                  <a:custGeom>
                    <a:avLst/>
                    <a:gdLst>
                      <a:gd name="T0" fmla="*/ 7 w 9"/>
                      <a:gd name="T1" fmla="*/ 0 h 19"/>
                      <a:gd name="T2" fmla="*/ 0 w 9"/>
                      <a:gd name="T3" fmla="*/ 2 h 19"/>
                      <a:gd name="T4" fmla="*/ 6 w 9"/>
                      <a:gd name="T5" fmla="*/ 15 h 19"/>
                      <a:gd name="T6" fmla="*/ 7 w 9"/>
                      <a:gd name="T7" fmla="*/ 0 h 1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9">
                        <a:moveTo>
                          <a:pt x="9" y="0"/>
                        </a:moveTo>
                        <a:lnTo>
                          <a:pt x="0" y="2"/>
                        </a:lnTo>
                        <a:lnTo>
                          <a:pt x="8" y="19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09" name="Freeform 1491"/>
                  <p:cNvSpPr>
                    <a:spLocks noChangeAspect="1"/>
                  </p:cNvSpPr>
                  <p:nvPr/>
                </p:nvSpPr>
                <p:spPr bwMode="auto">
                  <a:xfrm>
                    <a:off x="5492" y="12881"/>
                    <a:ext cx="16" cy="13"/>
                  </a:xfrm>
                  <a:custGeom>
                    <a:avLst/>
                    <a:gdLst>
                      <a:gd name="T0" fmla="*/ 7 w 15"/>
                      <a:gd name="T1" fmla="*/ 0 h 17"/>
                      <a:gd name="T2" fmla="*/ 0 w 15"/>
                      <a:gd name="T3" fmla="*/ 4 h 17"/>
                      <a:gd name="T4" fmla="*/ 17 w 15"/>
                      <a:gd name="T5" fmla="*/ 10 h 17"/>
                      <a:gd name="T6" fmla="*/ 7 w 15"/>
                      <a:gd name="T7" fmla="*/ 0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17">
                        <a:moveTo>
                          <a:pt x="7" y="0"/>
                        </a:moveTo>
                        <a:lnTo>
                          <a:pt x="0" y="6"/>
                        </a:lnTo>
                        <a:lnTo>
                          <a:pt x="15" y="17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10" name="Freeform 1490"/>
                  <p:cNvSpPr>
                    <a:spLocks noChangeAspect="1"/>
                  </p:cNvSpPr>
                  <p:nvPr/>
                </p:nvSpPr>
                <p:spPr bwMode="auto">
                  <a:xfrm>
                    <a:off x="5492" y="12881"/>
                    <a:ext cx="16" cy="13"/>
                  </a:xfrm>
                  <a:custGeom>
                    <a:avLst/>
                    <a:gdLst>
                      <a:gd name="T0" fmla="*/ 7 w 15"/>
                      <a:gd name="T1" fmla="*/ 0 h 17"/>
                      <a:gd name="T2" fmla="*/ 0 w 15"/>
                      <a:gd name="T3" fmla="*/ 4 h 17"/>
                      <a:gd name="T4" fmla="*/ 17 w 15"/>
                      <a:gd name="T5" fmla="*/ 10 h 17"/>
                      <a:gd name="T6" fmla="*/ 7 w 15"/>
                      <a:gd name="T7" fmla="*/ 0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17">
                        <a:moveTo>
                          <a:pt x="7" y="0"/>
                        </a:moveTo>
                        <a:lnTo>
                          <a:pt x="0" y="6"/>
                        </a:lnTo>
                        <a:lnTo>
                          <a:pt x="15" y="17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11" name="Freeform 1489"/>
                  <p:cNvSpPr>
                    <a:spLocks noChangeAspect="1"/>
                  </p:cNvSpPr>
                  <p:nvPr/>
                </p:nvSpPr>
                <p:spPr bwMode="auto">
                  <a:xfrm>
                    <a:off x="5492" y="12888"/>
                    <a:ext cx="16" cy="6"/>
                  </a:xfrm>
                  <a:custGeom>
                    <a:avLst/>
                    <a:gdLst>
                      <a:gd name="T0" fmla="*/ 2 w 17"/>
                      <a:gd name="T1" fmla="*/ 0 h 11"/>
                      <a:gd name="T2" fmla="*/ 0 w 17"/>
                      <a:gd name="T3" fmla="*/ 3 h 11"/>
                      <a:gd name="T4" fmla="*/ 15 w 17"/>
                      <a:gd name="T5" fmla="*/ 3 h 11"/>
                      <a:gd name="T6" fmla="*/ 2 w 17"/>
                      <a:gd name="T7" fmla="*/ 0 h 1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1">
                        <a:moveTo>
                          <a:pt x="2" y="0"/>
                        </a:moveTo>
                        <a:lnTo>
                          <a:pt x="0" y="10"/>
                        </a:lnTo>
                        <a:lnTo>
                          <a:pt x="17" y="1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12" name="Freeform 1488"/>
                  <p:cNvSpPr>
                    <a:spLocks noChangeAspect="1"/>
                  </p:cNvSpPr>
                  <p:nvPr/>
                </p:nvSpPr>
                <p:spPr bwMode="auto">
                  <a:xfrm>
                    <a:off x="5492" y="12888"/>
                    <a:ext cx="16" cy="6"/>
                  </a:xfrm>
                  <a:custGeom>
                    <a:avLst/>
                    <a:gdLst>
                      <a:gd name="T0" fmla="*/ 2 w 17"/>
                      <a:gd name="T1" fmla="*/ 0 h 11"/>
                      <a:gd name="T2" fmla="*/ 0 w 17"/>
                      <a:gd name="T3" fmla="*/ 3 h 11"/>
                      <a:gd name="T4" fmla="*/ 15 w 17"/>
                      <a:gd name="T5" fmla="*/ 3 h 11"/>
                      <a:gd name="T6" fmla="*/ 2 w 17"/>
                      <a:gd name="T7" fmla="*/ 0 h 1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1">
                        <a:moveTo>
                          <a:pt x="2" y="0"/>
                        </a:moveTo>
                        <a:lnTo>
                          <a:pt x="0" y="10"/>
                        </a:lnTo>
                        <a:lnTo>
                          <a:pt x="17" y="1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13" name="Freeform 1487"/>
                  <p:cNvSpPr>
                    <a:spLocks noChangeAspect="1"/>
                  </p:cNvSpPr>
                  <p:nvPr/>
                </p:nvSpPr>
                <p:spPr bwMode="auto">
                  <a:xfrm>
                    <a:off x="5492" y="12894"/>
                    <a:ext cx="16" cy="10"/>
                  </a:xfrm>
                  <a:custGeom>
                    <a:avLst/>
                    <a:gdLst>
                      <a:gd name="T0" fmla="*/ 0 w 17"/>
                      <a:gd name="T1" fmla="*/ 0 h 8"/>
                      <a:gd name="T2" fmla="*/ 1 w 17"/>
                      <a:gd name="T3" fmla="*/ 13 h 8"/>
                      <a:gd name="T4" fmla="*/ 15 w 17"/>
                      <a:gd name="T5" fmla="*/ 1 h 8"/>
                      <a:gd name="T6" fmla="*/ 0 w 17"/>
                      <a:gd name="T7" fmla="*/ 0 h 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8">
                        <a:moveTo>
                          <a:pt x="0" y="0"/>
                        </a:moveTo>
                        <a:lnTo>
                          <a:pt x="1" y="8"/>
                        </a:lnTo>
                        <a:lnTo>
                          <a:pt x="17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14" name="Freeform 1486"/>
                  <p:cNvSpPr>
                    <a:spLocks noChangeAspect="1"/>
                  </p:cNvSpPr>
                  <p:nvPr/>
                </p:nvSpPr>
                <p:spPr bwMode="auto">
                  <a:xfrm>
                    <a:off x="5492" y="12894"/>
                    <a:ext cx="16" cy="10"/>
                  </a:xfrm>
                  <a:custGeom>
                    <a:avLst/>
                    <a:gdLst>
                      <a:gd name="T0" fmla="*/ 0 w 17"/>
                      <a:gd name="T1" fmla="*/ 0 h 8"/>
                      <a:gd name="T2" fmla="*/ 1 w 17"/>
                      <a:gd name="T3" fmla="*/ 13 h 8"/>
                      <a:gd name="T4" fmla="*/ 15 w 17"/>
                      <a:gd name="T5" fmla="*/ 1 h 8"/>
                      <a:gd name="T6" fmla="*/ 0 w 17"/>
                      <a:gd name="T7" fmla="*/ 0 h 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8">
                        <a:moveTo>
                          <a:pt x="0" y="0"/>
                        </a:moveTo>
                        <a:lnTo>
                          <a:pt x="1" y="8"/>
                        </a:lnTo>
                        <a:lnTo>
                          <a:pt x="17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15" name="Freeform 1485"/>
                  <p:cNvSpPr>
                    <a:spLocks noChangeAspect="1"/>
                  </p:cNvSpPr>
                  <p:nvPr/>
                </p:nvSpPr>
                <p:spPr bwMode="auto">
                  <a:xfrm>
                    <a:off x="5492" y="12894"/>
                    <a:ext cx="16" cy="16"/>
                  </a:xfrm>
                  <a:custGeom>
                    <a:avLst/>
                    <a:gdLst>
                      <a:gd name="T0" fmla="*/ 0 w 16"/>
                      <a:gd name="T1" fmla="*/ 9 h 14"/>
                      <a:gd name="T2" fmla="*/ 6 w 16"/>
                      <a:gd name="T3" fmla="*/ 18 h 14"/>
                      <a:gd name="T4" fmla="*/ 16 w 16"/>
                      <a:gd name="T5" fmla="*/ 0 h 14"/>
                      <a:gd name="T6" fmla="*/ 0 w 16"/>
                      <a:gd name="T7" fmla="*/ 9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0" y="7"/>
                        </a:moveTo>
                        <a:lnTo>
                          <a:pt x="6" y="14"/>
                        </a:lnTo>
                        <a:lnTo>
                          <a:pt x="16" y="0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16" name="Freeform 1484"/>
                  <p:cNvSpPr>
                    <a:spLocks noChangeAspect="1"/>
                  </p:cNvSpPr>
                  <p:nvPr/>
                </p:nvSpPr>
                <p:spPr bwMode="auto">
                  <a:xfrm>
                    <a:off x="5492" y="12894"/>
                    <a:ext cx="16" cy="16"/>
                  </a:xfrm>
                  <a:custGeom>
                    <a:avLst/>
                    <a:gdLst>
                      <a:gd name="T0" fmla="*/ 0 w 16"/>
                      <a:gd name="T1" fmla="*/ 9 h 14"/>
                      <a:gd name="T2" fmla="*/ 6 w 16"/>
                      <a:gd name="T3" fmla="*/ 18 h 14"/>
                      <a:gd name="T4" fmla="*/ 16 w 16"/>
                      <a:gd name="T5" fmla="*/ 0 h 14"/>
                      <a:gd name="T6" fmla="*/ 0 w 16"/>
                      <a:gd name="T7" fmla="*/ 9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0" y="7"/>
                        </a:moveTo>
                        <a:lnTo>
                          <a:pt x="6" y="14"/>
                        </a:lnTo>
                        <a:lnTo>
                          <a:pt x="16" y="0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17" name="Freeform 1483"/>
                  <p:cNvSpPr>
                    <a:spLocks noChangeAspect="1"/>
                  </p:cNvSpPr>
                  <p:nvPr/>
                </p:nvSpPr>
                <p:spPr bwMode="auto">
                  <a:xfrm>
                    <a:off x="5496" y="12894"/>
                    <a:ext cx="12" cy="21"/>
                  </a:xfrm>
                  <a:custGeom>
                    <a:avLst/>
                    <a:gdLst>
                      <a:gd name="T0" fmla="*/ 0 w 10"/>
                      <a:gd name="T1" fmla="*/ 19 h 18"/>
                      <a:gd name="T2" fmla="*/ 13 w 10"/>
                      <a:gd name="T3" fmla="*/ 25 h 18"/>
                      <a:gd name="T4" fmla="*/ 14 w 10"/>
                      <a:gd name="T5" fmla="*/ 0 h 18"/>
                      <a:gd name="T6" fmla="*/ 0 w 10"/>
                      <a:gd name="T7" fmla="*/ 19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0" h="18">
                        <a:moveTo>
                          <a:pt x="0" y="14"/>
                        </a:moveTo>
                        <a:lnTo>
                          <a:pt x="9" y="18"/>
                        </a:lnTo>
                        <a:lnTo>
                          <a:pt x="10" y="0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18" name="Freeform 1482"/>
                  <p:cNvSpPr>
                    <a:spLocks noChangeAspect="1"/>
                  </p:cNvSpPr>
                  <p:nvPr/>
                </p:nvSpPr>
                <p:spPr bwMode="auto">
                  <a:xfrm>
                    <a:off x="5496" y="12894"/>
                    <a:ext cx="12" cy="21"/>
                  </a:xfrm>
                  <a:custGeom>
                    <a:avLst/>
                    <a:gdLst>
                      <a:gd name="T0" fmla="*/ 0 w 10"/>
                      <a:gd name="T1" fmla="*/ 19 h 18"/>
                      <a:gd name="T2" fmla="*/ 13 w 10"/>
                      <a:gd name="T3" fmla="*/ 25 h 18"/>
                      <a:gd name="T4" fmla="*/ 14 w 10"/>
                      <a:gd name="T5" fmla="*/ 0 h 18"/>
                      <a:gd name="T6" fmla="*/ 0 w 10"/>
                      <a:gd name="T7" fmla="*/ 19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0" h="18">
                        <a:moveTo>
                          <a:pt x="0" y="14"/>
                        </a:moveTo>
                        <a:lnTo>
                          <a:pt x="9" y="18"/>
                        </a:lnTo>
                        <a:lnTo>
                          <a:pt x="10" y="0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19" name="Freeform 1481"/>
                  <p:cNvSpPr>
                    <a:spLocks noChangeAspect="1"/>
                  </p:cNvSpPr>
                  <p:nvPr/>
                </p:nvSpPr>
                <p:spPr bwMode="auto">
                  <a:xfrm>
                    <a:off x="5508" y="12894"/>
                    <a:ext cx="8" cy="21"/>
                  </a:xfrm>
                  <a:custGeom>
                    <a:avLst/>
                    <a:gdLst>
                      <a:gd name="T0" fmla="*/ 0 w 8"/>
                      <a:gd name="T1" fmla="*/ 25 h 18"/>
                      <a:gd name="T2" fmla="*/ 8 w 8"/>
                      <a:gd name="T3" fmla="*/ 21 h 18"/>
                      <a:gd name="T4" fmla="*/ 1 w 8"/>
                      <a:gd name="T5" fmla="*/ 0 h 18"/>
                      <a:gd name="T6" fmla="*/ 0 w 8"/>
                      <a:gd name="T7" fmla="*/ 25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8" h="18">
                        <a:moveTo>
                          <a:pt x="0" y="18"/>
                        </a:moveTo>
                        <a:lnTo>
                          <a:pt x="8" y="15"/>
                        </a:lnTo>
                        <a:lnTo>
                          <a:pt x="1" y="0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20" name="Freeform 1480"/>
                  <p:cNvSpPr>
                    <a:spLocks noChangeAspect="1"/>
                  </p:cNvSpPr>
                  <p:nvPr/>
                </p:nvSpPr>
                <p:spPr bwMode="auto">
                  <a:xfrm>
                    <a:off x="5508" y="12894"/>
                    <a:ext cx="8" cy="21"/>
                  </a:xfrm>
                  <a:custGeom>
                    <a:avLst/>
                    <a:gdLst>
                      <a:gd name="T0" fmla="*/ 0 w 8"/>
                      <a:gd name="T1" fmla="*/ 25 h 18"/>
                      <a:gd name="T2" fmla="*/ 8 w 8"/>
                      <a:gd name="T3" fmla="*/ 21 h 18"/>
                      <a:gd name="T4" fmla="*/ 1 w 8"/>
                      <a:gd name="T5" fmla="*/ 0 h 18"/>
                      <a:gd name="T6" fmla="*/ 0 w 8"/>
                      <a:gd name="T7" fmla="*/ 25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8" h="18">
                        <a:moveTo>
                          <a:pt x="0" y="18"/>
                        </a:moveTo>
                        <a:lnTo>
                          <a:pt x="8" y="15"/>
                        </a:lnTo>
                        <a:lnTo>
                          <a:pt x="1" y="0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21" name="Freeform 1479"/>
                  <p:cNvSpPr>
                    <a:spLocks noChangeAspect="1"/>
                  </p:cNvSpPr>
                  <p:nvPr/>
                </p:nvSpPr>
                <p:spPr bwMode="auto">
                  <a:xfrm>
                    <a:off x="5508" y="12894"/>
                    <a:ext cx="16" cy="16"/>
                  </a:xfrm>
                  <a:custGeom>
                    <a:avLst/>
                    <a:gdLst>
                      <a:gd name="T0" fmla="*/ 9 w 14"/>
                      <a:gd name="T1" fmla="*/ 17 h 15"/>
                      <a:gd name="T2" fmla="*/ 18 w 14"/>
                      <a:gd name="T3" fmla="*/ 11 h 15"/>
                      <a:gd name="T4" fmla="*/ 0 w 14"/>
                      <a:gd name="T5" fmla="*/ 0 h 15"/>
                      <a:gd name="T6" fmla="*/ 9 w 14"/>
                      <a:gd name="T7" fmla="*/ 17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5">
                        <a:moveTo>
                          <a:pt x="7" y="15"/>
                        </a:moveTo>
                        <a:lnTo>
                          <a:pt x="14" y="9"/>
                        </a:lnTo>
                        <a:lnTo>
                          <a:pt x="0" y="0"/>
                        </a:lnTo>
                        <a:lnTo>
                          <a:pt x="7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22" name="Freeform 1478"/>
                  <p:cNvSpPr>
                    <a:spLocks noChangeAspect="1"/>
                  </p:cNvSpPr>
                  <p:nvPr/>
                </p:nvSpPr>
                <p:spPr bwMode="auto">
                  <a:xfrm>
                    <a:off x="5508" y="12894"/>
                    <a:ext cx="16" cy="16"/>
                  </a:xfrm>
                  <a:custGeom>
                    <a:avLst/>
                    <a:gdLst>
                      <a:gd name="T0" fmla="*/ 9 w 14"/>
                      <a:gd name="T1" fmla="*/ 17 h 15"/>
                      <a:gd name="T2" fmla="*/ 18 w 14"/>
                      <a:gd name="T3" fmla="*/ 11 h 15"/>
                      <a:gd name="T4" fmla="*/ 0 w 14"/>
                      <a:gd name="T5" fmla="*/ 0 h 15"/>
                      <a:gd name="T6" fmla="*/ 9 w 14"/>
                      <a:gd name="T7" fmla="*/ 17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5">
                        <a:moveTo>
                          <a:pt x="7" y="15"/>
                        </a:moveTo>
                        <a:lnTo>
                          <a:pt x="14" y="9"/>
                        </a:lnTo>
                        <a:lnTo>
                          <a:pt x="0" y="0"/>
                        </a:lnTo>
                        <a:lnTo>
                          <a:pt x="7" y="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23" name="Freeform 1477"/>
                  <p:cNvSpPr>
                    <a:spLocks noChangeAspect="1"/>
                  </p:cNvSpPr>
                  <p:nvPr/>
                </p:nvSpPr>
                <p:spPr bwMode="auto">
                  <a:xfrm>
                    <a:off x="5508" y="12894"/>
                    <a:ext cx="16" cy="14"/>
                  </a:xfrm>
                  <a:custGeom>
                    <a:avLst/>
                    <a:gdLst>
                      <a:gd name="T0" fmla="*/ 11 w 18"/>
                      <a:gd name="T1" fmla="*/ 22 h 9"/>
                      <a:gd name="T2" fmla="*/ 14 w 18"/>
                      <a:gd name="T3" fmla="*/ 0 h 9"/>
                      <a:gd name="T4" fmla="*/ 0 w 18"/>
                      <a:gd name="T5" fmla="*/ 0 h 9"/>
                      <a:gd name="T6" fmla="*/ 11 w 18"/>
                      <a:gd name="T7" fmla="*/ 22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9">
                        <a:moveTo>
                          <a:pt x="14" y="9"/>
                        </a:moveTo>
                        <a:lnTo>
                          <a:pt x="18" y="0"/>
                        </a:lnTo>
                        <a:lnTo>
                          <a:pt x="0" y="0"/>
                        </a:lnTo>
                        <a:lnTo>
                          <a:pt x="14" y="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24" name="Freeform 1476"/>
                  <p:cNvSpPr>
                    <a:spLocks noChangeAspect="1"/>
                  </p:cNvSpPr>
                  <p:nvPr/>
                </p:nvSpPr>
                <p:spPr bwMode="auto">
                  <a:xfrm>
                    <a:off x="5508" y="12894"/>
                    <a:ext cx="16" cy="14"/>
                  </a:xfrm>
                  <a:custGeom>
                    <a:avLst/>
                    <a:gdLst>
                      <a:gd name="T0" fmla="*/ 11 w 18"/>
                      <a:gd name="T1" fmla="*/ 22 h 9"/>
                      <a:gd name="T2" fmla="*/ 14 w 18"/>
                      <a:gd name="T3" fmla="*/ 0 h 9"/>
                      <a:gd name="T4" fmla="*/ 0 w 18"/>
                      <a:gd name="T5" fmla="*/ 0 h 9"/>
                      <a:gd name="T6" fmla="*/ 11 w 18"/>
                      <a:gd name="T7" fmla="*/ 22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9">
                        <a:moveTo>
                          <a:pt x="14" y="9"/>
                        </a:moveTo>
                        <a:lnTo>
                          <a:pt x="18" y="0"/>
                        </a:lnTo>
                        <a:lnTo>
                          <a:pt x="0" y="0"/>
                        </a:lnTo>
                        <a:lnTo>
                          <a:pt x="14" y="9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25" name="Line 147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5472" y="12894"/>
                    <a:ext cx="20" cy="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26" name="Freeform 1474"/>
                  <p:cNvSpPr>
                    <a:spLocks noChangeAspect="1"/>
                  </p:cNvSpPr>
                  <p:nvPr/>
                </p:nvSpPr>
                <p:spPr bwMode="auto">
                  <a:xfrm>
                    <a:off x="3119" y="13673"/>
                    <a:ext cx="19" cy="8"/>
                  </a:xfrm>
                  <a:custGeom>
                    <a:avLst/>
                    <a:gdLst>
                      <a:gd name="T0" fmla="*/ 20 w 18"/>
                      <a:gd name="T1" fmla="*/ 8 h 8"/>
                      <a:gd name="T2" fmla="*/ 19 w 18"/>
                      <a:gd name="T3" fmla="*/ 0 h 8"/>
                      <a:gd name="T4" fmla="*/ 0 w 18"/>
                      <a:gd name="T5" fmla="*/ 6 h 8"/>
                      <a:gd name="T6" fmla="*/ 20 w 18"/>
                      <a:gd name="T7" fmla="*/ 8 h 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8">
                        <a:moveTo>
                          <a:pt x="18" y="8"/>
                        </a:moveTo>
                        <a:lnTo>
                          <a:pt x="17" y="0"/>
                        </a:lnTo>
                        <a:lnTo>
                          <a:pt x="0" y="6"/>
                        </a:lnTo>
                        <a:lnTo>
                          <a:pt x="18" y="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27" name="Freeform 1473"/>
                  <p:cNvSpPr>
                    <a:spLocks noChangeAspect="1"/>
                  </p:cNvSpPr>
                  <p:nvPr/>
                </p:nvSpPr>
                <p:spPr bwMode="auto">
                  <a:xfrm>
                    <a:off x="3119" y="13673"/>
                    <a:ext cx="19" cy="8"/>
                  </a:xfrm>
                  <a:custGeom>
                    <a:avLst/>
                    <a:gdLst>
                      <a:gd name="T0" fmla="*/ 20 w 18"/>
                      <a:gd name="T1" fmla="*/ 8 h 8"/>
                      <a:gd name="T2" fmla="*/ 19 w 18"/>
                      <a:gd name="T3" fmla="*/ 0 h 8"/>
                      <a:gd name="T4" fmla="*/ 0 w 18"/>
                      <a:gd name="T5" fmla="*/ 6 h 8"/>
                      <a:gd name="T6" fmla="*/ 20 w 18"/>
                      <a:gd name="T7" fmla="*/ 8 h 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8">
                        <a:moveTo>
                          <a:pt x="18" y="8"/>
                        </a:moveTo>
                        <a:lnTo>
                          <a:pt x="17" y="0"/>
                        </a:lnTo>
                        <a:lnTo>
                          <a:pt x="0" y="6"/>
                        </a:lnTo>
                        <a:lnTo>
                          <a:pt x="18" y="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28" name="Freeform 1472"/>
                  <p:cNvSpPr>
                    <a:spLocks noChangeAspect="1"/>
                  </p:cNvSpPr>
                  <p:nvPr/>
                </p:nvSpPr>
                <p:spPr bwMode="auto">
                  <a:xfrm>
                    <a:off x="3119" y="13666"/>
                    <a:ext cx="16" cy="15"/>
                  </a:xfrm>
                  <a:custGeom>
                    <a:avLst/>
                    <a:gdLst>
                      <a:gd name="T0" fmla="*/ 15 w 17"/>
                      <a:gd name="T1" fmla="*/ 10 h 14"/>
                      <a:gd name="T2" fmla="*/ 10 w 17"/>
                      <a:gd name="T3" fmla="*/ 0 h 14"/>
                      <a:gd name="T4" fmla="*/ 0 w 17"/>
                      <a:gd name="T5" fmla="*/ 16 h 14"/>
                      <a:gd name="T6" fmla="*/ 15 w 17"/>
                      <a:gd name="T7" fmla="*/ 10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4">
                        <a:moveTo>
                          <a:pt x="17" y="8"/>
                        </a:moveTo>
                        <a:lnTo>
                          <a:pt x="12" y="0"/>
                        </a:lnTo>
                        <a:lnTo>
                          <a:pt x="0" y="14"/>
                        </a:lnTo>
                        <a:lnTo>
                          <a:pt x="17" y="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29" name="Freeform 1471"/>
                  <p:cNvSpPr>
                    <a:spLocks noChangeAspect="1"/>
                  </p:cNvSpPr>
                  <p:nvPr/>
                </p:nvSpPr>
                <p:spPr bwMode="auto">
                  <a:xfrm>
                    <a:off x="3119" y="13666"/>
                    <a:ext cx="16" cy="15"/>
                  </a:xfrm>
                  <a:custGeom>
                    <a:avLst/>
                    <a:gdLst>
                      <a:gd name="T0" fmla="*/ 15 w 17"/>
                      <a:gd name="T1" fmla="*/ 10 h 14"/>
                      <a:gd name="T2" fmla="*/ 10 w 17"/>
                      <a:gd name="T3" fmla="*/ 0 h 14"/>
                      <a:gd name="T4" fmla="*/ 0 w 17"/>
                      <a:gd name="T5" fmla="*/ 16 h 14"/>
                      <a:gd name="T6" fmla="*/ 15 w 17"/>
                      <a:gd name="T7" fmla="*/ 10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4">
                        <a:moveTo>
                          <a:pt x="17" y="8"/>
                        </a:moveTo>
                        <a:lnTo>
                          <a:pt x="12" y="0"/>
                        </a:lnTo>
                        <a:lnTo>
                          <a:pt x="0" y="14"/>
                        </a:lnTo>
                        <a:lnTo>
                          <a:pt x="17" y="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30" name="Freeform 1470"/>
                  <p:cNvSpPr>
                    <a:spLocks noChangeAspect="1"/>
                  </p:cNvSpPr>
                  <p:nvPr/>
                </p:nvSpPr>
                <p:spPr bwMode="auto">
                  <a:xfrm>
                    <a:off x="3119" y="13661"/>
                    <a:ext cx="11" cy="20"/>
                  </a:xfrm>
                  <a:custGeom>
                    <a:avLst/>
                    <a:gdLst>
                      <a:gd name="T0" fmla="*/ 10 w 12"/>
                      <a:gd name="T1" fmla="*/ 4 h 18"/>
                      <a:gd name="T2" fmla="*/ 3 w 12"/>
                      <a:gd name="T3" fmla="*/ 0 h 18"/>
                      <a:gd name="T4" fmla="*/ 0 w 12"/>
                      <a:gd name="T5" fmla="*/ 22 h 18"/>
                      <a:gd name="T6" fmla="*/ 10 w 12"/>
                      <a:gd name="T7" fmla="*/ 4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8">
                        <a:moveTo>
                          <a:pt x="12" y="4"/>
                        </a:moveTo>
                        <a:lnTo>
                          <a:pt x="3" y="0"/>
                        </a:lnTo>
                        <a:lnTo>
                          <a:pt x="0" y="18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31" name="Freeform 1469"/>
                  <p:cNvSpPr>
                    <a:spLocks noChangeAspect="1"/>
                  </p:cNvSpPr>
                  <p:nvPr/>
                </p:nvSpPr>
                <p:spPr bwMode="auto">
                  <a:xfrm>
                    <a:off x="3119" y="13661"/>
                    <a:ext cx="11" cy="20"/>
                  </a:xfrm>
                  <a:custGeom>
                    <a:avLst/>
                    <a:gdLst>
                      <a:gd name="T0" fmla="*/ 10 w 12"/>
                      <a:gd name="T1" fmla="*/ 4 h 18"/>
                      <a:gd name="T2" fmla="*/ 3 w 12"/>
                      <a:gd name="T3" fmla="*/ 0 h 18"/>
                      <a:gd name="T4" fmla="*/ 0 w 12"/>
                      <a:gd name="T5" fmla="*/ 22 h 18"/>
                      <a:gd name="T6" fmla="*/ 10 w 12"/>
                      <a:gd name="T7" fmla="*/ 4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8">
                        <a:moveTo>
                          <a:pt x="12" y="4"/>
                        </a:moveTo>
                        <a:lnTo>
                          <a:pt x="3" y="0"/>
                        </a:lnTo>
                        <a:lnTo>
                          <a:pt x="0" y="18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32" name="Freeform 1468"/>
                  <p:cNvSpPr>
                    <a:spLocks noChangeAspect="1"/>
                  </p:cNvSpPr>
                  <p:nvPr/>
                </p:nvSpPr>
                <p:spPr bwMode="auto">
                  <a:xfrm>
                    <a:off x="3116" y="13661"/>
                    <a:ext cx="7" cy="20"/>
                  </a:xfrm>
                  <a:custGeom>
                    <a:avLst/>
                    <a:gdLst>
                      <a:gd name="T0" fmla="*/ 6 w 8"/>
                      <a:gd name="T1" fmla="*/ 0 h 18"/>
                      <a:gd name="T2" fmla="*/ 0 w 8"/>
                      <a:gd name="T3" fmla="*/ 1 h 18"/>
                      <a:gd name="T4" fmla="*/ 4 w 8"/>
                      <a:gd name="T5" fmla="*/ 22 h 18"/>
                      <a:gd name="T6" fmla="*/ 6 w 8"/>
                      <a:gd name="T7" fmla="*/ 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8" h="18">
                        <a:moveTo>
                          <a:pt x="8" y="0"/>
                        </a:moveTo>
                        <a:lnTo>
                          <a:pt x="0" y="1"/>
                        </a:lnTo>
                        <a:lnTo>
                          <a:pt x="5" y="1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33" name="Freeform 1467"/>
                  <p:cNvSpPr>
                    <a:spLocks noChangeAspect="1"/>
                  </p:cNvSpPr>
                  <p:nvPr/>
                </p:nvSpPr>
                <p:spPr bwMode="auto">
                  <a:xfrm>
                    <a:off x="3116" y="13661"/>
                    <a:ext cx="7" cy="20"/>
                  </a:xfrm>
                  <a:custGeom>
                    <a:avLst/>
                    <a:gdLst>
                      <a:gd name="T0" fmla="*/ 6 w 8"/>
                      <a:gd name="T1" fmla="*/ 0 h 18"/>
                      <a:gd name="T2" fmla="*/ 0 w 8"/>
                      <a:gd name="T3" fmla="*/ 1 h 18"/>
                      <a:gd name="T4" fmla="*/ 4 w 8"/>
                      <a:gd name="T5" fmla="*/ 22 h 18"/>
                      <a:gd name="T6" fmla="*/ 6 w 8"/>
                      <a:gd name="T7" fmla="*/ 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8" h="18">
                        <a:moveTo>
                          <a:pt x="8" y="0"/>
                        </a:moveTo>
                        <a:lnTo>
                          <a:pt x="0" y="1"/>
                        </a:lnTo>
                        <a:lnTo>
                          <a:pt x="5" y="1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34" name="Freeform 1466"/>
                  <p:cNvSpPr>
                    <a:spLocks noChangeAspect="1"/>
                  </p:cNvSpPr>
                  <p:nvPr/>
                </p:nvSpPr>
                <p:spPr bwMode="auto">
                  <a:xfrm>
                    <a:off x="3107" y="13666"/>
                    <a:ext cx="12" cy="15"/>
                  </a:xfrm>
                  <a:custGeom>
                    <a:avLst/>
                    <a:gdLst>
                      <a:gd name="T0" fmla="*/ 7 w 14"/>
                      <a:gd name="T1" fmla="*/ 0 h 17"/>
                      <a:gd name="T2" fmla="*/ 0 w 14"/>
                      <a:gd name="T3" fmla="*/ 4 h 17"/>
                      <a:gd name="T4" fmla="*/ 10 w 14"/>
                      <a:gd name="T5" fmla="*/ 13 h 17"/>
                      <a:gd name="T6" fmla="*/ 7 w 14"/>
                      <a:gd name="T7" fmla="*/ 0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7">
                        <a:moveTo>
                          <a:pt x="9" y="0"/>
                        </a:moveTo>
                        <a:lnTo>
                          <a:pt x="0" y="5"/>
                        </a:lnTo>
                        <a:lnTo>
                          <a:pt x="14" y="17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35" name="Freeform 1465"/>
                  <p:cNvSpPr>
                    <a:spLocks noChangeAspect="1"/>
                  </p:cNvSpPr>
                  <p:nvPr/>
                </p:nvSpPr>
                <p:spPr bwMode="auto">
                  <a:xfrm>
                    <a:off x="3107" y="13666"/>
                    <a:ext cx="12" cy="15"/>
                  </a:xfrm>
                  <a:custGeom>
                    <a:avLst/>
                    <a:gdLst>
                      <a:gd name="T0" fmla="*/ 7 w 14"/>
                      <a:gd name="T1" fmla="*/ 0 h 17"/>
                      <a:gd name="T2" fmla="*/ 0 w 14"/>
                      <a:gd name="T3" fmla="*/ 4 h 17"/>
                      <a:gd name="T4" fmla="*/ 10 w 14"/>
                      <a:gd name="T5" fmla="*/ 13 h 17"/>
                      <a:gd name="T6" fmla="*/ 7 w 14"/>
                      <a:gd name="T7" fmla="*/ 0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7">
                        <a:moveTo>
                          <a:pt x="9" y="0"/>
                        </a:moveTo>
                        <a:lnTo>
                          <a:pt x="0" y="5"/>
                        </a:lnTo>
                        <a:lnTo>
                          <a:pt x="14" y="17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36" name="Freeform 1464"/>
                  <p:cNvSpPr>
                    <a:spLocks noChangeAspect="1"/>
                  </p:cNvSpPr>
                  <p:nvPr/>
                </p:nvSpPr>
                <p:spPr bwMode="auto">
                  <a:xfrm>
                    <a:off x="3105" y="13669"/>
                    <a:ext cx="14" cy="12"/>
                  </a:xfrm>
                  <a:custGeom>
                    <a:avLst/>
                    <a:gdLst>
                      <a:gd name="T0" fmla="*/ 2 w 17"/>
                      <a:gd name="T1" fmla="*/ 0 h 12"/>
                      <a:gd name="T2" fmla="*/ 0 w 17"/>
                      <a:gd name="T3" fmla="*/ 10 h 12"/>
                      <a:gd name="T4" fmla="*/ 12 w 17"/>
                      <a:gd name="T5" fmla="*/ 12 h 12"/>
                      <a:gd name="T6" fmla="*/ 2 w 17"/>
                      <a:gd name="T7" fmla="*/ 0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2">
                        <a:moveTo>
                          <a:pt x="3" y="0"/>
                        </a:moveTo>
                        <a:lnTo>
                          <a:pt x="0" y="10"/>
                        </a:lnTo>
                        <a:lnTo>
                          <a:pt x="17" y="12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37" name="Freeform 1463"/>
                  <p:cNvSpPr>
                    <a:spLocks noChangeAspect="1"/>
                  </p:cNvSpPr>
                  <p:nvPr/>
                </p:nvSpPr>
                <p:spPr bwMode="auto">
                  <a:xfrm>
                    <a:off x="3105" y="13669"/>
                    <a:ext cx="14" cy="12"/>
                  </a:xfrm>
                  <a:custGeom>
                    <a:avLst/>
                    <a:gdLst>
                      <a:gd name="T0" fmla="*/ 2 w 17"/>
                      <a:gd name="T1" fmla="*/ 0 h 12"/>
                      <a:gd name="T2" fmla="*/ 0 w 17"/>
                      <a:gd name="T3" fmla="*/ 10 h 12"/>
                      <a:gd name="T4" fmla="*/ 12 w 17"/>
                      <a:gd name="T5" fmla="*/ 12 h 12"/>
                      <a:gd name="T6" fmla="*/ 2 w 17"/>
                      <a:gd name="T7" fmla="*/ 0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2">
                        <a:moveTo>
                          <a:pt x="3" y="0"/>
                        </a:moveTo>
                        <a:lnTo>
                          <a:pt x="0" y="10"/>
                        </a:lnTo>
                        <a:lnTo>
                          <a:pt x="17" y="12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38" name="Freeform 1462"/>
                  <p:cNvSpPr>
                    <a:spLocks noChangeAspect="1"/>
                  </p:cNvSpPr>
                  <p:nvPr/>
                </p:nvSpPr>
                <p:spPr bwMode="auto">
                  <a:xfrm>
                    <a:off x="3105" y="13677"/>
                    <a:ext cx="14" cy="5"/>
                  </a:xfrm>
                  <a:custGeom>
                    <a:avLst/>
                    <a:gdLst>
                      <a:gd name="T0" fmla="*/ 0 w 17"/>
                      <a:gd name="T1" fmla="*/ 0 h 8"/>
                      <a:gd name="T2" fmla="*/ 1 w 17"/>
                      <a:gd name="T3" fmla="*/ 3 h 8"/>
                      <a:gd name="T4" fmla="*/ 12 w 17"/>
                      <a:gd name="T5" fmla="*/ 1 h 8"/>
                      <a:gd name="T6" fmla="*/ 0 w 17"/>
                      <a:gd name="T7" fmla="*/ 0 h 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8">
                        <a:moveTo>
                          <a:pt x="0" y="0"/>
                        </a:moveTo>
                        <a:lnTo>
                          <a:pt x="1" y="8"/>
                        </a:lnTo>
                        <a:lnTo>
                          <a:pt x="17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39" name="Freeform 1461"/>
                  <p:cNvSpPr>
                    <a:spLocks noChangeAspect="1"/>
                  </p:cNvSpPr>
                  <p:nvPr/>
                </p:nvSpPr>
                <p:spPr bwMode="auto">
                  <a:xfrm>
                    <a:off x="3105" y="13677"/>
                    <a:ext cx="14" cy="5"/>
                  </a:xfrm>
                  <a:custGeom>
                    <a:avLst/>
                    <a:gdLst>
                      <a:gd name="T0" fmla="*/ 0 w 17"/>
                      <a:gd name="T1" fmla="*/ 0 h 8"/>
                      <a:gd name="T2" fmla="*/ 1 w 17"/>
                      <a:gd name="T3" fmla="*/ 3 h 8"/>
                      <a:gd name="T4" fmla="*/ 12 w 17"/>
                      <a:gd name="T5" fmla="*/ 1 h 8"/>
                      <a:gd name="T6" fmla="*/ 0 w 17"/>
                      <a:gd name="T7" fmla="*/ 0 h 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8">
                        <a:moveTo>
                          <a:pt x="0" y="0"/>
                        </a:moveTo>
                        <a:lnTo>
                          <a:pt x="1" y="8"/>
                        </a:lnTo>
                        <a:lnTo>
                          <a:pt x="17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40" name="Freeform 1460"/>
                  <p:cNvSpPr>
                    <a:spLocks noChangeAspect="1"/>
                  </p:cNvSpPr>
                  <p:nvPr/>
                </p:nvSpPr>
                <p:spPr bwMode="auto">
                  <a:xfrm>
                    <a:off x="3105" y="13681"/>
                    <a:ext cx="14" cy="12"/>
                  </a:xfrm>
                  <a:custGeom>
                    <a:avLst/>
                    <a:gdLst>
                      <a:gd name="T0" fmla="*/ 0 w 16"/>
                      <a:gd name="T1" fmla="*/ 4 h 14"/>
                      <a:gd name="T2" fmla="*/ 4 w 16"/>
                      <a:gd name="T3" fmla="*/ 10 h 14"/>
                      <a:gd name="T4" fmla="*/ 12 w 16"/>
                      <a:gd name="T5" fmla="*/ 0 h 14"/>
                      <a:gd name="T6" fmla="*/ 0 w 16"/>
                      <a:gd name="T7" fmla="*/ 4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0" y="6"/>
                        </a:moveTo>
                        <a:lnTo>
                          <a:pt x="5" y="14"/>
                        </a:lnTo>
                        <a:lnTo>
                          <a:pt x="16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41" name="Freeform 1459"/>
                  <p:cNvSpPr>
                    <a:spLocks noChangeAspect="1"/>
                  </p:cNvSpPr>
                  <p:nvPr/>
                </p:nvSpPr>
                <p:spPr bwMode="auto">
                  <a:xfrm>
                    <a:off x="3105" y="13681"/>
                    <a:ext cx="14" cy="12"/>
                  </a:xfrm>
                  <a:custGeom>
                    <a:avLst/>
                    <a:gdLst>
                      <a:gd name="T0" fmla="*/ 0 w 16"/>
                      <a:gd name="T1" fmla="*/ 4 h 14"/>
                      <a:gd name="T2" fmla="*/ 4 w 16"/>
                      <a:gd name="T3" fmla="*/ 10 h 14"/>
                      <a:gd name="T4" fmla="*/ 12 w 16"/>
                      <a:gd name="T5" fmla="*/ 0 h 14"/>
                      <a:gd name="T6" fmla="*/ 0 w 16"/>
                      <a:gd name="T7" fmla="*/ 4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0" y="6"/>
                        </a:moveTo>
                        <a:lnTo>
                          <a:pt x="5" y="14"/>
                        </a:lnTo>
                        <a:lnTo>
                          <a:pt x="16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42" name="Freeform 1458"/>
                  <p:cNvSpPr>
                    <a:spLocks noChangeAspect="1"/>
                  </p:cNvSpPr>
                  <p:nvPr/>
                </p:nvSpPr>
                <p:spPr bwMode="auto">
                  <a:xfrm>
                    <a:off x="3107" y="13681"/>
                    <a:ext cx="12" cy="15"/>
                  </a:xfrm>
                  <a:custGeom>
                    <a:avLst/>
                    <a:gdLst>
                      <a:gd name="T0" fmla="*/ 0 w 11"/>
                      <a:gd name="T1" fmla="*/ 10 h 18"/>
                      <a:gd name="T2" fmla="*/ 11 w 11"/>
                      <a:gd name="T3" fmla="*/ 13 h 18"/>
                      <a:gd name="T4" fmla="*/ 13 w 11"/>
                      <a:gd name="T5" fmla="*/ 0 h 18"/>
                      <a:gd name="T6" fmla="*/ 0 w 11"/>
                      <a:gd name="T7" fmla="*/ 1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" h="18">
                        <a:moveTo>
                          <a:pt x="0" y="14"/>
                        </a:moveTo>
                        <a:lnTo>
                          <a:pt x="9" y="18"/>
                        </a:lnTo>
                        <a:lnTo>
                          <a:pt x="11" y="0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43" name="Freeform 1457"/>
                  <p:cNvSpPr>
                    <a:spLocks noChangeAspect="1"/>
                  </p:cNvSpPr>
                  <p:nvPr/>
                </p:nvSpPr>
                <p:spPr bwMode="auto">
                  <a:xfrm>
                    <a:off x="3107" y="13681"/>
                    <a:ext cx="12" cy="15"/>
                  </a:xfrm>
                  <a:custGeom>
                    <a:avLst/>
                    <a:gdLst>
                      <a:gd name="T0" fmla="*/ 0 w 11"/>
                      <a:gd name="T1" fmla="*/ 10 h 18"/>
                      <a:gd name="T2" fmla="*/ 11 w 11"/>
                      <a:gd name="T3" fmla="*/ 13 h 18"/>
                      <a:gd name="T4" fmla="*/ 13 w 11"/>
                      <a:gd name="T5" fmla="*/ 0 h 18"/>
                      <a:gd name="T6" fmla="*/ 0 w 11"/>
                      <a:gd name="T7" fmla="*/ 1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" h="18">
                        <a:moveTo>
                          <a:pt x="0" y="14"/>
                        </a:moveTo>
                        <a:lnTo>
                          <a:pt x="9" y="18"/>
                        </a:lnTo>
                        <a:lnTo>
                          <a:pt x="11" y="0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44" name="Freeform 1456"/>
                  <p:cNvSpPr>
                    <a:spLocks noChangeAspect="1"/>
                  </p:cNvSpPr>
                  <p:nvPr/>
                </p:nvSpPr>
                <p:spPr bwMode="auto">
                  <a:xfrm>
                    <a:off x="3119" y="13681"/>
                    <a:ext cx="8" cy="15"/>
                  </a:xfrm>
                  <a:custGeom>
                    <a:avLst/>
                    <a:gdLst>
                      <a:gd name="T0" fmla="*/ 0 w 8"/>
                      <a:gd name="T1" fmla="*/ 13 h 18"/>
                      <a:gd name="T2" fmla="*/ 8 w 8"/>
                      <a:gd name="T3" fmla="*/ 12 h 18"/>
                      <a:gd name="T4" fmla="*/ 2 w 8"/>
                      <a:gd name="T5" fmla="*/ 0 h 18"/>
                      <a:gd name="T6" fmla="*/ 0 w 8"/>
                      <a:gd name="T7" fmla="*/ 13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8" h="18">
                        <a:moveTo>
                          <a:pt x="0" y="18"/>
                        </a:moveTo>
                        <a:lnTo>
                          <a:pt x="8" y="17"/>
                        </a:lnTo>
                        <a:lnTo>
                          <a:pt x="2" y="0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45" name="Freeform 1455"/>
                  <p:cNvSpPr>
                    <a:spLocks noChangeAspect="1"/>
                  </p:cNvSpPr>
                  <p:nvPr/>
                </p:nvSpPr>
                <p:spPr bwMode="auto">
                  <a:xfrm>
                    <a:off x="3119" y="13681"/>
                    <a:ext cx="8" cy="15"/>
                  </a:xfrm>
                  <a:custGeom>
                    <a:avLst/>
                    <a:gdLst>
                      <a:gd name="T0" fmla="*/ 0 w 8"/>
                      <a:gd name="T1" fmla="*/ 13 h 18"/>
                      <a:gd name="T2" fmla="*/ 8 w 8"/>
                      <a:gd name="T3" fmla="*/ 12 h 18"/>
                      <a:gd name="T4" fmla="*/ 2 w 8"/>
                      <a:gd name="T5" fmla="*/ 0 h 18"/>
                      <a:gd name="T6" fmla="*/ 0 w 8"/>
                      <a:gd name="T7" fmla="*/ 13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8" h="18">
                        <a:moveTo>
                          <a:pt x="0" y="18"/>
                        </a:moveTo>
                        <a:lnTo>
                          <a:pt x="8" y="17"/>
                        </a:lnTo>
                        <a:lnTo>
                          <a:pt x="2" y="0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46" name="Freeform 1454"/>
                  <p:cNvSpPr>
                    <a:spLocks noChangeAspect="1"/>
                  </p:cNvSpPr>
                  <p:nvPr/>
                </p:nvSpPr>
                <p:spPr bwMode="auto">
                  <a:xfrm>
                    <a:off x="3119" y="13681"/>
                    <a:ext cx="16" cy="15"/>
                  </a:xfrm>
                  <a:custGeom>
                    <a:avLst/>
                    <a:gdLst>
                      <a:gd name="T0" fmla="*/ 8 w 14"/>
                      <a:gd name="T1" fmla="*/ 13 h 17"/>
                      <a:gd name="T2" fmla="*/ 18 w 14"/>
                      <a:gd name="T3" fmla="*/ 10 h 17"/>
                      <a:gd name="T4" fmla="*/ 0 w 14"/>
                      <a:gd name="T5" fmla="*/ 0 h 17"/>
                      <a:gd name="T6" fmla="*/ 8 w 14"/>
                      <a:gd name="T7" fmla="*/ 13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7">
                        <a:moveTo>
                          <a:pt x="6" y="17"/>
                        </a:moveTo>
                        <a:lnTo>
                          <a:pt x="14" y="12"/>
                        </a:lnTo>
                        <a:lnTo>
                          <a:pt x="0" y="0"/>
                        </a:lnTo>
                        <a:lnTo>
                          <a:pt x="6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47" name="Freeform 1453"/>
                  <p:cNvSpPr>
                    <a:spLocks noChangeAspect="1"/>
                  </p:cNvSpPr>
                  <p:nvPr/>
                </p:nvSpPr>
                <p:spPr bwMode="auto">
                  <a:xfrm>
                    <a:off x="3119" y="13681"/>
                    <a:ext cx="16" cy="15"/>
                  </a:xfrm>
                  <a:custGeom>
                    <a:avLst/>
                    <a:gdLst>
                      <a:gd name="T0" fmla="*/ 8 w 14"/>
                      <a:gd name="T1" fmla="*/ 13 h 17"/>
                      <a:gd name="T2" fmla="*/ 18 w 14"/>
                      <a:gd name="T3" fmla="*/ 10 h 17"/>
                      <a:gd name="T4" fmla="*/ 0 w 14"/>
                      <a:gd name="T5" fmla="*/ 0 h 17"/>
                      <a:gd name="T6" fmla="*/ 8 w 14"/>
                      <a:gd name="T7" fmla="*/ 13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7">
                        <a:moveTo>
                          <a:pt x="6" y="17"/>
                        </a:moveTo>
                        <a:lnTo>
                          <a:pt x="14" y="12"/>
                        </a:lnTo>
                        <a:lnTo>
                          <a:pt x="0" y="0"/>
                        </a:lnTo>
                        <a:lnTo>
                          <a:pt x="6" y="17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48" name="Freeform 1452"/>
                  <p:cNvSpPr>
                    <a:spLocks noChangeAspect="1"/>
                  </p:cNvSpPr>
                  <p:nvPr/>
                </p:nvSpPr>
                <p:spPr bwMode="auto">
                  <a:xfrm>
                    <a:off x="3119" y="13681"/>
                    <a:ext cx="19" cy="12"/>
                  </a:xfrm>
                  <a:custGeom>
                    <a:avLst/>
                    <a:gdLst>
                      <a:gd name="T0" fmla="*/ 16 w 18"/>
                      <a:gd name="T1" fmla="*/ 12 h 12"/>
                      <a:gd name="T2" fmla="*/ 20 w 18"/>
                      <a:gd name="T3" fmla="*/ 2 h 12"/>
                      <a:gd name="T4" fmla="*/ 0 w 18"/>
                      <a:gd name="T5" fmla="*/ 0 h 12"/>
                      <a:gd name="T6" fmla="*/ 16 w 18"/>
                      <a:gd name="T7" fmla="*/ 12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2">
                        <a:moveTo>
                          <a:pt x="14" y="12"/>
                        </a:moveTo>
                        <a:lnTo>
                          <a:pt x="18" y="2"/>
                        </a:lnTo>
                        <a:lnTo>
                          <a:pt x="0" y="0"/>
                        </a:lnTo>
                        <a:lnTo>
                          <a:pt x="14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49" name="Freeform 1451"/>
                  <p:cNvSpPr>
                    <a:spLocks noChangeAspect="1"/>
                  </p:cNvSpPr>
                  <p:nvPr/>
                </p:nvSpPr>
                <p:spPr bwMode="auto">
                  <a:xfrm>
                    <a:off x="3119" y="13681"/>
                    <a:ext cx="19" cy="12"/>
                  </a:xfrm>
                  <a:custGeom>
                    <a:avLst/>
                    <a:gdLst>
                      <a:gd name="T0" fmla="*/ 16 w 18"/>
                      <a:gd name="T1" fmla="*/ 12 h 12"/>
                      <a:gd name="T2" fmla="*/ 20 w 18"/>
                      <a:gd name="T3" fmla="*/ 2 h 12"/>
                      <a:gd name="T4" fmla="*/ 0 w 18"/>
                      <a:gd name="T5" fmla="*/ 0 h 12"/>
                      <a:gd name="T6" fmla="*/ 16 w 18"/>
                      <a:gd name="T7" fmla="*/ 12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2">
                        <a:moveTo>
                          <a:pt x="14" y="12"/>
                        </a:moveTo>
                        <a:lnTo>
                          <a:pt x="18" y="2"/>
                        </a:lnTo>
                        <a:lnTo>
                          <a:pt x="0" y="0"/>
                        </a:lnTo>
                        <a:lnTo>
                          <a:pt x="14" y="12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50" name="Line 145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3089" y="13673"/>
                    <a:ext cx="16" cy="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51" name="Freeform 1449"/>
                  <p:cNvSpPr>
                    <a:spLocks noChangeAspect="1"/>
                  </p:cNvSpPr>
                  <p:nvPr/>
                </p:nvSpPr>
                <p:spPr bwMode="auto">
                  <a:xfrm>
                    <a:off x="4431" y="13887"/>
                    <a:ext cx="16" cy="11"/>
                  </a:xfrm>
                  <a:custGeom>
                    <a:avLst/>
                    <a:gdLst>
                      <a:gd name="T0" fmla="*/ 14 w 18"/>
                      <a:gd name="T1" fmla="*/ 6 h 12"/>
                      <a:gd name="T2" fmla="*/ 11 w 18"/>
                      <a:gd name="T3" fmla="*/ 0 h 12"/>
                      <a:gd name="T4" fmla="*/ 0 w 18"/>
                      <a:gd name="T5" fmla="*/ 10 h 12"/>
                      <a:gd name="T6" fmla="*/ 14 w 18"/>
                      <a:gd name="T7" fmla="*/ 6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2">
                        <a:moveTo>
                          <a:pt x="18" y="8"/>
                        </a:moveTo>
                        <a:lnTo>
                          <a:pt x="13" y="0"/>
                        </a:lnTo>
                        <a:lnTo>
                          <a:pt x="0" y="12"/>
                        </a:lnTo>
                        <a:lnTo>
                          <a:pt x="18" y="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52" name="Freeform 1448"/>
                  <p:cNvSpPr>
                    <a:spLocks noChangeAspect="1"/>
                  </p:cNvSpPr>
                  <p:nvPr/>
                </p:nvSpPr>
                <p:spPr bwMode="auto">
                  <a:xfrm>
                    <a:off x="4431" y="13887"/>
                    <a:ext cx="16" cy="11"/>
                  </a:xfrm>
                  <a:custGeom>
                    <a:avLst/>
                    <a:gdLst>
                      <a:gd name="T0" fmla="*/ 14 w 18"/>
                      <a:gd name="T1" fmla="*/ 6 h 12"/>
                      <a:gd name="T2" fmla="*/ 11 w 18"/>
                      <a:gd name="T3" fmla="*/ 0 h 12"/>
                      <a:gd name="T4" fmla="*/ 0 w 18"/>
                      <a:gd name="T5" fmla="*/ 10 h 12"/>
                      <a:gd name="T6" fmla="*/ 14 w 18"/>
                      <a:gd name="T7" fmla="*/ 6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2">
                        <a:moveTo>
                          <a:pt x="18" y="8"/>
                        </a:moveTo>
                        <a:lnTo>
                          <a:pt x="13" y="0"/>
                        </a:lnTo>
                        <a:lnTo>
                          <a:pt x="0" y="12"/>
                        </a:lnTo>
                        <a:lnTo>
                          <a:pt x="18" y="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53" name="Freeform 1447"/>
                  <p:cNvSpPr>
                    <a:spLocks noChangeAspect="1"/>
                  </p:cNvSpPr>
                  <p:nvPr/>
                </p:nvSpPr>
                <p:spPr bwMode="auto">
                  <a:xfrm>
                    <a:off x="4431" y="13882"/>
                    <a:ext cx="12" cy="16"/>
                  </a:xfrm>
                  <a:custGeom>
                    <a:avLst/>
                    <a:gdLst>
                      <a:gd name="T0" fmla="*/ 11 w 13"/>
                      <a:gd name="T1" fmla="*/ 5 h 17"/>
                      <a:gd name="T2" fmla="*/ 6 w 13"/>
                      <a:gd name="T3" fmla="*/ 0 h 17"/>
                      <a:gd name="T4" fmla="*/ 0 w 13"/>
                      <a:gd name="T5" fmla="*/ 15 h 17"/>
                      <a:gd name="T6" fmla="*/ 11 w 13"/>
                      <a:gd name="T7" fmla="*/ 5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3" h="17">
                        <a:moveTo>
                          <a:pt x="13" y="5"/>
                        </a:moveTo>
                        <a:lnTo>
                          <a:pt x="6" y="0"/>
                        </a:lnTo>
                        <a:lnTo>
                          <a:pt x="0" y="17"/>
                        </a:lnTo>
                        <a:lnTo>
                          <a:pt x="13" y="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54" name="Freeform 1446"/>
                  <p:cNvSpPr>
                    <a:spLocks noChangeAspect="1"/>
                  </p:cNvSpPr>
                  <p:nvPr/>
                </p:nvSpPr>
                <p:spPr bwMode="auto">
                  <a:xfrm>
                    <a:off x="4431" y="13882"/>
                    <a:ext cx="12" cy="16"/>
                  </a:xfrm>
                  <a:custGeom>
                    <a:avLst/>
                    <a:gdLst>
                      <a:gd name="T0" fmla="*/ 11 w 13"/>
                      <a:gd name="T1" fmla="*/ 5 h 17"/>
                      <a:gd name="T2" fmla="*/ 6 w 13"/>
                      <a:gd name="T3" fmla="*/ 0 h 17"/>
                      <a:gd name="T4" fmla="*/ 0 w 13"/>
                      <a:gd name="T5" fmla="*/ 15 h 17"/>
                      <a:gd name="T6" fmla="*/ 11 w 13"/>
                      <a:gd name="T7" fmla="*/ 5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3" h="17">
                        <a:moveTo>
                          <a:pt x="13" y="5"/>
                        </a:moveTo>
                        <a:lnTo>
                          <a:pt x="6" y="0"/>
                        </a:lnTo>
                        <a:lnTo>
                          <a:pt x="0" y="17"/>
                        </a:lnTo>
                        <a:lnTo>
                          <a:pt x="13" y="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55" name="Freeform 1445"/>
                  <p:cNvSpPr>
                    <a:spLocks noChangeAspect="1"/>
                  </p:cNvSpPr>
                  <p:nvPr/>
                </p:nvSpPr>
                <p:spPr bwMode="auto">
                  <a:xfrm>
                    <a:off x="4427" y="13882"/>
                    <a:ext cx="8" cy="16"/>
                  </a:xfrm>
                  <a:custGeom>
                    <a:avLst/>
                    <a:gdLst>
                      <a:gd name="T0" fmla="*/ 7 w 9"/>
                      <a:gd name="T1" fmla="*/ 1 h 18"/>
                      <a:gd name="T2" fmla="*/ 0 w 9"/>
                      <a:gd name="T3" fmla="*/ 0 h 18"/>
                      <a:gd name="T4" fmla="*/ 3 w 9"/>
                      <a:gd name="T5" fmla="*/ 14 h 18"/>
                      <a:gd name="T6" fmla="*/ 7 w 9"/>
                      <a:gd name="T7" fmla="*/ 1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8">
                        <a:moveTo>
                          <a:pt x="9" y="1"/>
                        </a:moveTo>
                        <a:lnTo>
                          <a:pt x="0" y="0"/>
                        </a:lnTo>
                        <a:lnTo>
                          <a:pt x="3" y="18"/>
                        </a:lnTo>
                        <a:lnTo>
                          <a:pt x="9" y="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56" name="Freeform 1444"/>
                  <p:cNvSpPr>
                    <a:spLocks noChangeAspect="1"/>
                  </p:cNvSpPr>
                  <p:nvPr/>
                </p:nvSpPr>
                <p:spPr bwMode="auto">
                  <a:xfrm>
                    <a:off x="4427" y="13882"/>
                    <a:ext cx="8" cy="16"/>
                  </a:xfrm>
                  <a:custGeom>
                    <a:avLst/>
                    <a:gdLst>
                      <a:gd name="T0" fmla="*/ 7 w 9"/>
                      <a:gd name="T1" fmla="*/ 1 h 18"/>
                      <a:gd name="T2" fmla="*/ 0 w 9"/>
                      <a:gd name="T3" fmla="*/ 0 h 18"/>
                      <a:gd name="T4" fmla="*/ 3 w 9"/>
                      <a:gd name="T5" fmla="*/ 14 h 18"/>
                      <a:gd name="T6" fmla="*/ 7 w 9"/>
                      <a:gd name="T7" fmla="*/ 1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8">
                        <a:moveTo>
                          <a:pt x="9" y="1"/>
                        </a:moveTo>
                        <a:lnTo>
                          <a:pt x="0" y="0"/>
                        </a:lnTo>
                        <a:lnTo>
                          <a:pt x="3" y="18"/>
                        </a:lnTo>
                        <a:lnTo>
                          <a:pt x="9" y="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57" name="Freeform 1443"/>
                  <p:cNvSpPr>
                    <a:spLocks noChangeAspect="1"/>
                  </p:cNvSpPr>
                  <p:nvPr/>
                </p:nvSpPr>
                <p:spPr bwMode="auto">
                  <a:xfrm>
                    <a:off x="4419" y="13882"/>
                    <a:ext cx="12" cy="16"/>
                  </a:xfrm>
                  <a:custGeom>
                    <a:avLst/>
                    <a:gdLst>
                      <a:gd name="T0" fmla="*/ 9 w 12"/>
                      <a:gd name="T1" fmla="*/ 0 h 18"/>
                      <a:gd name="T2" fmla="*/ 0 w 12"/>
                      <a:gd name="T3" fmla="*/ 4 h 18"/>
                      <a:gd name="T4" fmla="*/ 12 w 12"/>
                      <a:gd name="T5" fmla="*/ 14 h 18"/>
                      <a:gd name="T6" fmla="*/ 9 w 12"/>
                      <a:gd name="T7" fmla="*/ 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8">
                        <a:moveTo>
                          <a:pt x="9" y="0"/>
                        </a:moveTo>
                        <a:lnTo>
                          <a:pt x="0" y="5"/>
                        </a:lnTo>
                        <a:lnTo>
                          <a:pt x="12" y="18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58" name="Freeform 1442"/>
                  <p:cNvSpPr>
                    <a:spLocks noChangeAspect="1"/>
                  </p:cNvSpPr>
                  <p:nvPr/>
                </p:nvSpPr>
                <p:spPr bwMode="auto">
                  <a:xfrm>
                    <a:off x="4419" y="13882"/>
                    <a:ext cx="12" cy="16"/>
                  </a:xfrm>
                  <a:custGeom>
                    <a:avLst/>
                    <a:gdLst>
                      <a:gd name="T0" fmla="*/ 9 w 12"/>
                      <a:gd name="T1" fmla="*/ 0 h 18"/>
                      <a:gd name="T2" fmla="*/ 0 w 12"/>
                      <a:gd name="T3" fmla="*/ 4 h 18"/>
                      <a:gd name="T4" fmla="*/ 12 w 12"/>
                      <a:gd name="T5" fmla="*/ 14 h 18"/>
                      <a:gd name="T6" fmla="*/ 9 w 12"/>
                      <a:gd name="T7" fmla="*/ 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8">
                        <a:moveTo>
                          <a:pt x="9" y="0"/>
                        </a:moveTo>
                        <a:lnTo>
                          <a:pt x="0" y="5"/>
                        </a:lnTo>
                        <a:lnTo>
                          <a:pt x="12" y="18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59" name="Freeform 1441"/>
                  <p:cNvSpPr>
                    <a:spLocks noChangeAspect="1"/>
                  </p:cNvSpPr>
                  <p:nvPr/>
                </p:nvSpPr>
                <p:spPr bwMode="auto">
                  <a:xfrm>
                    <a:off x="4414" y="13887"/>
                    <a:ext cx="17" cy="11"/>
                  </a:xfrm>
                  <a:custGeom>
                    <a:avLst/>
                    <a:gdLst>
                      <a:gd name="T0" fmla="*/ 4 w 16"/>
                      <a:gd name="T1" fmla="*/ 0 h 13"/>
                      <a:gd name="T2" fmla="*/ 0 w 16"/>
                      <a:gd name="T3" fmla="*/ 5 h 13"/>
                      <a:gd name="T4" fmla="*/ 18 w 16"/>
                      <a:gd name="T5" fmla="*/ 9 h 13"/>
                      <a:gd name="T6" fmla="*/ 4 w 16"/>
                      <a:gd name="T7" fmla="*/ 0 h 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3">
                        <a:moveTo>
                          <a:pt x="4" y="0"/>
                        </a:moveTo>
                        <a:lnTo>
                          <a:pt x="0" y="7"/>
                        </a:lnTo>
                        <a:lnTo>
                          <a:pt x="16" y="13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60" name="Freeform 1440"/>
                  <p:cNvSpPr>
                    <a:spLocks noChangeAspect="1"/>
                  </p:cNvSpPr>
                  <p:nvPr/>
                </p:nvSpPr>
                <p:spPr bwMode="auto">
                  <a:xfrm>
                    <a:off x="4414" y="13887"/>
                    <a:ext cx="17" cy="11"/>
                  </a:xfrm>
                  <a:custGeom>
                    <a:avLst/>
                    <a:gdLst>
                      <a:gd name="T0" fmla="*/ 4 w 16"/>
                      <a:gd name="T1" fmla="*/ 0 h 13"/>
                      <a:gd name="T2" fmla="*/ 0 w 16"/>
                      <a:gd name="T3" fmla="*/ 5 h 13"/>
                      <a:gd name="T4" fmla="*/ 18 w 16"/>
                      <a:gd name="T5" fmla="*/ 9 h 13"/>
                      <a:gd name="T6" fmla="*/ 4 w 16"/>
                      <a:gd name="T7" fmla="*/ 0 h 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3">
                        <a:moveTo>
                          <a:pt x="4" y="0"/>
                        </a:moveTo>
                        <a:lnTo>
                          <a:pt x="0" y="7"/>
                        </a:lnTo>
                        <a:lnTo>
                          <a:pt x="16" y="13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61" name="Freeform 1439"/>
                  <p:cNvSpPr>
                    <a:spLocks noChangeAspect="1"/>
                  </p:cNvSpPr>
                  <p:nvPr/>
                </p:nvSpPr>
                <p:spPr bwMode="auto">
                  <a:xfrm>
                    <a:off x="4414" y="13894"/>
                    <a:ext cx="17" cy="8"/>
                  </a:xfrm>
                  <a:custGeom>
                    <a:avLst/>
                    <a:gdLst>
                      <a:gd name="T0" fmla="*/ 1 w 17"/>
                      <a:gd name="T1" fmla="*/ 0 h 9"/>
                      <a:gd name="T2" fmla="*/ 0 w 17"/>
                      <a:gd name="T3" fmla="*/ 7 h 9"/>
                      <a:gd name="T4" fmla="*/ 17 w 17"/>
                      <a:gd name="T5" fmla="*/ 4 h 9"/>
                      <a:gd name="T6" fmla="*/ 1 w 17"/>
                      <a:gd name="T7" fmla="*/ 0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9">
                        <a:moveTo>
                          <a:pt x="1" y="0"/>
                        </a:moveTo>
                        <a:lnTo>
                          <a:pt x="0" y="9"/>
                        </a:lnTo>
                        <a:lnTo>
                          <a:pt x="17" y="6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62" name="Freeform 1438"/>
                  <p:cNvSpPr>
                    <a:spLocks noChangeAspect="1"/>
                  </p:cNvSpPr>
                  <p:nvPr/>
                </p:nvSpPr>
                <p:spPr bwMode="auto">
                  <a:xfrm>
                    <a:off x="4414" y="13894"/>
                    <a:ext cx="17" cy="8"/>
                  </a:xfrm>
                  <a:custGeom>
                    <a:avLst/>
                    <a:gdLst>
                      <a:gd name="T0" fmla="*/ 1 w 17"/>
                      <a:gd name="T1" fmla="*/ 0 h 9"/>
                      <a:gd name="T2" fmla="*/ 0 w 17"/>
                      <a:gd name="T3" fmla="*/ 7 h 9"/>
                      <a:gd name="T4" fmla="*/ 17 w 17"/>
                      <a:gd name="T5" fmla="*/ 4 h 9"/>
                      <a:gd name="T6" fmla="*/ 1 w 17"/>
                      <a:gd name="T7" fmla="*/ 0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9">
                        <a:moveTo>
                          <a:pt x="1" y="0"/>
                        </a:moveTo>
                        <a:lnTo>
                          <a:pt x="0" y="9"/>
                        </a:lnTo>
                        <a:lnTo>
                          <a:pt x="17" y="6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63" name="Freeform 1437"/>
                  <p:cNvSpPr>
                    <a:spLocks noChangeAspect="1"/>
                  </p:cNvSpPr>
                  <p:nvPr/>
                </p:nvSpPr>
                <p:spPr bwMode="auto">
                  <a:xfrm>
                    <a:off x="4414" y="13898"/>
                    <a:ext cx="17" cy="11"/>
                  </a:xfrm>
                  <a:custGeom>
                    <a:avLst/>
                    <a:gdLst>
                      <a:gd name="T0" fmla="*/ 0 w 17"/>
                      <a:gd name="T1" fmla="*/ 3 h 12"/>
                      <a:gd name="T2" fmla="*/ 3 w 17"/>
                      <a:gd name="T3" fmla="*/ 10 h 12"/>
                      <a:gd name="T4" fmla="*/ 17 w 17"/>
                      <a:gd name="T5" fmla="*/ 0 h 12"/>
                      <a:gd name="T6" fmla="*/ 0 w 17"/>
                      <a:gd name="T7" fmla="*/ 3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2">
                        <a:moveTo>
                          <a:pt x="0" y="3"/>
                        </a:moveTo>
                        <a:lnTo>
                          <a:pt x="3" y="12"/>
                        </a:lnTo>
                        <a:lnTo>
                          <a:pt x="17" y="0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64" name="Freeform 1436"/>
                  <p:cNvSpPr>
                    <a:spLocks noChangeAspect="1"/>
                  </p:cNvSpPr>
                  <p:nvPr/>
                </p:nvSpPr>
                <p:spPr bwMode="auto">
                  <a:xfrm>
                    <a:off x="4414" y="13898"/>
                    <a:ext cx="17" cy="11"/>
                  </a:xfrm>
                  <a:custGeom>
                    <a:avLst/>
                    <a:gdLst>
                      <a:gd name="T0" fmla="*/ 0 w 17"/>
                      <a:gd name="T1" fmla="*/ 3 h 12"/>
                      <a:gd name="T2" fmla="*/ 3 w 17"/>
                      <a:gd name="T3" fmla="*/ 10 h 12"/>
                      <a:gd name="T4" fmla="*/ 17 w 17"/>
                      <a:gd name="T5" fmla="*/ 0 h 12"/>
                      <a:gd name="T6" fmla="*/ 0 w 17"/>
                      <a:gd name="T7" fmla="*/ 3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2">
                        <a:moveTo>
                          <a:pt x="0" y="3"/>
                        </a:moveTo>
                        <a:lnTo>
                          <a:pt x="3" y="12"/>
                        </a:lnTo>
                        <a:lnTo>
                          <a:pt x="17" y="0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65" name="Freeform 1435"/>
                  <p:cNvSpPr>
                    <a:spLocks noChangeAspect="1"/>
                  </p:cNvSpPr>
                  <p:nvPr/>
                </p:nvSpPr>
                <p:spPr bwMode="auto">
                  <a:xfrm>
                    <a:off x="4416" y="13898"/>
                    <a:ext cx="15" cy="19"/>
                  </a:xfrm>
                  <a:custGeom>
                    <a:avLst/>
                    <a:gdLst>
                      <a:gd name="T0" fmla="*/ 0 w 14"/>
                      <a:gd name="T1" fmla="*/ 17 h 16"/>
                      <a:gd name="T2" fmla="*/ 10 w 14"/>
                      <a:gd name="T3" fmla="*/ 23 h 16"/>
                      <a:gd name="T4" fmla="*/ 16 w 14"/>
                      <a:gd name="T5" fmla="*/ 0 h 16"/>
                      <a:gd name="T6" fmla="*/ 0 w 14"/>
                      <a:gd name="T7" fmla="*/ 17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6">
                        <a:moveTo>
                          <a:pt x="0" y="12"/>
                        </a:moveTo>
                        <a:lnTo>
                          <a:pt x="8" y="16"/>
                        </a:lnTo>
                        <a:lnTo>
                          <a:pt x="14" y="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66" name="Freeform 1434"/>
                  <p:cNvSpPr>
                    <a:spLocks noChangeAspect="1"/>
                  </p:cNvSpPr>
                  <p:nvPr/>
                </p:nvSpPr>
                <p:spPr bwMode="auto">
                  <a:xfrm>
                    <a:off x="4416" y="13898"/>
                    <a:ext cx="15" cy="19"/>
                  </a:xfrm>
                  <a:custGeom>
                    <a:avLst/>
                    <a:gdLst>
                      <a:gd name="T0" fmla="*/ 0 w 14"/>
                      <a:gd name="T1" fmla="*/ 17 h 16"/>
                      <a:gd name="T2" fmla="*/ 10 w 14"/>
                      <a:gd name="T3" fmla="*/ 23 h 16"/>
                      <a:gd name="T4" fmla="*/ 16 w 14"/>
                      <a:gd name="T5" fmla="*/ 0 h 16"/>
                      <a:gd name="T6" fmla="*/ 0 w 14"/>
                      <a:gd name="T7" fmla="*/ 17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6">
                        <a:moveTo>
                          <a:pt x="0" y="12"/>
                        </a:moveTo>
                        <a:lnTo>
                          <a:pt x="8" y="16"/>
                        </a:lnTo>
                        <a:lnTo>
                          <a:pt x="14" y="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67" name="Freeform 1433"/>
                  <p:cNvSpPr>
                    <a:spLocks noChangeAspect="1"/>
                  </p:cNvSpPr>
                  <p:nvPr/>
                </p:nvSpPr>
                <p:spPr bwMode="auto">
                  <a:xfrm>
                    <a:off x="4425" y="13898"/>
                    <a:ext cx="6" cy="19"/>
                  </a:xfrm>
                  <a:custGeom>
                    <a:avLst/>
                    <a:gdLst>
                      <a:gd name="T0" fmla="*/ 0 w 10"/>
                      <a:gd name="T1" fmla="*/ 20 h 17"/>
                      <a:gd name="T2" fmla="*/ 4 w 10"/>
                      <a:gd name="T3" fmla="*/ 21 h 17"/>
                      <a:gd name="T4" fmla="*/ 2 w 10"/>
                      <a:gd name="T5" fmla="*/ 0 h 17"/>
                      <a:gd name="T6" fmla="*/ 0 w 10"/>
                      <a:gd name="T7" fmla="*/ 20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0" h="17">
                        <a:moveTo>
                          <a:pt x="0" y="16"/>
                        </a:moveTo>
                        <a:lnTo>
                          <a:pt x="10" y="17"/>
                        </a:lnTo>
                        <a:lnTo>
                          <a:pt x="6" y="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68" name="Freeform 1432"/>
                  <p:cNvSpPr>
                    <a:spLocks noChangeAspect="1"/>
                  </p:cNvSpPr>
                  <p:nvPr/>
                </p:nvSpPr>
                <p:spPr bwMode="auto">
                  <a:xfrm>
                    <a:off x="4425" y="13898"/>
                    <a:ext cx="6" cy="19"/>
                  </a:xfrm>
                  <a:custGeom>
                    <a:avLst/>
                    <a:gdLst>
                      <a:gd name="T0" fmla="*/ 0 w 10"/>
                      <a:gd name="T1" fmla="*/ 20 h 17"/>
                      <a:gd name="T2" fmla="*/ 4 w 10"/>
                      <a:gd name="T3" fmla="*/ 21 h 17"/>
                      <a:gd name="T4" fmla="*/ 2 w 10"/>
                      <a:gd name="T5" fmla="*/ 0 h 17"/>
                      <a:gd name="T6" fmla="*/ 0 w 10"/>
                      <a:gd name="T7" fmla="*/ 20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0" h="17">
                        <a:moveTo>
                          <a:pt x="0" y="16"/>
                        </a:moveTo>
                        <a:lnTo>
                          <a:pt x="10" y="17"/>
                        </a:lnTo>
                        <a:lnTo>
                          <a:pt x="6" y="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69" name="Freeform 1431"/>
                  <p:cNvSpPr>
                    <a:spLocks noChangeAspect="1"/>
                  </p:cNvSpPr>
                  <p:nvPr/>
                </p:nvSpPr>
                <p:spPr bwMode="auto">
                  <a:xfrm>
                    <a:off x="4431" y="13898"/>
                    <a:ext cx="8" cy="19"/>
                  </a:xfrm>
                  <a:custGeom>
                    <a:avLst/>
                    <a:gdLst>
                      <a:gd name="T0" fmla="*/ 2 w 12"/>
                      <a:gd name="T1" fmla="*/ 21 h 17"/>
                      <a:gd name="T2" fmla="*/ 5 w 12"/>
                      <a:gd name="T3" fmla="*/ 18 h 17"/>
                      <a:gd name="T4" fmla="*/ 0 w 12"/>
                      <a:gd name="T5" fmla="*/ 0 h 17"/>
                      <a:gd name="T6" fmla="*/ 2 w 12"/>
                      <a:gd name="T7" fmla="*/ 21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7">
                        <a:moveTo>
                          <a:pt x="4" y="17"/>
                        </a:moveTo>
                        <a:lnTo>
                          <a:pt x="12" y="14"/>
                        </a:lnTo>
                        <a:lnTo>
                          <a:pt x="0" y="0"/>
                        </a:lnTo>
                        <a:lnTo>
                          <a:pt x="4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70" name="Freeform 1430"/>
                  <p:cNvSpPr>
                    <a:spLocks noChangeAspect="1"/>
                  </p:cNvSpPr>
                  <p:nvPr/>
                </p:nvSpPr>
                <p:spPr bwMode="auto">
                  <a:xfrm>
                    <a:off x="4431" y="13898"/>
                    <a:ext cx="8" cy="19"/>
                  </a:xfrm>
                  <a:custGeom>
                    <a:avLst/>
                    <a:gdLst>
                      <a:gd name="T0" fmla="*/ 2 w 12"/>
                      <a:gd name="T1" fmla="*/ 21 h 17"/>
                      <a:gd name="T2" fmla="*/ 5 w 12"/>
                      <a:gd name="T3" fmla="*/ 18 h 17"/>
                      <a:gd name="T4" fmla="*/ 0 w 12"/>
                      <a:gd name="T5" fmla="*/ 0 h 17"/>
                      <a:gd name="T6" fmla="*/ 2 w 12"/>
                      <a:gd name="T7" fmla="*/ 21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7">
                        <a:moveTo>
                          <a:pt x="4" y="17"/>
                        </a:moveTo>
                        <a:lnTo>
                          <a:pt x="12" y="14"/>
                        </a:lnTo>
                        <a:lnTo>
                          <a:pt x="0" y="0"/>
                        </a:lnTo>
                        <a:lnTo>
                          <a:pt x="4" y="17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71" name="Freeform 1429"/>
                  <p:cNvSpPr>
                    <a:spLocks noChangeAspect="1"/>
                  </p:cNvSpPr>
                  <p:nvPr/>
                </p:nvSpPr>
                <p:spPr bwMode="auto">
                  <a:xfrm>
                    <a:off x="4431" y="13898"/>
                    <a:ext cx="16" cy="16"/>
                  </a:xfrm>
                  <a:custGeom>
                    <a:avLst/>
                    <a:gdLst>
                      <a:gd name="T0" fmla="*/ 12 w 16"/>
                      <a:gd name="T1" fmla="*/ 18 h 14"/>
                      <a:gd name="T2" fmla="*/ 16 w 16"/>
                      <a:gd name="T3" fmla="*/ 8 h 14"/>
                      <a:gd name="T4" fmla="*/ 0 w 16"/>
                      <a:gd name="T5" fmla="*/ 0 h 14"/>
                      <a:gd name="T6" fmla="*/ 12 w 16"/>
                      <a:gd name="T7" fmla="*/ 18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12" y="14"/>
                        </a:moveTo>
                        <a:lnTo>
                          <a:pt x="16" y="6"/>
                        </a:lnTo>
                        <a:lnTo>
                          <a:pt x="0" y="0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72" name="Freeform 1428"/>
                  <p:cNvSpPr>
                    <a:spLocks noChangeAspect="1"/>
                  </p:cNvSpPr>
                  <p:nvPr/>
                </p:nvSpPr>
                <p:spPr bwMode="auto">
                  <a:xfrm>
                    <a:off x="4431" y="13898"/>
                    <a:ext cx="16" cy="16"/>
                  </a:xfrm>
                  <a:custGeom>
                    <a:avLst/>
                    <a:gdLst>
                      <a:gd name="T0" fmla="*/ 12 w 16"/>
                      <a:gd name="T1" fmla="*/ 18 h 14"/>
                      <a:gd name="T2" fmla="*/ 16 w 16"/>
                      <a:gd name="T3" fmla="*/ 8 h 14"/>
                      <a:gd name="T4" fmla="*/ 0 w 16"/>
                      <a:gd name="T5" fmla="*/ 0 h 14"/>
                      <a:gd name="T6" fmla="*/ 12 w 16"/>
                      <a:gd name="T7" fmla="*/ 18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12" y="14"/>
                        </a:moveTo>
                        <a:lnTo>
                          <a:pt x="16" y="6"/>
                        </a:lnTo>
                        <a:lnTo>
                          <a:pt x="0" y="0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73" name="Freeform 1427"/>
                  <p:cNvSpPr>
                    <a:spLocks noChangeAspect="1"/>
                  </p:cNvSpPr>
                  <p:nvPr/>
                </p:nvSpPr>
                <p:spPr bwMode="auto">
                  <a:xfrm>
                    <a:off x="4431" y="13898"/>
                    <a:ext cx="16" cy="7"/>
                  </a:xfrm>
                  <a:custGeom>
                    <a:avLst/>
                    <a:gdLst>
                      <a:gd name="T0" fmla="*/ 12 w 18"/>
                      <a:gd name="T1" fmla="*/ 5 h 10"/>
                      <a:gd name="T2" fmla="*/ 14 w 18"/>
                      <a:gd name="T3" fmla="*/ 0 h 10"/>
                      <a:gd name="T4" fmla="*/ 0 w 18"/>
                      <a:gd name="T5" fmla="*/ 2 h 10"/>
                      <a:gd name="T6" fmla="*/ 12 w 18"/>
                      <a:gd name="T7" fmla="*/ 5 h 1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0">
                        <a:moveTo>
                          <a:pt x="16" y="10"/>
                        </a:moveTo>
                        <a:lnTo>
                          <a:pt x="18" y="0"/>
                        </a:lnTo>
                        <a:lnTo>
                          <a:pt x="0" y="4"/>
                        </a:lnTo>
                        <a:lnTo>
                          <a:pt x="16" y="1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74" name="Freeform 1426"/>
                  <p:cNvSpPr>
                    <a:spLocks noChangeAspect="1"/>
                  </p:cNvSpPr>
                  <p:nvPr/>
                </p:nvSpPr>
                <p:spPr bwMode="auto">
                  <a:xfrm>
                    <a:off x="4431" y="13898"/>
                    <a:ext cx="16" cy="7"/>
                  </a:xfrm>
                  <a:custGeom>
                    <a:avLst/>
                    <a:gdLst>
                      <a:gd name="T0" fmla="*/ 12 w 18"/>
                      <a:gd name="T1" fmla="*/ 5 h 10"/>
                      <a:gd name="T2" fmla="*/ 14 w 18"/>
                      <a:gd name="T3" fmla="*/ 0 h 10"/>
                      <a:gd name="T4" fmla="*/ 0 w 18"/>
                      <a:gd name="T5" fmla="*/ 2 h 10"/>
                      <a:gd name="T6" fmla="*/ 12 w 18"/>
                      <a:gd name="T7" fmla="*/ 5 h 1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0">
                        <a:moveTo>
                          <a:pt x="16" y="10"/>
                        </a:moveTo>
                        <a:lnTo>
                          <a:pt x="18" y="0"/>
                        </a:lnTo>
                        <a:lnTo>
                          <a:pt x="0" y="4"/>
                        </a:lnTo>
                        <a:lnTo>
                          <a:pt x="16" y="1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75" name="Line 142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397" y="13902"/>
                    <a:ext cx="17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76" name="Freeform 1424"/>
                  <p:cNvSpPr>
                    <a:spLocks noChangeAspect="1"/>
                  </p:cNvSpPr>
                  <p:nvPr/>
                </p:nvSpPr>
                <p:spPr bwMode="auto">
                  <a:xfrm>
                    <a:off x="8981" y="13308"/>
                    <a:ext cx="12" cy="15"/>
                  </a:xfrm>
                  <a:custGeom>
                    <a:avLst/>
                    <a:gdLst>
                      <a:gd name="T0" fmla="*/ 6 w 13"/>
                      <a:gd name="T1" fmla="*/ 0 h 16"/>
                      <a:gd name="T2" fmla="*/ 0 w 13"/>
                      <a:gd name="T3" fmla="*/ 3 h 16"/>
                      <a:gd name="T4" fmla="*/ 11 w 13"/>
                      <a:gd name="T5" fmla="*/ 14 h 16"/>
                      <a:gd name="T6" fmla="*/ 6 w 13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3" h="16">
                        <a:moveTo>
                          <a:pt x="8" y="0"/>
                        </a:moveTo>
                        <a:lnTo>
                          <a:pt x="0" y="3"/>
                        </a:lnTo>
                        <a:lnTo>
                          <a:pt x="13" y="16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77" name="Freeform 1423"/>
                  <p:cNvSpPr>
                    <a:spLocks noChangeAspect="1"/>
                  </p:cNvSpPr>
                  <p:nvPr/>
                </p:nvSpPr>
                <p:spPr bwMode="auto">
                  <a:xfrm>
                    <a:off x="8981" y="13308"/>
                    <a:ext cx="12" cy="15"/>
                  </a:xfrm>
                  <a:custGeom>
                    <a:avLst/>
                    <a:gdLst>
                      <a:gd name="T0" fmla="*/ 6 w 13"/>
                      <a:gd name="T1" fmla="*/ 0 h 16"/>
                      <a:gd name="T2" fmla="*/ 0 w 13"/>
                      <a:gd name="T3" fmla="*/ 3 h 16"/>
                      <a:gd name="T4" fmla="*/ 11 w 13"/>
                      <a:gd name="T5" fmla="*/ 14 h 16"/>
                      <a:gd name="T6" fmla="*/ 6 w 13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3" h="16">
                        <a:moveTo>
                          <a:pt x="8" y="0"/>
                        </a:moveTo>
                        <a:lnTo>
                          <a:pt x="0" y="3"/>
                        </a:lnTo>
                        <a:lnTo>
                          <a:pt x="13" y="16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78" name="Freeform 1422"/>
                  <p:cNvSpPr>
                    <a:spLocks noChangeAspect="1"/>
                  </p:cNvSpPr>
                  <p:nvPr/>
                </p:nvSpPr>
                <p:spPr bwMode="auto">
                  <a:xfrm>
                    <a:off x="8974" y="13311"/>
                    <a:ext cx="19" cy="12"/>
                  </a:xfrm>
                  <a:custGeom>
                    <a:avLst/>
                    <a:gdLst>
                      <a:gd name="T0" fmla="*/ 5 w 18"/>
                      <a:gd name="T1" fmla="*/ 0 h 13"/>
                      <a:gd name="T2" fmla="*/ 0 w 18"/>
                      <a:gd name="T3" fmla="*/ 6 h 13"/>
                      <a:gd name="T4" fmla="*/ 20 w 18"/>
                      <a:gd name="T5" fmla="*/ 11 h 13"/>
                      <a:gd name="T6" fmla="*/ 5 w 18"/>
                      <a:gd name="T7" fmla="*/ 0 h 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3">
                        <a:moveTo>
                          <a:pt x="5" y="0"/>
                        </a:moveTo>
                        <a:lnTo>
                          <a:pt x="0" y="8"/>
                        </a:lnTo>
                        <a:lnTo>
                          <a:pt x="18" y="13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79" name="Freeform 1421"/>
                  <p:cNvSpPr>
                    <a:spLocks noChangeAspect="1"/>
                  </p:cNvSpPr>
                  <p:nvPr/>
                </p:nvSpPr>
                <p:spPr bwMode="auto">
                  <a:xfrm>
                    <a:off x="8974" y="13311"/>
                    <a:ext cx="19" cy="12"/>
                  </a:xfrm>
                  <a:custGeom>
                    <a:avLst/>
                    <a:gdLst>
                      <a:gd name="T0" fmla="*/ 5 w 18"/>
                      <a:gd name="T1" fmla="*/ 0 h 13"/>
                      <a:gd name="T2" fmla="*/ 0 w 18"/>
                      <a:gd name="T3" fmla="*/ 6 h 13"/>
                      <a:gd name="T4" fmla="*/ 20 w 18"/>
                      <a:gd name="T5" fmla="*/ 11 h 13"/>
                      <a:gd name="T6" fmla="*/ 5 w 18"/>
                      <a:gd name="T7" fmla="*/ 0 h 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3">
                        <a:moveTo>
                          <a:pt x="5" y="0"/>
                        </a:moveTo>
                        <a:lnTo>
                          <a:pt x="0" y="8"/>
                        </a:lnTo>
                        <a:lnTo>
                          <a:pt x="18" y="13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80" name="Freeform 1420"/>
                  <p:cNvSpPr>
                    <a:spLocks noChangeAspect="1"/>
                  </p:cNvSpPr>
                  <p:nvPr/>
                </p:nvSpPr>
                <p:spPr bwMode="auto">
                  <a:xfrm>
                    <a:off x="8974" y="13320"/>
                    <a:ext cx="19" cy="7"/>
                  </a:xfrm>
                  <a:custGeom>
                    <a:avLst/>
                    <a:gdLst>
                      <a:gd name="T0" fmla="*/ 0 w 18"/>
                      <a:gd name="T1" fmla="*/ 0 h 10"/>
                      <a:gd name="T2" fmla="*/ 0 w 18"/>
                      <a:gd name="T3" fmla="*/ 5 h 10"/>
                      <a:gd name="T4" fmla="*/ 20 w 18"/>
                      <a:gd name="T5" fmla="*/ 3 h 10"/>
                      <a:gd name="T6" fmla="*/ 0 w 18"/>
                      <a:gd name="T7" fmla="*/ 0 h 1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0">
                        <a:moveTo>
                          <a:pt x="0" y="0"/>
                        </a:moveTo>
                        <a:lnTo>
                          <a:pt x="0" y="10"/>
                        </a:lnTo>
                        <a:lnTo>
                          <a:pt x="18" y="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81" name="Freeform 1419"/>
                  <p:cNvSpPr>
                    <a:spLocks noChangeAspect="1"/>
                  </p:cNvSpPr>
                  <p:nvPr/>
                </p:nvSpPr>
                <p:spPr bwMode="auto">
                  <a:xfrm>
                    <a:off x="8974" y="13320"/>
                    <a:ext cx="19" cy="7"/>
                  </a:xfrm>
                  <a:custGeom>
                    <a:avLst/>
                    <a:gdLst>
                      <a:gd name="T0" fmla="*/ 0 w 18"/>
                      <a:gd name="T1" fmla="*/ 0 h 10"/>
                      <a:gd name="T2" fmla="*/ 0 w 18"/>
                      <a:gd name="T3" fmla="*/ 5 h 10"/>
                      <a:gd name="T4" fmla="*/ 20 w 18"/>
                      <a:gd name="T5" fmla="*/ 3 h 10"/>
                      <a:gd name="T6" fmla="*/ 0 w 18"/>
                      <a:gd name="T7" fmla="*/ 0 h 1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0">
                        <a:moveTo>
                          <a:pt x="0" y="0"/>
                        </a:moveTo>
                        <a:lnTo>
                          <a:pt x="0" y="10"/>
                        </a:lnTo>
                        <a:lnTo>
                          <a:pt x="18" y="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82" name="Freeform 1418"/>
                  <p:cNvSpPr>
                    <a:spLocks noChangeAspect="1"/>
                  </p:cNvSpPr>
                  <p:nvPr/>
                </p:nvSpPr>
                <p:spPr bwMode="auto">
                  <a:xfrm>
                    <a:off x="8974" y="13323"/>
                    <a:ext cx="19" cy="11"/>
                  </a:xfrm>
                  <a:custGeom>
                    <a:avLst/>
                    <a:gdLst>
                      <a:gd name="T0" fmla="*/ 0 w 18"/>
                      <a:gd name="T1" fmla="*/ 3 h 13"/>
                      <a:gd name="T2" fmla="*/ 5 w 18"/>
                      <a:gd name="T3" fmla="*/ 9 h 13"/>
                      <a:gd name="T4" fmla="*/ 20 w 18"/>
                      <a:gd name="T5" fmla="*/ 0 h 13"/>
                      <a:gd name="T6" fmla="*/ 0 w 18"/>
                      <a:gd name="T7" fmla="*/ 3 h 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3">
                        <a:moveTo>
                          <a:pt x="0" y="5"/>
                        </a:moveTo>
                        <a:lnTo>
                          <a:pt x="5" y="13"/>
                        </a:lnTo>
                        <a:lnTo>
                          <a:pt x="18" y="0"/>
                        </a:lnTo>
                        <a:lnTo>
                          <a:pt x="0" y="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83" name="Freeform 1417"/>
                  <p:cNvSpPr>
                    <a:spLocks noChangeAspect="1"/>
                  </p:cNvSpPr>
                  <p:nvPr/>
                </p:nvSpPr>
                <p:spPr bwMode="auto">
                  <a:xfrm>
                    <a:off x="8974" y="13323"/>
                    <a:ext cx="19" cy="11"/>
                  </a:xfrm>
                  <a:custGeom>
                    <a:avLst/>
                    <a:gdLst>
                      <a:gd name="T0" fmla="*/ 0 w 18"/>
                      <a:gd name="T1" fmla="*/ 3 h 13"/>
                      <a:gd name="T2" fmla="*/ 5 w 18"/>
                      <a:gd name="T3" fmla="*/ 9 h 13"/>
                      <a:gd name="T4" fmla="*/ 20 w 18"/>
                      <a:gd name="T5" fmla="*/ 0 h 13"/>
                      <a:gd name="T6" fmla="*/ 0 w 18"/>
                      <a:gd name="T7" fmla="*/ 3 h 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3">
                        <a:moveTo>
                          <a:pt x="0" y="5"/>
                        </a:moveTo>
                        <a:lnTo>
                          <a:pt x="5" y="13"/>
                        </a:lnTo>
                        <a:lnTo>
                          <a:pt x="18" y="0"/>
                        </a:lnTo>
                        <a:lnTo>
                          <a:pt x="0" y="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84" name="Freeform 1416"/>
                  <p:cNvSpPr>
                    <a:spLocks noChangeAspect="1"/>
                  </p:cNvSpPr>
                  <p:nvPr/>
                </p:nvSpPr>
                <p:spPr bwMode="auto">
                  <a:xfrm>
                    <a:off x="8981" y="13323"/>
                    <a:ext cx="12" cy="15"/>
                  </a:xfrm>
                  <a:custGeom>
                    <a:avLst/>
                    <a:gdLst>
                      <a:gd name="T0" fmla="*/ 0 w 13"/>
                      <a:gd name="T1" fmla="*/ 9 h 18"/>
                      <a:gd name="T2" fmla="*/ 6 w 13"/>
                      <a:gd name="T3" fmla="*/ 13 h 18"/>
                      <a:gd name="T4" fmla="*/ 11 w 13"/>
                      <a:gd name="T5" fmla="*/ 0 h 18"/>
                      <a:gd name="T6" fmla="*/ 0 w 13"/>
                      <a:gd name="T7" fmla="*/ 9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3" h="18">
                        <a:moveTo>
                          <a:pt x="0" y="13"/>
                        </a:moveTo>
                        <a:lnTo>
                          <a:pt x="7" y="18"/>
                        </a:lnTo>
                        <a:lnTo>
                          <a:pt x="13" y="0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85" name="Freeform 1415"/>
                  <p:cNvSpPr>
                    <a:spLocks noChangeAspect="1"/>
                  </p:cNvSpPr>
                  <p:nvPr/>
                </p:nvSpPr>
                <p:spPr bwMode="auto">
                  <a:xfrm>
                    <a:off x="8981" y="13323"/>
                    <a:ext cx="12" cy="15"/>
                  </a:xfrm>
                  <a:custGeom>
                    <a:avLst/>
                    <a:gdLst>
                      <a:gd name="T0" fmla="*/ 0 w 13"/>
                      <a:gd name="T1" fmla="*/ 9 h 18"/>
                      <a:gd name="T2" fmla="*/ 6 w 13"/>
                      <a:gd name="T3" fmla="*/ 13 h 18"/>
                      <a:gd name="T4" fmla="*/ 11 w 13"/>
                      <a:gd name="T5" fmla="*/ 0 h 18"/>
                      <a:gd name="T6" fmla="*/ 0 w 13"/>
                      <a:gd name="T7" fmla="*/ 9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3" h="18">
                        <a:moveTo>
                          <a:pt x="0" y="13"/>
                        </a:moveTo>
                        <a:lnTo>
                          <a:pt x="7" y="18"/>
                        </a:lnTo>
                        <a:lnTo>
                          <a:pt x="13" y="0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86" name="Freeform 1414"/>
                  <p:cNvSpPr>
                    <a:spLocks noChangeAspect="1"/>
                  </p:cNvSpPr>
                  <p:nvPr/>
                </p:nvSpPr>
                <p:spPr bwMode="auto">
                  <a:xfrm>
                    <a:off x="8987" y="13323"/>
                    <a:ext cx="9" cy="15"/>
                  </a:xfrm>
                  <a:custGeom>
                    <a:avLst/>
                    <a:gdLst>
                      <a:gd name="T0" fmla="*/ 0 w 9"/>
                      <a:gd name="T1" fmla="*/ 13 h 18"/>
                      <a:gd name="T2" fmla="*/ 9 w 9"/>
                      <a:gd name="T3" fmla="*/ 13 h 18"/>
                      <a:gd name="T4" fmla="*/ 6 w 9"/>
                      <a:gd name="T5" fmla="*/ 0 h 18"/>
                      <a:gd name="T6" fmla="*/ 0 w 9"/>
                      <a:gd name="T7" fmla="*/ 13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8">
                        <a:moveTo>
                          <a:pt x="0" y="18"/>
                        </a:moveTo>
                        <a:lnTo>
                          <a:pt x="9" y="18"/>
                        </a:lnTo>
                        <a:lnTo>
                          <a:pt x="6" y="0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87" name="Freeform 1413"/>
                  <p:cNvSpPr>
                    <a:spLocks noChangeAspect="1"/>
                  </p:cNvSpPr>
                  <p:nvPr/>
                </p:nvSpPr>
                <p:spPr bwMode="auto">
                  <a:xfrm>
                    <a:off x="8987" y="13323"/>
                    <a:ext cx="9" cy="15"/>
                  </a:xfrm>
                  <a:custGeom>
                    <a:avLst/>
                    <a:gdLst>
                      <a:gd name="T0" fmla="*/ 0 w 9"/>
                      <a:gd name="T1" fmla="*/ 13 h 18"/>
                      <a:gd name="T2" fmla="*/ 9 w 9"/>
                      <a:gd name="T3" fmla="*/ 13 h 18"/>
                      <a:gd name="T4" fmla="*/ 6 w 9"/>
                      <a:gd name="T5" fmla="*/ 0 h 18"/>
                      <a:gd name="T6" fmla="*/ 0 w 9"/>
                      <a:gd name="T7" fmla="*/ 13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8">
                        <a:moveTo>
                          <a:pt x="0" y="18"/>
                        </a:moveTo>
                        <a:lnTo>
                          <a:pt x="9" y="18"/>
                        </a:lnTo>
                        <a:lnTo>
                          <a:pt x="6" y="0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88" name="Freeform 1412"/>
                  <p:cNvSpPr>
                    <a:spLocks noChangeAspect="1"/>
                  </p:cNvSpPr>
                  <p:nvPr/>
                </p:nvSpPr>
                <p:spPr bwMode="auto">
                  <a:xfrm>
                    <a:off x="8993" y="13323"/>
                    <a:ext cx="11" cy="15"/>
                  </a:xfrm>
                  <a:custGeom>
                    <a:avLst/>
                    <a:gdLst>
                      <a:gd name="T0" fmla="*/ 3 w 12"/>
                      <a:gd name="T1" fmla="*/ 13 h 18"/>
                      <a:gd name="T2" fmla="*/ 10 w 12"/>
                      <a:gd name="T3" fmla="*/ 9 h 18"/>
                      <a:gd name="T4" fmla="*/ 0 w 12"/>
                      <a:gd name="T5" fmla="*/ 0 h 18"/>
                      <a:gd name="T6" fmla="*/ 3 w 12"/>
                      <a:gd name="T7" fmla="*/ 13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8">
                        <a:moveTo>
                          <a:pt x="3" y="18"/>
                        </a:moveTo>
                        <a:lnTo>
                          <a:pt x="12" y="13"/>
                        </a:lnTo>
                        <a:lnTo>
                          <a:pt x="0" y="0"/>
                        </a:lnTo>
                        <a:lnTo>
                          <a:pt x="3" y="1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89" name="Freeform 1411"/>
                  <p:cNvSpPr>
                    <a:spLocks noChangeAspect="1"/>
                  </p:cNvSpPr>
                  <p:nvPr/>
                </p:nvSpPr>
                <p:spPr bwMode="auto">
                  <a:xfrm>
                    <a:off x="8993" y="13323"/>
                    <a:ext cx="11" cy="15"/>
                  </a:xfrm>
                  <a:custGeom>
                    <a:avLst/>
                    <a:gdLst>
                      <a:gd name="T0" fmla="*/ 3 w 12"/>
                      <a:gd name="T1" fmla="*/ 13 h 18"/>
                      <a:gd name="T2" fmla="*/ 10 w 12"/>
                      <a:gd name="T3" fmla="*/ 9 h 18"/>
                      <a:gd name="T4" fmla="*/ 0 w 12"/>
                      <a:gd name="T5" fmla="*/ 0 h 18"/>
                      <a:gd name="T6" fmla="*/ 3 w 12"/>
                      <a:gd name="T7" fmla="*/ 13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8">
                        <a:moveTo>
                          <a:pt x="3" y="18"/>
                        </a:moveTo>
                        <a:lnTo>
                          <a:pt x="12" y="13"/>
                        </a:lnTo>
                        <a:lnTo>
                          <a:pt x="0" y="0"/>
                        </a:lnTo>
                        <a:lnTo>
                          <a:pt x="3" y="1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90" name="Freeform 1410"/>
                  <p:cNvSpPr>
                    <a:spLocks noChangeAspect="1"/>
                  </p:cNvSpPr>
                  <p:nvPr/>
                </p:nvSpPr>
                <p:spPr bwMode="auto">
                  <a:xfrm>
                    <a:off x="8993" y="13323"/>
                    <a:ext cx="16" cy="11"/>
                  </a:xfrm>
                  <a:custGeom>
                    <a:avLst/>
                    <a:gdLst>
                      <a:gd name="T0" fmla="*/ 12 w 16"/>
                      <a:gd name="T1" fmla="*/ 9 h 13"/>
                      <a:gd name="T2" fmla="*/ 16 w 16"/>
                      <a:gd name="T3" fmla="*/ 4 h 13"/>
                      <a:gd name="T4" fmla="*/ 0 w 16"/>
                      <a:gd name="T5" fmla="*/ 0 h 13"/>
                      <a:gd name="T6" fmla="*/ 12 w 16"/>
                      <a:gd name="T7" fmla="*/ 9 h 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3">
                        <a:moveTo>
                          <a:pt x="12" y="13"/>
                        </a:moveTo>
                        <a:lnTo>
                          <a:pt x="16" y="6"/>
                        </a:lnTo>
                        <a:lnTo>
                          <a:pt x="0" y="0"/>
                        </a:lnTo>
                        <a:lnTo>
                          <a:pt x="12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91" name="Freeform 1409"/>
                  <p:cNvSpPr>
                    <a:spLocks noChangeAspect="1"/>
                  </p:cNvSpPr>
                  <p:nvPr/>
                </p:nvSpPr>
                <p:spPr bwMode="auto">
                  <a:xfrm>
                    <a:off x="8993" y="13323"/>
                    <a:ext cx="16" cy="11"/>
                  </a:xfrm>
                  <a:custGeom>
                    <a:avLst/>
                    <a:gdLst>
                      <a:gd name="T0" fmla="*/ 12 w 16"/>
                      <a:gd name="T1" fmla="*/ 9 h 13"/>
                      <a:gd name="T2" fmla="*/ 16 w 16"/>
                      <a:gd name="T3" fmla="*/ 4 h 13"/>
                      <a:gd name="T4" fmla="*/ 0 w 16"/>
                      <a:gd name="T5" fmla="*/ 0 h 13"/>
                      <a:gd name="T6" fmla="*/ 12 w 16"/>
                      <a:gd name="T7" fmla="*/ 9 h 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3">
                        <a:moveTo>
                          <a:pt x="12" y="13"/>
                        </a:moveTo>
                        <a:lnTo>
                          <a:pt x="16" y="6"/>
                        </a:lnTo>
                        <a:lnTo>
                          <a:pt x="0" y="0"/>
                        </a:lnTo>
                        <a:lnTo>
                          <a:pt x="12" y="1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92" name="Freeform 1408"/>
                  <p:cNvSpPr>
                    <a:spLocks noChangeAspect="1"/>
                  </p:cNvSpPr>
                  <p:nvPr/>
                </p:nvSpPr>
                <p:spPr bwMode="auto">
                  <a:xfrm>
                    <a:off x="8993" y="13320"/>
                    <a:ext cx="16" cy="11"/>
                  </a:xfrm>
                  <a:custGeom>
                    <a:avLst/>
                    <a:gdLst>
                      <a:gd name="T0" fmla="*/ 16 w 16"/>
                      <a:gd name="T1" fmla="*/ 13 h 9"/>
                      <a:gd name="T2" fmla="*/ 16 w 16"/>
                      <a:gd name="T3" fmla="*/ 0 h 9"/>
                      <a:gd name="T4" fmla="*/ 0 w 16"/>
                      <a:gd name="T5" fmla="*/ 5 h 9"/>
                      <a:gd name="T6" fmla="*/ 16 w 16"/>
                      <a:gd name="T7" fmla="*/ 13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9">
                        <a:moveTo>
                          <a:pt x="16" y="9"/>
                        </a:moveTo>
                        <a:lnTo>
                          <a:pt x="16" y="0"/>
                        </a:lnTo>
                        <a:lnTo>
                          <a:pt x="0" y="3"/>
                        </a:lnTo>
                        <a:lnTo>
                          <a:pt x="16" y="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93" name="Freeform 1407"/>
                  <p:cNvSpPr>
                    <a:spLocks noChangeAspect="1"/>
                  </p:cNvSpPr>
                  <p:nvPr/>
                </p:nvSpPr>
                <p:spPr bwMode="auto">
                  <a:xfrm>
                    <a:off x="8993" y="13320"/>
                    <a:ext cx="16" cy="11"/>
                  </a:xfrm>
                  <a:custGeom>
                    <a:avLst/>
                    <a:gdLst>
                      <a:gd name="T0" fmla="*/ 16 w 16"/>
                      <a:gd name="T1" fmla="*/ 13 h 9"/>
                      <a:gd name="T2" fmla="*/ 16 w 16"/>
                      <a:gd name="T3" fmla="*/ 0 h 9"/>
                      <a:gd name="T4" fmla="*/ 0 w 16"/>
                      <a:gd name="T5" fmla="*/ 5 h 9"/>
                      <a:gd name="T6" fmla="*/ 16 w 16"/>
                      <a:gd name="T7" fmla="*/ 13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9">
                        <a:moveTo>
                          <a:pt x="16" y="9"/>
                        </a:moveTo>
                        <a:lnTo>
                          <a:pt x="16" y="0"/>
                        </a:lnTo>
                        <a:lnTo>
                          <a:pt x="0" y="3"/>
                        </a:lnTo>
                        <a:lnTo>
                          <a:pt x="16" y="9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94" name="Freeform 1406"/>
                  <p:cNvSpPr>
                    <a:spLocks noChangeAspect="1"/>
                  </p:cNvSpPr>
                  <p:nvPr/>
                </p:nvSpPr>
                <p:spPr bwMode="auto">
                  <a:xfrm>
                    <a:off x="8993" y="13311"/>
                    <a:ext cx="16" cy="12"/>
                  </a:xfrm>
                  <a:custGeom>
                    <a:avLst/>
                    <a:gdLst>
                      <a:gd name="T0" fmla="*/ 16 w 16"/>
                      <a:gd name="T1" fmla="*/ 9 h 12"/>
                      <a:gd name="T2" fmla="*/ 13 w 16"/>
                      <a:gd name="T3" fmla="*/ 0 h 12"/>
                      <a:gd name="T4" fmla="*/ 0 w 16"/>
                      <a:gd name="T5" fmla="*/ 12 h 12"/>
                      <a:gd name="T6" fmla="*/ 16 w 16"/>
                      <a:gd name="T7" fmla="*/ 9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2">
                        <a:moveTo>
                          <a:pt x="16" y="9"/>
                        </a:moveTo>
                        <a:lnTo>
                          <a:pt x="13" y="0"/>
                        </a:lnTo>
                        <a:lnTo>
                          <a:pt x="0" y="12"/>
                        </a:lnTo>
                        <a:lnTo>
                          <a:pt x="16" y="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95" name="Freeform 1405"/>
                  <p:cNvSpPr>
                    <a:spLocks noChangeAspect="1"/>
                  </p:cNvSpPr>
                  <p:nvPr/>
                </p:nvSpPr>
                <p:spPr bwMode="auto">
                  <a:xfrm>
                    <a:off x="8993" y="13311"/>
                    <a:ext cx="16" cy="12"/>
                  </a:xfrm>
                  <a:custGeom>
                    <a:avLst/>
                    <a:gdLst>
                      <a:gd name="T0" fmla="*/ 16 w 16"/>
                      <a:gd name="T1" fmla="*/ 9 h 12"/>
                      <a:gd name="T2" fmla="*/ 13 w 16"/>
                      <a:gd name="T3" fmla="*/ 0 h 12"/>
                      <a:gd name="T4" fmla="*/ 0 w 16"/>
                      <a:gd name="T5" fmla="*/ 12 h 12"/>
                      <a:gd name="T6" fmla="*/ 16 w 16"/>
                      <a:gd name="T7" fmla="*/ 9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2">
                        <a:moveTo>
                          <a:pt x="16" y="9"/>
                        </a:moveTo>
                        <a:lnTo>
                          <a:pt x="13" y="0"/>
                        </a:lnTo>
                        <a:lnTo>
                          <a:pt x="0" y="12"/>
                        </a:lnTo>
                        <a:lnTo>
                          <a:pt x="16" y="9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96" name="Freeform 1404"/>
                  <p:cNvSpPr>
                    <a:spLocks noChangeAspect="1"/>
                  </p:cNvSpPr>
                  <p:nvPr/>
                </p:nvSpPr>
                <p:spPr bwMode="auto">
                  <a:xfrm>
                    <a:off x="8993" y="13308"/>
                    <a:ext cx="11" cy="15"/>
                  </a:xfrm>
                  <a:custGeom>
                    <a:avLst/>
                    <a:gdLst>
                      <a:gd name="T0" fmla="*/ 9 w 13"/>
                      <a:gd name="T1" fmla="*/ 4 h 16"/>
                      <a:gd name="T2" fmla="*/ 3 w 13"/>
                      <a:gd name="T3" fmla="*/ 0 h 16"/>
                      <a:gd name="T4" fmla="*/ 0 w 13"/>
                      <a:gd name="T5" fmla="*/ 14 h 16"/>
                      <a:gd name="T6" fmla="*/ 9 w 13"/>
                      <a:gd name="T7" fmla="*/ 4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3" h="16">
                        <a:moveTo>
                          <a:pt x="13" y="4"/>
                        </a:moveTo>
                        <a:lnTo>
                          <a:pt x="5" y="0"/>
                        </a:lnTo>
                        <a:lnTo>
                          <a:pt x="0" y="16"/>
                        </a:lnTo>
                        <a:lnTo>
                          <a:pt x="13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97" name="Freeform 1403"/>
                  <p:cNvSpPr>
                    <a:spLocks noChangeAspect="1"/>
                  </p:cNvSpPr>
                  <p:nvPr/>
                </p:nvSpPr>
                <p:spPr bwMode="auto">
                  <a:xfrm>
                    <a:off x="8993" y="13308"/>
                    <a:ext cx="11" cy="15"/>
                  </a:xfrm>
                  <a:custGeom>
                    <a:avLst/>
                    <a:gdLst>
                      <a:gd name="T0" fmla="*/ 9 w 13"/>
                      <a:gd name="T1" fmla="*/ 4 h 16"/>
                      <a:gd name="T2" fmla="*/ 3 w 13"/>
                      <a:gd name="T3" fmla="*/ 0 h 16"/>
                      <a:gd name="T4" fmla="*/ 0 w 13"/>
                      <a:gd name="T5" fmla="*/ 14 h 16"/>
                      <a:gd name="T6" fmla="*/ 9 w 13"/>
                      <a:gd name="T7" fmla="*/ 4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3" h="16">
                        <a:moveTo>
                          <a:pt x="13" y="4"/>
                        </a:moveTo>
                        <a:lnTo>
                          <a:pt x="5" y="0"/>
                        </a:lnTo>
                        <a:lnTo>
                          <a:pt x="0" y="16"/>
                        </a:lnTo>
                        <a:lnTo>
                          <a:pt x="13" y="4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98" name="Freeform 1402"/>
                  <p:cNvSpPr>
                    <a:spLocks noChangeAspect="1"/>
                  </p:cNvSpPr>
                  <p:nvPr/>
                </p:nvSpPr>
                <p:spPr bwMode="auto">
                  <a:xfrm>
                    <a:off x="8990" y="13308"/>
                    <a:ext cx="6" cy="15"/>
                  </a:xfrm>
                  <a:custGeom>
                    <a:avLst/>
                    <a:gdLst>
                      <a:gd name="T0" fmla="*/ 4 w 10"/>
                      <a:gd name="T1" fmla="*/ 0 h 16"/>
                      <a:gd name="T2" fmla="*/ 0 w 10"/>
                      <a:gd name="T3" fmla="*/ 0 h 16"/>
                      <a:gd name="T4" fmla="*/ 2 w 10"/>
                      <a:gd name="T5" fmla="*/ 14 h 16"/>
                      <a:gd name="T6" fmla="*/ 4 w 10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0" h="16">
                        <a:moveTo>
                          <a:pt x="10" y="0"/>
                        </a:moveTo>
                        <a:lnTo>
                          <a:pt x="0" y="0"/>
                        </a:lnTo>
                        <a:lnTo>
                          <a:pt x="5" y="16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99" name="Freeform 1401"/>
                  <p:cNvSpPr>
                    <a:spLocks noChangeAspect="1"/>
                  </p:cNvSpPr>
                  <p:nvPr/>
                </p:nvSpPr>
                <p:spPr bwMode="auto">
                  <a:xfrm>
                    <a:off x="8990" y="13308"/>
                    <a:ext cx="6" cy="15"/>
                  </a:xfrm>
                  <a:custGeom>
                    <a:avLst/>
                    <a:gdLst>
                      <a:gd name="T0" fmla="*/ 4 w 10"/>
                      <a:gd name="T1" fmla="*/ 0 h 16"/>
                      <a:gd name="T2" fmla="*/ 0 w 10"/>
                      <a:gd name="T3" fmla="*/ 0 h 16"/>
                      <a:gd name="T4" fmla="*/ 2 w 10"/>
                      <a:gd name="T5" fmla="*/ 14 h 16"/>
                      <a:gd name="T6" fmla="*/ 4 w 10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0" h="16">
                        <a:moveTo>
                          <a:pt x="10" y="0"/>
                        </a:moveTo>
                        <a:lnTo>
                          <a:pt x="0" y="0"/>
                        </a:lnTo>
                        <a:lnTo>
                          <a:pt x="5" y="16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00" name="Line 14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996" y="13338"/>
                    <a:ext cx="7" cy="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01" name="Freeform 1399"/>
                  <p:cNvSpPr>
                    <a:spLocks noChangeAspect="1"/>
                  </p:cNvSpPr>
                  <p:nvPr/>
                </p:nvSpPr>
                <p:spPr bwMode="auto">
                  <a:xfrm>
                    <a:off x="10916" y="13186"/>
                    <a:ext cx="16" cy="12"/>
                  </a:xfrm>
                  <a:custGeom>
                    <a:avLst/>
                    <a:gdLst>
                      <a:gd name="T0" fmla="*/ 0 w 18"/>
                      <a:gd name="T1" fmla="*/ 0 h 10"/>
                      <a:gd name="T2" fmla="*/ 2 w 18"/>
                      <a:gd name="T3" fmla="*/ 14 h 10"/>
                      <a:gd name="T4" fmla="*/ 14 w 18"/>
                      <a:gd name="T5" fmla="*/ 6 h 10"/>
                      <a:gd name="T6" fmla="*/ 0 w 18"/>
                      <a:gd name="T7" fmla="*/ 0 h 1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0">
                        <a:moveTo>
                          <a:pt x="0" y="0"/>
                        </a:moveTo>
                        <a:lnTo>
                          <a:pt x="2" y="10"/>
                        </a:lnTo>
                        <a:lnTo>
                          <a:pt x="18" y="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02" name="Freeform 1398"/>
                  <p:cNvSpPr>
                    <a:spLocks noChangeAspect="1"/>
                  </p:cNvSpPr>
                  <p:nvPr/>
                </p:nvSpPr>
                <p:spPr bwMode="auto">
                  <a:xfrm>
                    <a:off x="10916" y="13186"/>
                    <a:ext cx="16" cy="12"/>
                  </a:xfrm>
                  <a:custGeom>
                    <a:avLst/>
                    <a:gdLst>
                      <a:gd name="T0" fmla="*/ 0 w 18"/>
                      <a:gd name="T1" fmla="*/ 0 h 10"/>
                      <a:gd name="T2" fmla="*/ 2 w 18"/>
                      <a:gd name="T3" fmla="*/ 14 h 10"/>
                      <a:gd name="T4" fmla="*/ 14 w 18"/>
                      <a:gd name="T5" fmla="*/ 6 h 10"/>
                      <a:gd name="T6" fmla="*/ 0 w 18"/>
                      <a:gd name="T7" fmla="*/ 0 h 1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0">
                        <a:moveTo>
                          <a:pt x="0" y="0"/>
                        </a:moveTo>
                        <a:lnTo>
                          <a:pt x="2" y="10"/>
                        </a:lnTo>
                        <a:lnTo>
                          <a:pt x="18" y="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03" name="Freeform 1397"/>
                  <p:cNvSpPr>
                    <a:spLocks noChangeAspect="1"/>
                  </p:cNvSpPr>
                  <p:nvPr/>
                </p:nvSpPr>
                <p:spPr bwMode="auto">
                  <a:xfrm>
                    <a:off x="10916" y="13193"/>
                    <a:ext cx="16" cy="11"/>
                  </a:xfrm>
                  <a:custGeom>
                    <a:avLst/>
                    <a:gdLst>
                      <a:gd name="T0" fmla="*/ 0 w 16"/>
                      <a:gd name="T1" fmla="*/ 4 h 13"/>
                      <a:gd name="T2" fmla="*/ 4 w 16"/>
                      <a:gd name="T3" fmla="*/ 9 h 13"/>
                      <a:gd name="T4" fmla="*/ 16 w 16"/>
                      <a:gd name="T5" fmla="*/ 0 h 13"/>
                      <a:gd name="T6" fmla="*/ 0 w 16"/>
                      <a:gd name="T7" fmla="*/ 4 h 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3">
                        <a:moveTo>
                          <a:pt x="0" y="6"/>
                        </a:moveTo>
                        <a:lnTo>
                          <a:pt x="4" y="13"/>
                        </a:lnTo>
                        <a:lnTo>
                          <a:pt x="16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04" name="Freeform 1396"/>
                  <p:cNvSpPr>
                    <a:spLocks noChangeAspect="1"/>
                  </p:cNvSpPr>
                  <p:nvPr/>
                </p:nvSpPr>
                <p:spPr bwMode="auto">
                  <a:xfrm>
                    <a:off x="10916" y="13193"/>
                    <a:ext cx="16" cy="11"/>
                  </a:xfrm>
                  <a:custGeom>
                    <a:avLst/>
                    <a:gdLst>
                      <a:gd name="T0" fmla="*/ 0 w 16"/>
                      <a:gd name="T1" fmla="*/ 4 h 13"/>
                      <a:gd name="T2" fmla="*/ 4 w 16"/>
                      <a:gd name="T3" fmla="*/ 9 h 13"/>
                      <a:gd name="T4" fmla="*/ 16 w 16"/>
                      <a:gd name="T5" fmla="*/ 0 h 13"/>
                      <a:gd name="T6" fmla="*/ 0 w 16"/>
                      <a:gd name="T7" fmla="*/ 4 h 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3">
                        <a:moveTo>
                          <a:pt x="0" y="6"/>
                        </a:moveTo>
                        <a:lnTo>
                          <a:pt x="4" y="13"/>
                        </a:lnTo>
                        <a:lnTo>
                          <a:pt x="16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05" name="Freeform 1395"/>
                  <p:cNvSpPr>
                    <a:spLocks noChangeAspect="1"/>
                  </p:cNvSpPr>
                  <p:nvPr/>
                </p:nvSpPr>
                <p:spPr bwMode="auto">
                  <a:xfrm>
                    <a:off x="10924" y="13193"/>
                    <a:ext cx="8" cy="17"/>
                  </a:xfrm>
                  <a:custGeom>
                    <a:avLst/>
                    <a:gdLst>
                      <a:gd name="T0" fmla="*/ 0 w 12"/>
                      <a:gd name="T1" fmla="*/ 11 h 18"/>
                      <a:gd name="T2" fmla="*/ 5 w 12"/>
                      <a:gd name="T3" fmla="*/ 16 h 18"/>
                      <a:gd name="T4" fmla="*/ 5 w 12"/>
                      <a:gd name="T5" fmla="*/ 0 h 18"/>
                      <a:gd name="T6" fmla="*/ 0 w 12"/>
                      <a:gd name="T7" fmla="*/ 11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8">
                        <a:moveTo>
                          <a:pt x="0" y="13"/>
                        </a:moveTo>
                        <a:lnTo>
                          <a:pt x="10" y="18"/>
                        </a:lnTo>
                        <a:lnTo>
                          <a:pt x="12" y="0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06" name="Freeform 1394"/>
                  <p:cNvSpPr>
                    <a:spLocks noChangeAspect="1"/>
                  </p:cNvSpPr>
                  <p:nvPr/>
                </p:nvSpPr>
                <p:spPr bwMode="auto">
                  <a:xfrm>
                    <a:off x="10924" y="13193"/>
                    <a:ext cx="8" cy="17"/>
                  </a:xfrm>
                  <a:custGeom>
                    <a:avLst/>
                    <a:gdLst>
                      <a:gd name="T0" fmla="*/ 0 w 12"/>
                      <a:gd name="T1" fmla="*/ 11 h 18"/>
                      <a:gd name="T2" fmla="*/ 5 w 12"/>
                      <a:gd name="T3" fmla="*/ 16 h 18"/>
                      <a:gd name="T4" fmla="*/ 5 w 12"/>
                      <a:gd name="T5" fmla="*/ 0 h 18"/>
                      <a:gd name="T6" fmla="*/ 0 w 12"/>
                      <a:gd name="T7" fmla="*/ 11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8">
                        <a:moveTo>
                          <a:pt x="0" y="13"/>
                        </a:moveTo>
                        <a:lnTo>
                          <a:pt x="10" y="18"/>
                        </a:lnTo>
                        <a:lnTo>
                          <a:pt x="12" y="0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07" name="Freeform 1393"/>
                  <p:cNvSpPr>
                    <a:spLocks noChangeAspect="1"/>
                  </p:cNvSpPr>
                  <p:nvPr/>
                </p:nvSpPr>
                <p:spPr bwMode="auto">
                  <a:xfrm>
                    <a:off x="10932" y="13193"/>
                    <a:ext cx="7" cy="17"/>
                  </a:xfrm>
                  <a:custGeom>
                    <a:avLst/>
                    <a:gdLst>
                      <a:gd name="T0" fmla="*/ 0 w 8"/>
                      <a:gd name="T1" fmla="*/ 16 h 18"/>
                      <a:gd name="T2" fmla="*/ 6 w 8"/>
                      <a:gd name="T3" fmla="*/ 14 h 18"/>
                      <a:gd name="T4" fmla="*/ 2 w 8"/>
                      <a:gd name="T5" fmla="*/ 0 h 18"/>
                      <a:gd name="T6" fmla="*/ 0 w 8"/>
                      <a:gd name="T7" fmla="*/ 16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8" h="18">
                        <a:moveTo>
                          <a:pt x="0" y="18"/>
                        </a:moveTo>
                        <a:lnTo>
                          <a:pt x="8" y="16"/>
                        </a:lnTo>
                        <a:lnTo>
                          <a:pt x="2" y="0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08" name="Freeform 1392"/>
                  <p:cNvSpPr>
                    <a:spLocks noChangeAspect="1"/>
                  </p:cNvSpPr>
                  <p:nvPr/>
                </p:nvSpPr>
                <p:spPr bwMode="auto">
                  <a:xfrm>
                    <a:off x="10932" y="13193"/>
                    <a:ext cx="7" cy="17"/>
                  </a:xfrm>
                  <a:custGeom>
                    <a:avLst/>
                    <a:gdLst>
                      <a:gd name="T0" fmla="*/ 0 w 8"/>
                      <a:gd name="T1" fmla="*/ 16 h 18"/>
                      <a:gd name="T2" fmla="*/ 6 w 8"/>
                      <a:gd name="T3" fmla="*/ 14 h 18"/>
                      <a:gd name="T4" fmla="*/ 2 w 8"/>
                      <a:gd name="T5" fmla="*/ 0 h 18"/>
                      <a:gd name="T6" fmla="*/ 0 w 8"/>
                      <a:gd name="T7" fmla="*/ 16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8" h="18">
                        <a:moveTo>
                          <a:pt x="0" y="18"/>
                        </a:moveTo>
                        <a:lnTo>
                          <a:pt x="8" y="16"/>
                        </a:lnTo>
                        <a:lnTo>
                          <a:pt x="2" y="0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09" name="Freeform 1391"/>
                  <p:cNvSpPr>
                    <a:spLocks noChangeAspect="1"/>
                  </p:cNvSpPr>
                  <p:nvPr/>
                </p:nvSpPr>
                <p:spPr bwMode="auto">
                  <a:xfrm>
                    <a:off x="10932" y="13193"/>
                    <a:ext cx="14" cy="13"/>
                  </a:xfrm>
                  <a:custGeom>
                    <a:avLst/>
                    <a:gdLst>
                      <a:gd name="T0" fmla="*/ 6 w 14"/>
                      <a:gd name="T1" fmla="*/ 11 h 16"/>
                      <a:gd name="T2" fmla="*/ 14 w 14"/>
                      <a:gd name="T3" fmla="*/ 7 h 16"/>
                      <a:gd name="T4" fmla="*/ 0 w 14"/>
                      <a:gd name="T5" fmla="*/ 0 h 16"/>
                      <a:gd name="T6" fmla="*/ 6 w 14"/>
                      <a:gd name="T7" fmla="*/ 11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6">
                        <a:moveTo>
                          <a:pt x="6" y="16"/>
                        </a:moveTo>
                        <a:lnTo>
                          <a:pt x="14" y="11"/>
                        </a:lnTo>
                        <a:lnTo>
                          <a:pt x="0" y="0"/>
                        </a:lnTo>
                        <a:lnTo>
                          <a:pt x="6" y="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10" name="Freeform 1390"/>
                  <p:cNvSpPr>
                    <a:spLocks noChangeAspect="1"/>
                  </p:cNvSpPr>
                  <p:nvPr/>
                </p:nvSpPr>
                <p:spPr bwMode="auto">
                  <a:xfrm>
                    <a:off x="10932" y="13193"/>
                    <a:ext cx="14" cy="13"/>
                  </a:xfrm>
                  <a:custGeom>
                    <a:avLst/>
                    <a:gdLst>
                      <a:gd name="T0" fmla="*/ 6 w 14"/>
                      <a:gd name="T1" fmla="*/ 11 h 16"/>
                      <a:gd name="T2" fmla="*/ 14 w 14"/>
                      <a:gd name="T3" fmla="*/ 7 h 16"/>
                      <a:gd name="T4" fmla="*/ 0 w 14"/>
                      <a:gd name="T5" fmla="*/ 0 h 16"/>
                      <a:gd name="T6" fmla="*/ 6 w 14"/>
                      <a:gd name="T7" fmla="*/ 11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6">
                        <a:moveTo>
                          <a:pt x="6" y="16"/>
                        </a:moveTo>
                        <a:lnTo>
                          <a:pt x="14" y="11"/>
                        </a:lnTo>
                        <a:lnTo>
                          <a:pt x="0" y="0"/>
                        </a:lnTo>
                        <a:lnTo>
                          <a:pt x="6" y="1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11" name="Freeform 1389"/>
                  <p:cNvSpPr>
                    <a:spLocks noChangeAspect="1"/>
                  </p:cNvSpPr>
                  <p:nvPr/>
                </p:nvSpPr>
                <p:spPr bwMode="auto">
                  <a:xfrm>
                    <a:off x="10932" y="13193"/>
                    <a:ext cx="17" cy="11"/>
                  </a:xfrm>
                  <a:custGeom>
                    <a:avLst/>
                    <a:gdLst>
                      <a:gd name="T0" fmla="*/ 14 w 17"/>
                      <a:gd name="T1" fmla="*/ 11 h 11"/>
                      <a:gd name="T2" fmla="*/ 17 w 17"/>
                      <a:gd name="T3" fmla="*/ 2 h 11"/>
                      <a:gd name="T4" fmla="*/ 0 w 17"/>
                      <a:gd name="T5" fmla="*/ 0 h 11"/>
                      <a:gd name="T6" fmla="*/ 14 w 17"/>
                      <a:gd name="T7" fmla="*/ 11 h 1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1">
                        <a:moveTo>
                          <a:pt x="14" y="11"/>
                        </a:moveTo>
                        <a:lnTo>
                          <a:pt x="17" y="2"/>
                        </a:lnTo>
                        <a:lnTo>
                          <a:pt x="0" y="0"/>
                        </a:lnTo>
                        <a:lnTo>
                          <a:pt x="14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12" name="Freeform 1388"/>
                  <p:cNvSpPr>
                    <a:spLocks noChangeAspect="1"/>
                  </p:cNvSpPr>
                  <p:nvPr/>
                </p:nvSpPr>
                <p:spPr bwMode="auto">
                  <a:xfrm>
                    <a:off x="10932" y="13193"/>
                    <a:ext cx="17" cy="11"/>
                  </a:xfrm>
                  <a:custGeom>
                    <a:avLst/>
                    <a:gdLst>
                      <a:gd name="T0" fmla="*/ 14 w 17"/>
                      <a:gd name="T1" fmla="*/ 11 h 11"/>
                      <a:gd name="T2" fmla="*/ 17 w 17"/>
                      <a:gd name="T3" fmla="*/ 2 h 11"/>
                      <a:gd name="T4" fmla="*/ 0 w 17"/>
                      <a:gd name="T5" fmla="*/ 0 h 11"/>
                      <a:gd name="T6" fmla="*/ 14 w 17"/>
                      <a:gd name="T7" fmla="*/ 11 h 1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1">
                        <a:moveTo>
                          <a:pt x="14" y="11"/>
                        </a:moveTo>
                        <a:lnTo>
                          <a:pt x="17" y="2"/>
                        </a:lnTo>
                        <a:lnTo>
                          <a:pt x="0" y="0"/>
                        </a:lnTo>
                        <a:lnTo>
                          <a:pt x="14" y="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13" name="Freeform 1387"/>
                  <p:cNvSpPr>
                    <a:spLocks noChangeAspect="1"/>
                  </p:cNvSpPr>
                  <p:nvPr/>
                </p:nvSpPr>
                <p:spPr bwMode="auto">
                  <a:xfrm>
                    <a:off x="10932" y="13183"/>
                    <a:ext cx="17" cy="12"/>
                  </a:xfrm>
                  <a:custGeom>
                    <a:avLst/>
                    <a:gdLst>
                      <a:gd name="T0" fmla="*/ 17 w 17"/>
                      <a:gd name="T1" fmla="*/ 16 h 9"/>
                      <a:gd name="T2" fmla="*/ 16 w 17"/>
                      <a:gd name="T3" fmla="*/ 0 h 9"/>
                      <a:gd name="T4" fmla="*/ 0 w 17"/>
                      <a:gd name="T5" fmla="*/ 12 h 9"/>
                      <a:gd name="T6" fmla="*/ 17 w 17"/>
                      <a:gd name="T7" fmla="*/ 16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9">
                        <a:moveTo>
                          <a:pt x="17" y="9"/>
                        </a:moveTo>
                        <a:lnTo>
                          <a:pt x="16" y="0"/>
                        </a:lnTo>
                        <a:lnTo>
                          <a:pt x="0" y="7"/>
                        </a:lnTo>
                        <a:lnTo>
                          <a:pt x="17" y="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14" name="Freeform 1386"/>
                  <p:cNvSpPr>
                    <a:spLocks noChangeAspect="1"/>
                  </p:cNvSpPr>
                  <p:nvPr/>
                </p:nvSpPr>
                <p:spPr bwMode="auto">
                  <a:xfrm>
                    <a:off x="10932" y="13183"/>
                    <a:ext cx="17" cy="12"/>
                  </a:xfrm>
                  <a:custGeom>
                    <a:avLst/>
                    <a:gdLst>
                      <a:gd name="T0" fmla="*/ 17 w 17"/>
                      <a:gd name="T1" fmla="*/ 16 h 9"/>
                      <a:gd name="T2" fmla="*/ 16 w 17"/>
                      <a:gd name="T3" fmla="*/ 0 h 9"/>
                      <a:gd name="T4" fmla="*/ 0 w 17"/>
                      <a:gd name="T5" fmla="*/ 12 h 9"/>
                      <a:gd name="T6" fmla="*/ 17 w 17"/>
                      <a:gd name="T7" fmla="*/ 16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9">
                        <a:moveTo>
                          <a:pt x="17" y="9"/>
                        </a:moveTo>
                        <a:lnTo>
                          <a:pt x="16" y="0"/>
                        </a:lnTo>
                        <a:lnTo>
                          <a:pt x="0" y="7"/>
                        </a:lnTo>
                        <a:lnTo>
                          <a:pt x="17" y="9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15" name="Freeform 1385"/>
                  <p:cNvSpPr>
                    <a:spLocks noChangeAspect="1"/>
                  </p:cNvSpPr>
                  <p:nvPr/>
                </p:nvSpPr>
                <p:spPr bwMode="auto">
                  <a:xfrm>
                    <a:off x="10932" y="13179"/>
                    <a:ext cx="17" cy="14"/>
                  </a:xfrm>
                  <a:custGeom>
                    <a:avLst/>
                    <a:gdLst>
                      <a:gd name="T0" fmla="*/ 18 w 16"/>
                      <a:gd name="T1" fmla="*/ 7 h 14"/>
                      <a:gd name="T2" fmla="*/ 14 w 16"/>
                      <a:gd name="T3" fmla="*/ 0 h 14"/>
                      <a:gd name="T4" fmla="*/ 0 w 16"/>
                      <a:gd name="T5" fmla="*/ 14 h 14"/>
                      <a:gd name="T6" fmla="*/ 18 w 16"/>
                      <a:gd name="T7" fmla="*/ 7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16" y="7"/>
                        </a:moveTo>
                        <a:lnTo>
                          <a:pt x="12" y="0"/>
                        </a:lnTo>
                        <a:lnTo>
                          <a:pt x="0" y="14"/>
                        </a:lnTo>
                        <a:lnTo>
                          <a:pt x="16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16" name="Freeform 1384"/>
                  <p:cNvSpPr>
                    <a:spLocks noChangeAspect="1"/>
                  </p:cNvSpPr>
                  <p:nvPr/>
                </p:nvSpPr>
                <p:spPr bwMode="auto">
                  <a:xfrm>
                    <a:off x="10932" y="13179"/>
                    <a:ext cx="17" cy="14"/>
                  </a:xfrm>
                  <a:custGeom>
                    <a:avLst/>
                    <a:gdLst>
                      <a:gd name="T0" fmla="*/ 18 w 16"/>
                      <a:gd name="T1" fmla="*/ 7 h 14"/>
                      <a:gd name="T2" fmla="*/ 14 w 16"/>
                      <a:gd name="T3" fmla="*/ 0 h 14"/>
                      <a:gd name="T4" fmla="*/ 0 w 16"/>
                      <a:gd name="T5" fmla="*/ 14 h 14"/>
                      <a:gd name="T6" fmla="*/ 18 w 16"/>
                      <a:gd name="T7" fmla="*/ 7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16" y="7"/>
                        </a:moveTo>
                        <a:lnTo>
                          <a:pt x="12" y="0"/>
                        </a:lnTo>
                        <a:lnTo>
                          <a:pt x="0" y="14"/>
                        </a:lnTo>
                        <a:lnTo>
                          <a:pt x="16" y="7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17" name="Freeform 1383"/>
                  <p:cNvSpPr>
                    <a:spLocks noChangeAspect="1"/>
                  </p:cNvSpPr>
                  <p:nvPr/>
                </p:nvSpPr>
                <p:spPr bwMode="auto">
                  <a:xfrm>
                    <a:off x="10932" y="13175"/>
                    <a:ext cx="11" cy="18"/>
                  </a:xfrm>
                  <a:custGeom>
                    <a:avLst/>
                    <a:gdLst>
                      <a:gd name="T0" fmla="*/ 10 w 12"/>
                      <a:gd name="T1" fmla="*/ 4 h 18"/>
                      <a:gd name="T2" fmla="*/ 2 w 12"/>
                      <a:gd name="T3" fmla="*/ 0 h 18"/>
                      <a:gd name="T4" fmla="*/ 0 w 12"/>
                      <a:gd name="T5" fmla="*/ 18 h 18"/>
                      <a:gd name="T6" fmla="*/ 10 w 12"/>
                      <a:gd name="T7" fmla="*/ 4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8">
                        <a:moveTo>
                          <a:pt x="12" y="4"/>
                        </a:moveTo>
                        <a:lnTo>
                          <a:pt x="2" y="0"/>
                        </a:lnTo>
                        <a:lnTo>
                          <a:pt x="0" y="18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18" name="Freeform 1382"/>
                  <p:cNvSpPr>
                    <a:spLocks noChangeAspect="1"/>
                  </p:cNvSpPr>
                  <p:nvPr/>
                </p:nvSpPr>
                <p:spPr bwMode="auto">
                  <a:xfrm>
                    <a:off x="10932" y="13175"/>
                    <a:ext cx="11" cy="18"/>
                  </a:xfrm>
                  <a:custGeom>
                    <a:avLst/>
                    <a:gdLst>
                      <a:gd name="T0" fmla="*/ 10 w 12"/>
                      <a:gd name="T1" fmla="*/ 4 h 18"/>
                      <a:gd name="T2" fmla="*/ 2 w 12"/>
                      <a:gd name="T3" fmla="*/ 0 h 18"/>
                      <a:gd name="T4" fmla="*/ 0 w 12"/>
                      <a:gd name="T5" fmla="*/ 18 h 18"/>
                      <a:gd name="T6" fmla="*/ 10 w 12"/>
                      <a:gd name="T7" fmla="*/ 4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8">
                        <a:moveTo>
                          <a:pt x="12" y="4"/>
                        </a:moveTo>
                        <a:lnTo>
                          <a:pt x="2" y="0"/>
                        </a:lnTo>
                        <a:lnTo>
                          <a:pt x="0" y="18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19" name="Freeform 1381"/>
                  <p:cNvSpPr>
                    <a:spLocks noChangeAspect="1"/>
                  </p:cNvSpPr>
                  <p:nvPr/>
                </p:nvSpPr>
                <p:spPr bwMode="auto">
                  <a:xfrm>
                    <a:off x="10927" y="13175"/>
                    <a:ext cx="8" cy="18"/>
                  </a:xfrm>
                  <a:custGeom>
                    <a:avLst/>
                    <a:gdLst>
                      <a:gd name="T0" fmla="*/ 8 w 8"/>
                      <a:gd name="T1" fmla="*/ 0 h 18"/>
                      <a:gd name="T2" fmla="*/ 0 w 8"/>
                      <a:gd name="T3" fmla="*/ 0 h 18"/>
                      <a:gd name="T4" fmla="*/ 6 w 8"/>
                      <a:gd name="T5" fmla="*/ 18 h 18"/>
                      <a:gd name="T6" fmla="*/ 8 w 8"/>
                      <a:gd name="T7" fmla="*/ 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8" h="18">
                        <a:moveTo>
                          <a:pt x="8" y="0"/>
                        </a:moveTo>
                        <a:lnTo>
                          <a:pt x="0" y="0"/>
                        </a:lnTo>
                        <a:lnTo>
                          <a:pt x="6" y="1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20" name="Freeform 1380"/>
                  <p:cNvSpPr>
                    <a:spLocks noChangeAspect="1"/>
                  </p:cNvSpPr>
                  <p:nvPr/>
                </p:nvSpPr>
                <p:spPr bwMode="auto">
                  <a:xfrm>
                    <a:off x="10927" y="13175"/>
                    <a:ext cx="8" cy="18"/>
                  </a:xfrm>
                  <a:custGeom>
                    <a:avLst/>
                    <a:gdLst>
                      <a:gd name="T0" fmla="*/ 8 w 8"/>
                      <a:gd name="T1" fmla="*/ 0 h 18"/>
                      <a:gd name="T2" fmla="*/ 0 w 8"/>
                      <a:gd name="T3" fmla="*/ 0 h 18"/>
                      <a:gd name="T4" fmla="*/ 6 w 8"/>
                      <a:gd name="T5" fmla="*/ 18 h 18"/>
                      <a:gd name="T6" fmla="*/ 8 w 8"/>
                      <a:gd name="T7" fmla="*/ 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8" h="18">
                        <a:moveTo>
                          <a:pt x="8" y="0"/>
                        </a:moveTo>
                        <a:lnTo>
                          <a:pt x="0" y="0"/>
                        </a:lnTo>
                        <a:lnTo>
                          <a:pt x="6" y="1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21" name="Freeform 1379"/>
                  <p:cNvSpPr>
                    <a:spLocks noChangeAspect="1"/>
                  </p:cNvSpPr>
                  <p:nvPr/>
                </p:nvSpPr>
                <p:spPr bwMode="auto">
                  <a:xfrm>
                    <a:off x="10919" y="13175"/>
                    <a:ext cx="13" cy="18"/>
                  </a:xfrm>
                  <a:custGeom>
                    <a:avLst/>
                    <a:gdLst>
                      <a:gd name="T0" fmla="*/ 7 w 14"/>
                      <a:gd name="T1" fmla="*/ 0 h 18"/>
                      <a:gd name="T2" fmla="*/ 0 w 14"/>
                      <a:gd name="T3" fmla="*/ 6 h 18"/>
                      <a:gd name="T4" fmla="*/ 12 w 14"/>
                      <a:gd name="T5" fmla="*/ 18 h 18"/>
                      <a:gd name="T6" fmla="*/ 7 w 14"/>
                      <a:gd name="T7" fmla="*/ 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8">
                        <a:moveTo>
                          <a:pt x="8" y="0"/>
                        </a:moveTo>
                        <a:lnTo>
                          <a:pt x="0" y="6"/>
                        </a:lnTo>
                        <a:lnTo>
                          <a:pt x="14" y="1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22" name="Freeform 1378"/>
                  <p:cNvSpPr>
                    <a:spLocks noChangeAspect="1"/>
                  </p:cNvSpPr>
                  <p:nvPr/>
                </p:nvSpPr>
                <p:spPr bwMode="auto">
                  <a:xfrm>
                    <a:off x="10919" y="13175"/>
                    <a:ext cx="13" cy="18"/>
                  </a:xfrm>
                  <a:custGeom>
                    <a:avLst/>
                    <a:gdLst>
                      <a:gd name="T0" fmla="*/ 7 w 14"/>
                      <a:gd name="T1" fmla="*/ 0 h 18"/>
                      <a:gd name="T2" fmla="*/ 0 w 14"/>
                      <a:gd name="T3" fmla="*/ 6 h 18"/>
                      <a:gd name="T4" fmla="*/ 12 w 14"/>
                      <a:gd name="T5" fmla="*/ 18 h 18"/>
                      <a:gd name="T6" fmla="*/ 7 w 14"/>
                      <a:gd name="T7" fmla="*/ 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8">
                        <a:moveTo>
                          <a:pt x="8" y="0"/>
                        </a:moveTo>
                        <a:lnTo>
                          <a:pt x="0" y="6"/>
                        </a:lnTo>
                        <a:lnTo>
                          <a:pt x="14" y="1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23" name="Freeform 1377"/>
                  <p:cNvSpPr>
                    <a:spLocks noChangeAspect="1"/>
                  </p:cNvSpPr>
                  <p:nvPr/>
                </p:nvSpPr>
                <p:spPr bwMode="auto">
                  <a:xfrm>
                    <a:off x="10916" y="13179"/>
                    <a:ext cx="16" cy="14"/>
                  </a:xfrm>
                  <a:custGeom>
                    <a:avLst/>
                    <a:gdLst>
                      <a:gd name="T0" fmla="*/ 4 w 18"/>
                      <a:gd name="T1" fmla="*/ 0 h 12"/>
                      <a:gd name="T2" fmla="*/ 0 w 18"/>
                      <a:gd name="T3" fmla="*/ 11 h 12"/>
                      <a:gd name="T4" fmla="*/ 14 w 18"/>
                      <a:gd name="T5" fmla="*/ 16 h 12"/>
                      <a:gd name="T6" fmla="*/ 4 w 18"/>
                      <a:gd name="T7" fmla="*/ 0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2">
                        <a:moveTo>
                          <a:pt x="4" y="0"/>
                        </a:moveTo>
                        <a:lnTo>
                          <a:pt x="0" y="8"/>
                        </a:lnTo>
                        <a:lnTo>
                          <a:pt x="18" y="1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24" name="Freeform 1376"/>
                  <p:cNvSpPr>
                    <a:spLocks noChangeAspect="1"/>
                  </p:cNvSpPr>
                  <p:nvPr/>
                </p:nvSpPr>
                <p:spPr bwMode="auto">
                  <a:xfrm>
                    <a:off x="10916" y="13179"/>
                    <a:ext cx="16" cy="14"/>
                  </a:xfrm>
                  <a:custGeom>
                    <a:avLst/>
                    <a:gdLst>
                      <a:gd name="T0" fmla="*/ 4 w 18"/>
                      <a:gd name="T1" fmla="*/ 0 h 12"/>
                      <a:gd name="T2" fmla="*/ 0 w 18"/>
                      <a:gd name="T3" fmla="*/ 11 h 12"/>
                      <a:gd name="T4" fmla="*/ 14 w 18"/>
                      <a:gd name="T5" fmla="*/ 16 h 12"/>
                      <a:gd name="T6" fmla="*/ 4 w 18"/>
                      <a:gd name="T7" fmla="*/ 0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2">
                        <a:moveTo>
                          <a:pt x="4" y="0"/>
                        </a:moveTo>
                        <a:lnTo>
                          <a:pt x="0" y="8"/>
                        </a:lnTo>
                        <a:lnTo>
                          <a:pt x="18" y="1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25" name="Line 137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949" y="13195"/>
                    <a:ext cx="18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26" name="Freeform 1374"/>
                  <p:cNvSpPr>
                    <a:spLocks noChangeAspect="1"/>
                  </p:cNvSpPr>
                  <p:nvPr/>
                </p:nvSpPr>
                <p:spPr bwMode="auto">
                  <a:xfrm>
                    <a:off x="11762" y="13456"/>
                    <a:ext cx="20" cy="10"/>
                  </a:xfrm>
                  <a:custGeom>
                    <a:avLst/>
                    <a:gdLst>
                      <a:gd name="T0" fmla="*/ 4 w 18"/>
                      <a:gd name="T1" fmla="*/ 0 h 11"/>
                      <a:gd name="T2" fmla="*/ 0 w 18"/>
                      <a:gd name="T3" fmla="*/ 7 h 11"/>
                      <a:gd name="T4" fmla="*/ 22 w 18"/>
                      <a:gd name="T5" fmla="*/ 9 h 11"/>
                      <a:gd name="T6" fmla="*/ 4 w 18"/>
                      <a:gd name="T7" fmla="*/ 0 h 1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1">
                        <a:moveTo>
                          <a:pt x="4" y="0"/>
                        </a:moveTo>
                        <a:lnTo>
                          <a:pt x="0" y="9"/>
                        </a:lnTo>
                        <a:lnTo>
                          <a:pt x="18" y="11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27" name="Freeform 1373"/>
                  <p:cNvSpPr>
                    <a:spLocks noChangeAspect="1"/>
                  </p:cNvSpPr>
                  <p:nvPr/>
                </p:nvSpPr>
                <p:spPr bwMode="auto">
                  <a:xfrm>
                    <a:off x="11762" y="13456"/>
                    <a:ext cx="20" cy="10"/>
                  </a:xfrm>
                  <a:custGeom>
                    <a:avLst/>
                    <a:gdLst>
                      <a:gd name="T0" fmla="*/ 4 w 18"/>
                      <a:gd name="T1" fmla="*/ 0 h 11"/>
                      <a:gd name="T2" fmla="*/ 0 w 18"/>
                      <a:gd name="T3" fmla="*/ 7 h 11"/>
                      <a:gd name="T4" fmla="*/ 22 w 18"/>
                      <a:gd name="T5" fmla="*/ 9 h 11"/>
                      <a:gd name="T6" fmla="*/ 4 w 18"/>
                      <a:gd name="T7" fmla="*/ 0 h 1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1">
                        <a:moveTo>
                          <a:pt x="4" y="0"/>
                        </a:moveTo>
                        <a:lnTo>
                          <a:pt x="0" y="9"/>
                        </a:lnTo>
                        <a:lnTo>
                          <a:pt x="18" y="11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28" name="Freeform 1372"/>
                  <p:cNvSpPr>
                    <a:spLocks noChangeAspect="1"/>
                  </p:cNvSpPr>
                  <p:nvPr/>
                </p:nvSpPr>
                <p:spPr bwMode="auto">
                  <a:xfrm>
                    <a:off x="11762" y="13463"/>
                    <a:ext cx="20" cy="8"/>
                  </a:xfrm>
                  <a:custGeom>
                    <a:avLst/>
                    <a:gdLst>
                      <a:gd name="T0" fmla="*/ 0 w 18"/>
                      <a:gd name="T1" fmla="*/ 0 h 9"/>
                      <a:gd name="T2" fmla="*/ 2 w 18"/>
                      <a:gd name="T3" fmla="*/ 7 h 9"/>
                      <a:gd name="T4" fmla="*/ 22 w 18"/>
                      <a:gd name="T5" fmla="*/ 2 h 9"/>
                      <a:gd name="T6" fmla="*/ 0 w 18"/>
                      <a:gd name="T7" fmla="*/ 0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9">
                        <a:moveTo>
                          <a:pt x="0" y="0"/>
                        </a:moveTo>
                        <a:lnTo>
                          <a:pt x="2" y="9"/>
                        </a:lnTo>
                        <a:lnTo>
                          <a:pt x="18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29" name="Freeform 1371"/>
                  <p:cNvSpPr>
                    <a:spLocks noChangeAspect="1"/>
                  </p:cNvSpPr>
                  <p:nvPr/>
                </p:nvSpPr>
                <p:spPr bwMode="auto">
                  <a:xfrm>
                    <a:off x="11762" y="13463"/>
                    <a:ext cx="20" cy="8"/>
                  </a:xfrm>
                  <a:custGeom>
                    <a:avLst/>
                    <a:gdLst>
                      <a:gd name="T0" fmla="*/ 0 w 18"/>
                      <a:gd name="T1" fmla="*/ 0 h 9"/>
                      <a:gd name="T2" fmla="*/ 2 w 18"/>
                      <a:gd name="T3" fmla="*/ 7 h 9"/>
                      <a:gd name="T4" fmla="*/ 22 w 18"/>
                      <a:gd name="T5" fmla="*/ 2 h 9"/>
                      <a:gd name="T6" fmla="*/ 0 w 18"/>
                      <a:gd name="T7" fmla="*/ 0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9">
                        <a:moveTo>
                          <a:pt x="0" y="0"/>
                        </a:moveTo>
                        <a:lnTo>
                          <a:pt x="2" y="9"/>
                        </a:lnTo>
                        <a:lnTo>
                          <a:pt x="18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30" name="Freeform 1370"/>
                  <p:cNvSpPr>
                    <a:spLocks noChangeAspect="1"/>
                  </p:cNvSpPr>
                  <p:nvPr/>
                </p:nvSpPr>
                <p:spPr bwMode="auto">
                  <a:xfrm>
                    <a:off x="11768" y="13466"/>
                    <a:ext cx="14" cy="11"/>
                  </a:xfrm>
                  <a:custGeom>
                    <a:avLst/>
                    <a:gdLst>
                      <a:gd name="T0" fmla="*/ 0 w 16"/>
                      <a:gd name="T1" fmla="*/ 5 h 14"/>
                      <a:gd name="T2" fmla="*/ 4 w 16"/>
                      <a:gd name="T3" fmla="*/ 9 h 14"/>
                      <a:gd name="T4" fmla="*/ 12 w 16"/>
                      <a:gd name="T5" fmla="*/ 0 h 14"/>
                      <a:gd name="T6" fmla="*/ 0 w 16"/>
                      <a:gd name="T7" fmla="*/ 5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0" y="7"/>
                        </a:moveTo>
                        <a:lnTo>
                          <a:pt x="5" y="14"/>
                        </a:lnTo>
                        <a:lnTo>
                          <a:pt x="16" y="0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31" name="Freeform 1369"/>
                  <p:cNvSpPr>
                    <a:spLocks noChangeAspect="1"/>
                  </p:cNvSpPr>
                  <p:nvPr/>
                </p:nvSpPr>
                <p:spPr bwMode="auto">
                  <a:xfrm>
                    <a:off x="11768" y="13466"/>
                    <a:ext cx="14" cy="11"/>
                  </a:xfrm>
                  <a:custGeom>
                    <a:avLst/>
                    <a:gdLst>
                      <a:gd name="T0" fmla="*/ 0 w 16"/>
                      <a:gd name="T1" fmla="*/ 5 h 14"/>
                      <a:gd name="T2" fmla="*/ 4 w 16"/>
                      <a:gd name="T3" fmla="*/ 9 h 14"/>
                      <a:gd name="T4" fmla="*/ 12 w 16"/>
                      <a:gd name="T5" fmla="*/ 0 h 14"/>
                      <a:gd name="T6" fmla="*/ 0 w 16"/>
                      <a:gd name="T7" fmla="*/ 5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0" y="7"/>
                        </a:moveTo>
                        <a:lnTo>
                          <a:pt x="5" y="14"/>
                        </a:lnTo>
                        <a:lnTo>
                          <a:pt x="16" y="0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32" name="Freeform 1368"/>
                  <p:cNvSpPr>
                    <a:spLocks noChangeAspect="1"/>
                  </p:cNvSpPr>
                  <p:nvPr/>
                </p:nvSpPr>
                <p:spPr bwMode="auto">
                  <a:xfrm>
                    <a:off x="11770" y="13466"/>
                    <a:ext cx="12" cy="17"/>
                  </a:xfrm>
                  <a:custGeom>
                    <a:avLst/>
                    <a:gdLst>
                      <a:gd name="T0" fmla="*/ 0 w 11"/>
                      <a:gd name="T1" fmla="*/ 12 h 18"/>
                      <a:gd name="T2" fmla="*/ 11 w 11"/>
                      <a:gd name="T3" fmla="*/ 16 h 18"/>
                      <a:gd name="T4" fmla="*/ 13 w 11"/>
                      <a:gd name="T5" fmla="*/ 0 h 18"/>
                      <a:gd name="T6" fmla="*/ 0 w 11"/>
                      <a:gd name="T7" fmla="*/ 12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" h="18">
                        <a:moveTo>
                          <a:pt x="0" y="14"/>
                        </a:moveTo>
                        <a:lnTo>
                          <a:pt x="9" y="18"/>
                        </a:lnTo>
                        <a:lnTo>
                          <a:pt x="11" y="0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33" name="Freeform 1367"/>
                  <p:cNvSpPr>
                    <a:spLocks noChangeAspect="1"/>
                  </p:cNvSpPr>
                  <p:nvPr/>
                </p:nvSpPr>
                <p:spPr bwMode="auto">
                  <a:xfrm>
                    <a:off x="11770" y="13466"/>
                    <a:ext cx="12" cy="17"/>
                  </a:xfrm>
                  <a:custGeom>
                    <a:avLst/>
                    <a:gdLst>
                      <a:gd name="T0" fmla="*/ 0 w 11"/>
                      <a:gd name="T1" fmla="*/ 12 h 18"/>
                      <a:gd name="T2" fmla="*/ 11 w 11"/>
                      <a:gd name="T3" fmla="*/ 16 h 18"/>
                      <a:gd name="T4" fmla="*/ 13 w 11"/>
                      <a:gd name="T5" fmla="*/ 0 h 18"/>
                      <a:gd name="T6" fmla="*/ 0 w 11"/>
                      <a:gd name="T7" fmla="*/ 12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" h="18">
                        <a:moveTo>
                          <a:pt x="0" y="14"/>
                        </a:moveTo>
                        <a:lnTo>
                          <a:pt x="9" y="18"/>
                        </a:lnTo>
                        <a:lnTo>
                          <a:pt x="11" y="0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34" name="Freeform 1366"/>
                  <p:cNvSpPr>
                    <a:spLocks noChangeAspect="1"/>
                  </p:cNvSpPr>
                  <p:nvPr/>
                </p:nvSpPr>
                <p:spPr bwMode="auto">
                  <a:xfrm>
                    <a:off x="11779" y="13466"/>
                    <a:ext cx="7" cy="17"/>
                  </a:xfrm>
                  <a:custGeom>
                    <a:avLst/>
                    <a:gdLst>
                      <a:gd name="T0" fmla="*/ 0 w 9"/>
                      <a:gd name="T1" fmla="*/ 16 h 18"/>
                      <a:gd name="T2" fmla="*/ 5 w 9"/>
                      <a:gd name="T3" fmla="*/ 15 h 18"/>
                      <a:gd name="T4" fmla="*/ 2 w 9"/>
                      <a:gd name="T5" fmla="*/ 0 h 18"/>
                      <a:gd name="T6" fmla="*/ 0 w 9"/>
                      <a:gd name="T7" fmla="*/ 16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8">
                        <a:moveTo>
                          <a:pt x="0" y="18"/>
                        </a:moveTo>
                        <a:lnTo>
                          <a:pt x="9" y="17"/>
                        </a:lnTo>
                        <a:lnTo>
                          <a:pt x="2" y="0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35" name="Freeform 1365"/>
                  <p:cNvSpPr>
                    <a:spLocks noChangeAspect="1"/>
                  </p:cNvSpPr>
                  <p:nvPr/>
                </p:nvSpPr>
                <p:spPr bwMode="auto">
                  <a:xfrm>
                    <a:off x="11779" y="13466"/>
                    <a:ext cx="7" cy="17"/>
                  </a:xfrm>
                  <a:custGeom>
                    <a:avLst/>
                    <a:gdLst>
                      <a:gd name="T0" fmla="*/ 0 w 9"/>
                      <a:gd name="T1" fmla="*/ 16 h 18"/>
                      <a:gd name="T2" fmla="*/ 5 w 9"/>
                      <a:gd name="T3" fmla="*/ 15 h 18"/>
                      <a:gd name="T4" fmla="*/ 2 w 9"/>
                      <a:gd name="T5" fmla="*/ 0 h 18"/>
                      <a:gd name="T6" fmla="*/ 0 w 9"/>
                      <a:gd name="T7" fmla="*/ 16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8">
                        <a:moveTo>
                          <a:pt x="0" y="18"/>
                        </a:moveTo>
                        <a:lnTo>
                          <a:pt x="9" y="17"/>
                        </a:lnTo>
                        <a:lnTo>
                          <a:pt x="2" y="0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36" name="Freeform 1364"/>
                  <p:cNvSpPr>
                    <a:spLocks noChangeAspect="1"/>
                  </p:cNvSpPr>
                  <p:nvPr/>
                </p:nvSpPr>
                <p:spPr bwMode="auto">
                  <a:xfrm>
                    <a:off x="11782" y="13468"/>
                    <a:ext cx="10" cy="15"/>
                  </a:xfrm>
                  <a:custGeom>
                    <a:avLst/>
                    <a:gdLst>
                      <a:gd name="T0" fmla="*/ 3 w 15"/>
                      <a:gd name="T1" fmla="*/ 13 h 17"/>
                      <a:gd name="T2" fmla="*/ 7 w 15"/>
                      <a:gd name="T3" fmla="*/ 9 h 17"/>
                      <a:gd name="T4" fmla="*/ 0 w 15"/>
                      <a:gd name="T5" fmla="*/ 0 h 17"/>
                      <a:gd name="T6" fmla="*/ 3 w 15"/>
                      <a:gd name="T7" fmla="*/ 13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17">
                        <a:moveTo>
                          <a:pt x="7" y="17"/>
                        </a:moveTo>
                        <a:lnTo>
                          <a:pt x="15" y="11"/>
                        </a:lnTo>
                        <a:lnTo>
                          <a:pt x="0" y="0"/>
                        </a:lnTo>
                        <a:lnTo>
                          <a:pt x="7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37" name="Freeform 1363"/>
                  <p:cNvSpPr>
                    <a:spLocks noChangeAspect="1"/>
                  </p:cNvSpPr>
                  <p:nvPr/>
                </p:nvSpPr>
                <p:spPr bwMode="auto">
                  <a:xfrm>
                    <a:off x="11782" y="13468"/>
                    <a:ext cx="10" cy="15"/>
                  </a:xfrm>
                  <a:custGeom>
                    <a:avLst/>
                    <a:gdLst>
                      <a:gd name="T0" fmla="*/ 3 w 15"/>
                      <a:gd name="T1" fmla="*/ 13 h 17"/>
                      <a:gd name="T2" fmla="*/ 7 w 15"/>
                      <a:gd name="T3" fmla="*/ 9 h 17"/>
                      <a:gd name="T4" fmla="*/ 0 w 15"/>
                      <a:gd name="T5" fmla="*/ 0 h 17"/>
                      <a:gd name="T6" fmla="*/ 3 w 15"/>
                      <a:gd name="T7" fmla="*/ 13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17">
                        <a:moveTo>
                          <a:pt x="7" y="17"/>
                        </a:moveTo>
                        <a:lnTo>
                          <a:pt x="15" y="11"/>
                        </a:lnTo>
                        <a:lnTo>
                          <a:pt x="0" y="0"/>
                        </a:lnTo>
                        <a:lnTo>
                          <a:pt x="7" y="17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38" name="Freeform 1362"/>
                  <p:cNvSpPr>
                    <a:spLocks noChangeAspect="1"/>
                  </p:cNvSpPr>
                  <p:nvPr/>
                </p:nvSpPr>
                <p:spPr bwMode="auto">
                  <a:xfrm>
                    <a:off x="11782" y="13468"/>
                    <a:ext cx="16" cy="7"/>
                  </a:xfrm>
                  <a:custGeom>
                    <a:avLst/>
                    <a:gdLst>
                      <a:gd name="T0" fmla="*/ 12 w 18"/>
                      <a:gd name="T1" fmla="*/ 4 h 11"/>
                      <a:gd name="T2" fmla="*/ 14 w 18"/>
                      <a:gd name="T3" fmla="*/ 1 h 11"/>
                      <a:gd name="T4" fmla="*/ 0 w 18"/>
                      <a:gd name="T5" fmla="*/ 0 h 11"/>
                      <a:gd name="T6" fmla="*/ 12 w 18"/>
                      <a:gd name="T7" fmla="*/ 4 h 1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1">
                        <a:moveTo>
                          <a:pt x="15" y="11"/>
                        </a:moveTo>
                        <a:lnTo>
                          <a:pt x="18" y="1"/>
                        </a:lnTo>
                        <a:lnTo>
                          <a:pt x="0" y="0"/>
                        </a:lnTo>
                        <a:lnTo>
                          <a:pt x="15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39" name="Freeform 1361"/>
                  <p:cNvSpPr>
                    <a:spLocks noChangeAspect="1"/>
                  </p:cNvSpPr>
                  <p:nvPr/>
                </p:nvSpPr>
                <p:spPr bwMode="auto">
                  <a:xfrm>
                    <a:off x="11782" y="13468"/>
                    <a:ext cx="16" cy="7"/>
                  </a:xfrm>
                  <a:custGeom>
                    <a:avLst/>
                    <a:gdLst>
                      <a:gd name="T0" fmla="*/ 12 w 18"/>
                      <a:gd name="T1" fmla="*/ 4 h 11"/>
                      <a:gd name="T2" fmla="*/ 14 w 18"/>
                      <a:gd name="T3" fmla="*/ 1 h 11"/>
                      <a:gd name="T4" fmla="*/ 0 w 18"/>
                      <a:gd name="T5" fmla="*/ 0 h 11"/>
                      <a:gd name="T6" fmla="*/ 12 w 18"/>
                      <a:gd name="T7" fmla="*/ 4 h 1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1">
                        <a:moveTo>
                          <a:pt x="15" y="11"/>
                        </a:moveTo>
                        <a:lnTo>
                          <a:pt x="18" y="1"/>
                        </a:lnTo>
                        <a:lnTo>
                          <a:pt x="0" y="0"/>
                        </a:lnTo>
                        <a:lnTo>
                          <a:pt x="15" y="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40" name="Freeform 1360"/>
                  <p:cNvSpPr>
                    <a:spLocks noChangeAspect="1"/>
                  </p:cNvSpPr>
                  <p:nvPr/>
                </p:nvSpPr>
                <p:spPr bwMode="auto">
                  <a:xfrm>
                    <a:off x="11782" y="13459"/>
                    <a:ext cx="16" cy="9"/>
                  </a:xfrm>
                  <a:custGeom>
                    <a:avLst/>
                    <a:gdLst>
                      <a:gd name="T0" fmla="*/ 14 w 18"/>
                      <a:gd name="T1" fmla="*/ 10 h 8"/>
                      <a:gd name="T2" fmla="*/ 12 w 18"/>
                      <a:gd name="T3" fmla="*/ 0 h 8"/>
                      <a:gd name="T4" fmla="*/ 0 w 18"/>
                      <a:gd name="T5" fmla="*/ 9 h 8"/>
                      <a:gd name="T6" fmla="*/ 14 w 18"/>
                      <a:gd name="T7" fmla="*/ 10 h 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8">
                        <a:moveTo>
                          <a:pt x="18" y="8"/>
                        </a:moveTo>
                        <a:lnTo>
                          <a:pt x="16" y="0"/>
                        </a:lnTo>
                        <a:lnTo>
                          <a:pt x="0" y="7"/>
                        </a:lnTo>
                        <a:lnTo>
                          <a:pt x="18" y="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41" name="Freeform 1359"/>
                  <p:cNvSpPr>
                    <a:spLocks noChangeAspect="1"/>
                  </p:cNvSpPr>
                  <p:nvPr/>
                </p:nvSpPr>
                <p:spPr bwMode="auto">
                  <a:xfrm>
                    <a:off x="11782" y="13459"/>
                    <a:ext cx="16" cy="9"/>
                  </a:xfrm>
                  <a:custGeom>
                    <a:avLst/>
                    <a:gdLst>
                      <a:gd name="T0" fmla="*/ 14 w 18"/>
                      <a:gd name="T1" fmla="*/ 10 h 8"/>
                      <a:gd name="T2" fmla="*/ 12 w 18"/>
                      <a:gd name="T3" fmla="*/ 0 h 8"/>
                      <a:gd name="T4" fmla="*/ 0 w 18"/>
                      <a:gd name="T5" fmla="*/ 9 h 8"/>
                      <a:gd name="T6" fmla="*/ 14 w 18"/>
                      <a:gd name="T7" fmla="*/ 10 h 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8">
                        <a:moveTo>
                          <a:pt x="18" y="8"/>
                        </a:moveTo>
                        <a:lnTo>
                          <a:pt x="16" y="0"/>
                        </a:lnTo>
                        <a:lnTo>
                          <a:pt x="0" y="7"/>
                        </a:lnTo>
                        <a:lnTo>
                          <a:pt x="18" y="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42" name="Freeform 1358"/>
                  <p:cNvSpPr>
                    <a:spLocks noChangeAspect="1"/>
                  </p:cNvSpPr>
                  <p:nvPr/>
                </p:nvSpPr>
                <p:spPr bwMode="auto">
                  <a:xfrm>
                    <a:off x="11782" y="13452"/>
                    <a:ext cx="16" cy="16"/>
                  </a:xfrm>
                  <a:custGeom>
                    <a:avLst/>
                    <a:gdLst>
                      <a:gd name="T0" fmla="*/ 16 w 16"/>
                      <a:gd name="T1" fmla="*/ 9 h 14"/>
                      <a:gd name="T2" fmla="*/ 11 w 16"/>
                      <a:gd name="T3" fmla="*/ 0 h 14"/>
                      <a:gd name="T4" fmla="*/ 0 w 16"/>
                      <a:gd name="T5" fmla="*/ 18 h 14"/>
                      <a:gd name="T6" fmla="*/ 16 w 16"/>
                      <a:gd name="T7" fmla="*/ 9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16" y="7"/>
                        </a:moveTo>
                        <a:lnTo>
                          <a:pt x="11" y="0"/>
                        </a:lnTo>
                        <a:lnTo>
                          <a:pt x="0" y="14"/>
                        </a:lnTo>
                        <a:lnTo>
                          <a:pt x="16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43" name="Freeform 1357"/>
                  <p:cNvSpPr>
                    <a:spLocks noChangeAspect="1"/>
                  </p:cNvSpPr>
                  <p:nvPr/>
                </p:nvSpPr>
                <p:spPr bwMode="auto">
                  <a:xfrm>
                    <a:off x="11782" y="13452"/>
                    <a:ext cx="16" cy="16"/>
                  </a:xfrm>
                  <a:custGeom>
                    <a:avLst/>
                    <a:gdLst>
                      <a:gd name="T0" fmla="*/ 16 w 16"/>
                      <a:gd name="T1" fmla="*/ 9 h 14"/>
                      <a:gd name="T2" fmla="*/ 11 w 16"/>
                      <a:gd name="T3" fmla="*/ 0 h 14"/>
                      <a:gd name="T4" fmla="*/ 0 w 16"/>
                      <a:gd name="T5" fmla="*/ 18 h 14"/>
                      <a:gd name="T6" fmla="*/ 16 w 16"/>
                      <a:gd name="T7" fmla="*/ 9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16" y="7"/>
                        </a:moveTo>
                        <a:lnTo>
                          <a:pt x="11" y="0"/>
                        </a:lnTo>
                        <a:lnTo>
                          <a:pt x="0" y="14"/>
                        </a:lnTo>
                        <a:lnTo>
                          <a:pt x="16" y="7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44" name="Freeform 1356"/>
                  <p:cNvSpPr>
                    <a:spLocks noChangeAspect="1"/>
                  </p:cNvSpPr>
                  <p:nvPr/>
                </p:nvSpPr>
                <p:spPr bwMode="auto">
                  <a:xfrm>
                    <a:off x="11782" y="13448"/>
                    <a:ext cx="10" cy="20"/>
                  </a:xfrm>
                  <a:custGeom>
                    <a:avLst/>
                    <a:gdLst>
                      <a:gd name="T0" fmla="*/ 9 w 11"/>
                      <a:gd name="T1" fmla="*/ 4 h 18"/>
                      <a:gd name="T2" fmla="*/ 2 w 11"/>
                      <a:gd name="T3" fmla="*/ 0 h 18"/>
                      <a:gd name="T4" fmla="*/ 0 w 11"/>
                      <a:gd name="T5" fmla="*/ 22 h 18"/>
                      <a:gd name="T6" fmla="*/ 9 w 11"/>
                      <a:gd name="T7" fmla="*/ 4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" h="18">
                        <a:moveTo>
                          <a:pt x="11" y="4"/>
                        </a:moveTo>
                        <a:lnTo>
                          <a:pt x="2" y="0"/>
                        </a:lnTo>
                        <a:lnTo>
                          <a:pt x="0" y="18"/>
                        </a:lnTo>
                        <a:lnTo>
                          <a:pt x="11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45" name="Freeform 1355"/>
                  <p:cNvSpPr>
                    <a:spLocks noChangeAspect="1"/>
                  </p:cNvSpPr>
                  <p:nvPr/>
                </p:nvSpPr>
                <p:spPr bwMode="auto">
                  <a:xfrm>
                    <a:off x="11782" y="13448"/>
                    <a:ext cx="10" cy="20"/>
                  </a:xfrm>
                  <a:custGeom>
                    <a:avLst/>
                    <a:gdLst>
                      <a:gd name="T0" fmla="*/ 9 w 11"/>
                      <a:gd name="T1" fmla="*/ 4 h 18"/>
                      <a:gd name="T2" fmla="*/ 2 w 11"/>
                      <a:gd name="T3" fmla="*/ 0 h 18"/>
                      <a:gd name="T4" fmla="*/ 0 w 11"/>
                      <a:gd name="T5" fmla="*/ 22 h 18"/>
                      <a:gd name="T6" fmla="*/ 9 w 11"/>
                      <a:gd name="T7" fmla="*/ 4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" h="18">
                        <a:moveTo>
                          <a:pt x="11" y="4"/>
                        </a:moveTo>
                        <a:lnTo>
                          <a:pt x="2" y="0"/>
                        </a:lnTo>
                        <a:lnTo>
                          <a:pt x="0" y="18"/>
                        </a:lnTo>
                        <a:lnTo>
                          <a:pt x="11" y="4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46" name="Freeform 1354"/>
                  <p:cNvSpPr>
                    <a:spLocks noChangeAspect="1"/>
                  </p:cNvSpPr>
                  <p:nvPr/>
                </p:nvSpPr>
                <p:spPr bwMode="auto">
                  <a:xfrm>
                    <a:off x="11774" y="13448"/>
                    <a:ext cx="8" cy="20"/>
                  </a:xfrm>
                  <a:custGeom>
                    <a:avLst/>
                    <a:gdLst>
                      <a:gd name="T0" fmla="*/ 8 w 8"/>
                      <a:gd name="T1" fmla="*/ 0 h 18"/>
                      <a:gd name="T2" fmla="*/ 0 w 8"/>
                      <a:gd name="T3" fmla="*/ 2 h 18"/>
                      <a:gd name="T4" fmla="*/ 6 w 8"/>
                      <a:gd name="T5" fmla="*/ 22 h 18"/>
                      <a:gd name="T6" fmla="*/ 8 w 8"/>
                      <a:gd name="T7" fmla="*/ 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8" h="18">
                        <a:moveTo>
                          <a:pt x="8" y="0"/>
                        </a:moveTo>
                        <a:lnTo>
                          <a:pt x="0" y="2"/>
                        </a:lnTo>
                        <a:lnTo>
                          <a:pt x="6" y="1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47" name="Freeform 1353"/>
                  <p:cNvSpPr>
                    <a:spLocks noChangeAspect="1"/>
                  </p:cNvSpPr>
                  <p:nvPr/>
                </p:nvSpPr>
                <p:spPr bwMode="auto">
                  <a:xfrm>
                    <a:off x="11774" y="13448"/>
                    <a:ext cx="8" cy="20"/>
                  </a:xfrm>
                  <a:custGeom>
                    <a:avLst/>
                    <a:gdLst>
                      <a:gd name="T0" fmla="*/ 8 w 8"/>
                      <a:gd name="T1" fmla="*/ 0 h 18"/>
                      <a:gd name="T2" fmla="*/ 0 w 8"/>
                      <a:gd name="T3" fmla="*/ 2 h 18"/>
                      <a:gd name="T4" fmla="*/ 6 w 8"/>
                      <a:gd name="T5" fmla="*/ 22 h 18"/>
                      <a:gd name="T6" fmla="*/ 8 w 8"/>
                      <a:gd name="T7" fmla="*/ 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8" h="18">
                        <a:moveTo>
                          <a:pt x="8" y="0"/>
                        </a:moveTo>
                        <a:lnTo>
                          <a:pt x="0" y="2"/>
                        </a:lnTo>
                        <a:lnTo>
                          <a:pt x="6" y="1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48" name="Freeform 1352"/>
                  <p:cNvSpPr>
                    <a:spLocks noChangeAspect="1"/>
                  </p:cNvSpPr>
                  <p:nvPr/>
                </p:nvSpPr>
                <p:spPr bwMode="auto">
                  <a:xfrm>
                    <a:off x="11766" y="13448"/>
                    <a:ext cx="16" cy="20"/>
                  </a:xfrm>
                  <a:custGeom>
                    <a:avLst/>
                    <a:gdLst>
                      <a:gd name="T0" fmla="*/ 10 w 14"/>
                      <a:gd name="T1" fmla="*/ 0 h 16"/>
                      <a:gd name="T2" fmla="*/ 0 w 14"/>
                      <a:gd name="T3" fmla="*/ 8 h 16"/>
                      <a:gd name="T4" fmla="*/ 18 w 14"/>
                      <a:gd name="T5" fmla="*/ 25 h 16"/>
                      <a:gd name="T6" fmla="*/ 10 w 14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6">
                        <a:moveTo>
                          <a:pt x="8" y="0"/>
                        </a:moveTo>
                        <a:lnTo>
                          <a:pt x="0" y="5"/>
                        </a:lnTo>
                        <a:lnTo>
                          <a:pt x="14" y="16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49" name="Freeform 1351"/>
                  <p:cNvSpPr>
                    <a:spLocks noChangeAspect="1"/>
                  </p:cNvSpPr>
                  <p:nvPr/>
                </p:nvSpPr>
                <p:spPr bwMode="auto">
                  <a:xfrm>
                    <a:off x="11766" y="13448"/>
                    <a:ext cx="16" cy="20"/>
                  </a:xfrm>
                  <a:custGeom>
                    <a:avLst/>
                    <a:gdLst>
                      <a:gd name="T0" fmla="*/ 10 w 14"/>
                      <a:gd name="T1" fmla="*/ 0 h 16"/>
                      <a:gd name="T2" fmla="*/ 0 w 14"/>
                      <a:gd name="T3" fmla="*/ 8 h 16"/>
                      <a:gd name="T4" fmla="*/ 18 w 14"/>
                      <a:gd name="T5" fmla="*/ 25 h 16"/>
                      <a:gd name="T6" fmla="*/ 10 w 14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6">
                        <a:moveTo>
                          <a:pt x="8" y="0"/>
                        </a:moveTo>
                        <a:lnTo>
                          <a:pt x="0" y="5"/>
                        </a:lnTo>
                        <a:lnTo>
                          <a:pt x="14" y="16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50" name="Line 13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792" y="13475"/>
                    <a:ext cx="16" cy="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51" name="Freeform 1349"/>
                  <p:cNvSpPr>
                    <a:spLocks noChangeAspect="1"/>
                  </p:cNvSpPr>
                  <p:nvPr/>
                </p:nvSpPr>
                <p:spPr bwMode="auto">
                  <a:xfrm>
                    <a:off x="12385" y="14804"/>
                    <a:ext cx="17" cy="15"/>
                  </a:xfrm>
                  <a:custGeom>
                    <a:avLst/>
                    <a:gdLst>
                      <a:gd name="T0" fmla="*/ 6 w 17"/>
                      <a:gd name="T1" fmla="*/ 0 h 14"/>
                      <a:gd name="T2" fmla="*/ 0 w 17"/>
                      <a:gd name="T3" fmla="*/ 10 h 14"/>
                      <a:gd name="T4" fmla="*/ 17 w 17"/>
                      <a:gd name="T5" fmla="*/ 16 h 14"/>
                      <a:gd name="T6" fmla="*/ 6 w 17"/>
                      <a:gd name="T7" fmla="*/ 0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4">
                        <a:moveTo>
                          <a:pt x="6" y="0"/>
                        </a:moveTo>
                        <a:lnTo>
                          <a:pt x="0" y="8"/>
                        </a:lnTo>
                        <a:lnTo>
                          <a:pt x="17" y="14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52" name="Freeform 1348"/>
                  <p:cNvSpPr>
                    <a:spLocks noChangeAspect="1"/>
                  </p:cNvSpPr>
                  <p:nvPr/>
                </p:nvSpPr>
                <p:spPr bwMode="auto">
                  <a:xfrm>
                    <a:off x="12385" y="14804"/>
                    <a:ext cx="17" cy="15"/>
                  </a:xfrm>
                  <a:custGeom>
                    <a:avLst/>
                    <a:gdLst>
                      <a:gd name="T0" fmla="*/ 6 w 17"/>
                      <a:gd name="T1" fmla="*/ 0 h 14"/>
                      <a:gd name="T2" fmla="*/ 0 w 17"/>
                      <a:gd name="T3" fmla="*/ 10 h 14"/>
                      <a:gd name="T4" fmla="*/ 17 w 17"/>
                      <a:gd name="T5" fmla="*/ 16 h 14"/>
                      <a:gd name="T6" fmla="*/ 6 w 17"/>
                      <a:gd name="T7" fmla="*/ 0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4">
                        <a:moveTo>
                          <a:pt x="6" y="0"/>
                        </a:moveTo>
                        <a:lnTo>
                          <a:pt x="0" y="8"/>
                        </a:lnTo>
                        <a:lnTo>
                          <a:pt x="17" y="14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53" name="Freeform 1347"/>
                  <p:cNvSpPr>
                    <a:spLocks noChangeAspect="1"/>
                  </p:cNvSpPr>
                  <p:nvPr/>
                </p:nvSpPr>
                <p:spPr bwMode="auto">
                  <a:xfrm>
                    <a:off x="12385" y="14811"/>
                    <a:ext cx="17" cy="11"/>
                  </a:xfrm>
                  <a:custGeom>
                    <a:avLst/>
                    <a:gdLst>
                      <a:gd name="T0" fmla="*/ 0 w 17"/>
                      <a:gd name="T1" fmla="*/ 0 h 9"/>
                      <a:gd name="T2" fmla="*/ 0 w 17"/>
                      <a:gd name="T3" fmla="*/ 13 h 9"/>
                      <a:gd name="T4" fmla="*/ 17 w 17"/>
                      <a:gd name="T5" fmla="*/ 9 h 9"/>
                      <a:gd name="T6" fmla="*/ 0 w 17"/>
                      <a:gd name="T7" fmla="*/ 0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9">
                        <a:moveTo>
                          <a:pt x="0" y="0"/>
                        </a:moveTo>
                        <a:lnTo>
                          <a:pt x="0" y="9"/>
                        </a:lnTo>
                        <a:lnTo>
                          <a:pt x="17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54" name="Freeform 1346"/>
                  <p:cNvSpPr>
                    <a:spLocks noChangeAspect="1"/>
                  </p:cNvSpPr>
                  <p:nvPr/>
                </p:nvSpPr>
                <p:spPr bwMode="auto">
                  <a:xfrm>
                    <a:off x="12385" y="14811"/>
                    <a:ext cx="17" cy="11"/>
                  </a:xfrm>
                  <a:custGeom>
                    <a:avLst/>
                    <a:gdLst>
                      <a:gd name="T0" fmla="*/ 0 w 17"/>
                      <a:gd name="T1" fmla="*/ 0 h 9"/>
                      <a:gd name="T2" fmla="*/ 0 w 17"/>
                      <a:gd name="T3" fmla="*/ 13 h 9"/>
                      <a:gd name="T4" fmla="*/ 17 w 17"/>
                      <a:gd name="T5" fmla="*/ 9 h 9"/>
                      <a:gd name="T6" fmla="*/ 0 w 17"/>
                      <a:gd name="T7" fmla="*/ 0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9">
                        <a:moveTo>
                          <a:pt x="0" y="0"/>
                        </a:moveTo>
                        <a:lnTo>
                          <a:pt x="0" y="9"/>
                        </a:lnTo>
                        <a:lnTo>
                          <a:pt x="17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55" name="Freeform 1345"/>
                  <p:cNvSpPr>
                    <a:spLocks noChangeAspect="1"/>
                  </p:cNvSpPr>
                  <p:nvPr/>
                </p:nvSpPr>
                <p:spPr bwMode="auto">
                  <a:xfrm>
                    <a:off x="12385" y="14819"/>
                    <a:ext cx="17" cy="12"/>
                  </a:xfrm>
                  <a:custGeom>
                    <a:avLst/>
                    <a:gdLst>
                      <a:gd name="T0" fmla="*/ 0 w 17"/>
                      <a:gd name="T1" fmla="*/ 3 h 11"/>
                      <a:gd name="T2" fmla="*/ 4 w 17"/>
                      <a:gd name="T3" fmla="*/ 13 h 11"/>
                      <a:gd name="T4" fmla="*/ 17 w 17"/>
                      <a:gd name="T5" fmla="*/ 0 h 11"/>
                      <a:gd name="T6" fmla="*/ 0 w 17"/>
                      <a:gd name="T7" fmla="*/ 3 h 1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1">
                        <a:moveTo>
                          <a:pt x="0" y="3"/>
                        </a:moveTo>
                        <a:lnTo>
                          <a:pt x="4" y="11"/>
                        </a:lnTo>
                        <a:lnTo>
                          <a:pt x="17" y="0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56" name="Freeform 1344"/>
                  <p:cNvSpPr>
                    <a:spLocks noChangeAspect="1"/>
                  </p:cNvSpPr>
                  <p:nvPr/>
                </p:nvSpPr>
                <p:spPr bwMode="auto">
                  <a:xfrm>
                    <a:off x="12385" y="14819"/>
                    <a:ext cx="17" cy="12"/>
                  </a:xfrm>
                  <a:custGeom>
                    <a:avLst/>
                    <a:gdLst>
                      <a:gd name="T0" fmla="*/ 0 w 17"/>
                      <a:gd name="T1" fmla="*/ 3 h 11"/>
                      <a:gd name="T2" fmla="*/ 4 w 17"/>
                      <a:gd name="T3" fmla="*/ 13 h 11"/>
                      <a:gd name="T4" fmla="*/ 17 w 17"/>
                      <a:gd name="T5" fmla="*/ 0 h 11"/>
                      <a:gd name="T6" fmla="*/ 0 w 17"/>
                      <a:gd name="T7" fmla="*/ 3 h 1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1">
                        <a:moveTo>
                          <a:pt x="0" y="3"/>
                        </a:moveTo>
                        <a:lnTo>
                          <a:pt x="4" y="11"/>
                        </a:lnTo>
                        <a:lnTo>
                          <a:pt x="17" y="0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57" name="Freeform 1343"/>
                  <p:cNvSpPr>
                    <a:spLocks noChangeAspect="1"/>
                  </p:cNvSpPr>
                  <p:nvPr/>
                </p:nvSpPr>
                <p:spPr bwMode="auto">
                  <a:xfrm>
                    <a:off x="12388" y="14819"/>
                    <a:ext cx="14" cy="15"/>
                  </a:xfrm>
                  <a:custGeom>
                    <a:avLst/>
                    <a:gdLst>
                      <a:gd name="T0" fmla="*/ 0 w 13"/>
                      <a:gd name="T1" fmla="*/ 9 h 16"/>
                      <a:gd name="T2" fmla="*/ 10 w 13"/>
                      <a:gd name="T3" fmla="*/ 14 h 16"/>
                      <a:gd name="T4" fmla="*/ 15 w 13"/>
                      <a:gd name="T5" fmla="*/ 0 h 16"/>
                      <a:gd name="T6" fmla="*/ 0 w 13"/>
                      <a:gd name="T7" fmla="*/ 9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3" h="16">
                        <a:moveTo>
                          <a:pt x="0" y="11"/>
                        </a:moveTo>
                        <a:lnTo>
                          <a:pt x="8" y="16"/>
                        </a:lnTo>
                        <a:lnTo>
                          <a:pt x="13" y="0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58" name="Freeform 1342"/>
                  <p:cNvSpPr>
                    <a:spLocks noChangeAspect="1"/>
                  </p:cNvSpPr>
                  <p:nvPr/>
                </p:nvSpPr>
                <p:spPr bwMode="auto">
                  <a:xfrm>
                    <a:off x="12388" y="14819"/>
                    <a:ext cx="14" cy="15"/>
                  </a:xfrm>
                  <a:custGeom>
                    <a:avLst/>
                    <a:gdLst>
                      <a:gd name="T0" fmla="*/ 0 w 13"/>
                      <a:gd name="T1" fmla="*/ 9 h 16"/>
                      <a:gd name="T2" fmla="*/ 10 w 13"/>
                      <a:gd name="T3" fmla="*/ 14 h 16"/>
                      <a:gd name="T4" fmla="*/ 15 w 13"/>
                      <a:gd name="T5" fmla="*/ 0 h 16"/>
                      <a:gd name="T6" fmla="*/ 0 w 13"/>
                      <a:gd name="T7" fmla="*/ 9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3" h="16">
                        <a:moveTo>
                          <a:pt x="0" y="11"/>
                        </a:moveTo>
                        <a:lnTo>
                          <a:pt x="8" y="16"/>
                        </a:lnTo>
                        <a:lnTo>
                          <a:pt x="13" y="0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59" name="Freeform 1341"/>
                  <p:cNvSpPr>
                    <a:spLocks noChangeAspect="1"/>
                  </p:cNvSpPr>
                  <p:nvPr/>
                </p:nvSpPr>
                <p:spPr bwMode="auto">
                  <a:xfrm>
                    <a:off x="12396" y="14819"/>
                    <a:ext cx="6" cy="15"/>
                  </a:xfrm>
                  <a:custGeom>
                    <a:avLst/>
                    <a:gdLst>
                      <a:gd name="T0" fmla="*/ 0 w 9"/>
                      <a:gd name="T1" fmla="*/ 12 h 17"/>
                      <a:gd name="T2" fmla="*/ 4 w 9"/>
                      <a:gd name="T3" fmla="*/ 13 h 17"/>
                      <a:gd name="T4" fmla="*/ 2 w 9"/>
                      <a:gd name="T5" fmla="*/ 0 h 17"/>
                      <a:gd name="T6" fmla="*/ 0 w 9"/>
                      <a:gd name="T7" fmla="*/ 12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7">
                        <a:moveTo>
                          <a:pt x="0" y="16"/>
                        </a:moveTo>
                        <a:lnTo>
                          <a:pt x="9" y="17"/>
                        </a:lnTo>
                        <a:lnTo>
                          <a:pt x="5" y="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60" name="Freeform 1340"/>
                  <p:cNvSpPr>
                    <a:spLocks noChangeAspect="1"/>
                  </p:cNvSpPr>
                  <p:nvPr/>
                </p:nvSpPr>
                <p:spPr bwMode="auto">
                  <a:xfrm>
                    <a:off x="12396" y="14819"/>
                    <a:ext cx="6" cy="15"/>
                  </a:xfrm>
                  <a:custGeom>
                    <a:avLst/>
                    <a:gdLst>
                      <a:gd name="T0" fmla="*/ 0 w 9"/>
                      <a:gd name="T1" fmla="*/ 12 h 17"/>
                      <a:gd name="T2" fmla="*/ 4 w 9"/>
                      <a:gd name="T3" fmla="*/ 13 h 17"/>
                      <a:gd name="T4" fmla="*/ 2 w 9"/>
                      <a:gd name="T5" fmla="*/ 0 h 17"/>
                      <a:gd name="T6" fmla="*/ 0 w 9"/>
                      <a:gd name="T7" fmla="*/ 12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7">
                        <a:moveTo>
                          <a:pt x="0" y="16"/>
                        </a:moveTo>
                        <a:lnTo>
                          <a:pt x="9" y="17"/>
                        </a:lnTo>
                        <a:lnTo>
                          <a:pt x="5" y="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61" name="Freeform 1339"/>
                  <p:cNvSpPr>
                    <a:spLocks noChangeAspect="1"/>
                  </p:cNvSpPr>
                  <p:nvPr/>
                </p:nvSpPr>
                <p:spPr bwMode="auto">
                  <a:xfrm>
                    <a:off x="12402" y="14819"/>
                    <a:ext cx="13" cy="15"/>
                  </a:xfrm>
                  <a:custGeom>
                    <a:avLst/>
                    <a:gdLst>
                      <a:gd name="T0" fmla="*/ 4 w 12"/>
                      <a:gd name="T1" fmla="*/ 13 h 17"/>
                      <a:gd name="T2" fmla="*/ 14 w 12"/>
                      <a:gd name="T3" fmla="*/ 10 h 17"/>
                      <a:gd name="T4" fmla="*/ 0 w 12"/>
                      <a:gd name="T5" fmla="*/ 0 h 17"/>
                      <a:gd name="T6" fmla="*/ 4 w 12"/>
                      <a:gd name="T7" fmla="*/ 13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7">
                        <a:moveTo>
                          <a:pt x="4" y="17"/>
                        </a:moveTo>
                        <a:lnTo>
                          <a:pt x="12" y="13"/>
                        </a:lnTo>
                        <a:lnTo>
                          <a:pt x="0" y="0"/>
                        </a:lnTo>
                        <a:lnTo>
                          <a:pt x="4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62" name="Freeform 1338"/>
                  <p:cNvSpPr>
                    <a:spLocks noChangeAspect="1"/>
                  </p:cNvSpPr>
                  <p:nvPr/>
                </p:nvSpPr>
                <p:spPr bwMode="auto">
                  <a:xfrm>
                    <a:off x="12402" y="14819"/>
                    <a:ext cx="13" cy="15"/>
                  </a:xfrm>
                  <a:custGeom>
                    <a:avLst/>
                    <a:gdLst>
                      <a:gd name="T0" fmla="*/ 4 w 12"/>
                      <a:gd name="T1" fmla="*/ 13 h 17"/>
                      <a:gd name="T2" fmla="*/ 14 w 12"/>
                      <a:gd name="T3" fmla="*/ 10 h 17"/>
                      <a:gd name="T4" fmla="*/ 0 w 12"/>
                      <a:gd name="T5" fmla="*/ 0 h 17"/>
                      <a:gd name="T6" fmla="*/ 4 w 12"/>
                      <a:gd name="T7" fmla="*/ 13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2" h="17">
                        <a:moveTo>
                          <a:pt x="4" y="17"/>
                        </a:moveTo>
                        <a:lnTo>
                          <a:pt x="12" y="13"/>
                        </a:lnTo>
                        <a:lnTo>
                          <a:pt x="0" y="0"/>
                        </a:lnTo>
                        <a:lnTo>
                          <a:pt x="4" y="17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63" name="Freeform 1337"/>
                  <p:cNvSpPr>
                    <a:spLocks noChangeAspect="1"/>
                  </p:cNvSpPr>
                  <p:nvPr/>
                </p:nvSpPr>
                <p:spPr bwMode="auto">
                  <a:xfrm>
                    <a:off x="12402" y="14819"/>
                    <a:ext cx="16" cy="12"/>
                  </a:xfrm>
                  <a:custGeom>
                    <a:avLst/>
                    <a:gdLst>
                      <a:gd name="T0" fmla="*/ 10 w 17"/>
                      <a:gd name="T1" fmla="*/ 11 h 13"/>
                      <a:gd name="T2" fmla="*/ 15 w 17"/>
                      <a:gd name="T3" fmla="*/ 5 h 13"/>
                      <a:gd name="T4" fmla="*/ 0 w 17"/>
                      <a:gd name="T5" fmla="*/ 0 h 13"/>
                      <a:gd name="T6" fmla="*/ 10 w 17"/>
                      <a:gd name="T7" fmla="*/ 11 h 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3">
                        <a:moveTo>
                          <a:pt x="12" y="13"/>
                        </a:moveTo>
                        <a:lnTo>
                          <a:pt x="17" y="5"/>
                        </a:lnTo>
                        <a:lnTo>
                          <a:pt x="0" y="0"/>
                        </a:lnTo>
                        <a:lnTo>
                          <a:pt x="12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64" name="Freeform 1336"/>
                  <p:cNvSpPr>
                    <a:spLocks noChangeAspect="1"/>
                  </p:cNvSpPr>
                  <p:nvPr/>
                </p:nvSpPr>
                <p:spPr bwMode="auto">
                  <a:xfrm>
                    <a:off x="12402" y="14819"/>
                    <a:ext cx="16" cy="12"/>
                  </a:xfrm>
                  <a:custGeom>
                    <a:avLst/>
                    <a:gdLst>
                      <a:gd name="T0" fmla="*/ 10 w 17"/>
                      <a:gd name="T1" fmla="*/ 11 h 13"/>
                      <a:gd name="T2" fmla="*/ 15 w 17"/>
                      <a:gd name="T3" fmla="*/ 5 h 13"/>
                      <a:gd name="T4" fmla="*/ 0 w 17"/>
                      <a:gd name="T5" fmla="*/ 0 h 13"/>
                      <a:gd name="T6" fmla="*/ 10 w 17"/>
                      <a:gd name="T7" fmla="*/ 11 h 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3">
                        <a:moveTo>
                          <a:pt x="12" y="13"/>
                        </a:moveTo>
                        <a:lnTo>
                          <a:pt x="17" y="5"/>
                        </a:lnTo>
                        <a:lnTo>
                          <a:pt x="0" y="0"/>
                        </a:lnTo>
                        <a:lnTo>
                          <a:pt x="12" y="1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65" name="Freeform 1335"/>
                  <p:cNvSpPr>
                    <a:spLocks noChangeAspect="1"/>
                  </p:cNvSpPr>
                  <p:nvPr/>
                </p:nvSpPr>
                <p:spPr bwMode="auto">
                  <a:xfrm>
                    <a:off x="12402" y="14815"/>
                    <a:ext cx="16" cy="7"/>
                  </a:xfrm>
                  <a:custGeom>
                    <a:avLst/>
                    <a:gdLst>
                      <a:gd name="T0" fmla="*/ 13 w 18"/>
                      <a:gd name="T1" fmla="*/ 5 h 9"/>
                      <a:gd name="T2" fmla="*/ 14 w 18"/>
                      <a:gd name="T3" fmla="*/ 0 h 9"/>
                      <a:gd name="T4" fmla="*/ 0 w 18"/>
                      <a:gd name="T5" fmla="*/ 2 h 9"/>
                      <a:gd name="T6" fmla="*/ 13 w 18"/>
                      <a:gd name="T7" fmla="*/ 5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9">
                        <a:moveTo>
                          <a:pt x="17" y="9"/>
                        </a:moveTo>
                        <a:lnTo>
                          <a:pt x="18" y="0"/>
                        </a:lnTo>
                        <a:lnTo>
                          <a:pt x="0" y="4"/>
                        </a:lnTo>
                        <a:lnTo>
                          <a:pt x="17" y="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66" name="Freeform 1334"/>
                  <p:cNvSpPr>
                    <a:spLocks noChangeAspect="1"/>
                  </p:cNvSpPr>
                  <p:nvPr/>
                </p:nvSpPr>
                <p:spPr bwMode="auto">
                  <a:xfrm>
                    <a:off x="12402" y="14815"/>
                    <a:ext cx="16" cy="7"/>
                  </a:xfrm>
                  <a:custGeom>
                    <a:avLst/>
                    <a:gdLst>
                      <a:gd name="T0" fmla="*/ 13 w 18"/>
                      <a:gd name="T1" fmla="*/ 5 h 9"/>
                      <a:gd name="T2" fmla="*/ 14 w 18"/>
                      <a:gd name="T3" fmla="*/ 0 h 9"/>
                      <a:gd name="T4" fmla="*/ 0 w 18"/>
                      <a:gd name="T5" fmla="*/ 2 h 9"/>
                      <a:gd name="T6" fmla="*/ 13 w 18"/>
                      <a:gd name="T7" fmla="*/ 5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9">
                        <a:moveTo>
                          <a:pt x="17" y="9"/>
                        </a:moveTo>
                        <a:lnTo>
                          <a:pt x="18" y="0"/>
                        </a:lnTo>
                        <a:lnTo>
                          <a:pt x="0" y="4"/>
                        </a:lnTo>
                        <a:lnTo>
                          <a:pt x="17" y="9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67" name="Freeform 1333"/>
                  <p:cNvSpPr>
                    <a:spLocks noChangeAspect="1"/>
                  </p:cNvSpPr>
                  <p:nvPr/>
                </p:nvSpPr>
                <p:spPr bwMode="auto">
                  <a:xfrm>
                    <a:off x="12402" y="14807"/>
                    <a:ext cx="16" cy="12"/>
                  </a:xfrm>
                  <a:custGeom>
                    <a:avLst/>
                    <a:gdLst>
                      <a:gd name="T0" fmla="*/ 14 w 18"/>
                      <a:gd name="T1" fmla="*/ 8 h 12"/>
                      <a:gd name="T2" fmla="*/ 11 w 18"/>
                      <a:gd name="T3" fmla="*/ 0 h 12"/>
                      <a:gd name="T4" fmla="*/ 0 w 18"/>
                      <a:gd name="T5" fmla="*/ 12 h 12"/>
                      <a:gd name="T6" fmla="*/ 14 w 18"/>
                      <a:gd name="T7" fmla="*/ 8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2">
                        <a:moveTo>
                          <a:pt x="18" y="8"/>
                        </a:moveTo>
                        <a:lnTo>
                          <a:pt x="13" y="0"/>
                        </a:lnTo>
                        <a:lnTo>
                          <a:pt x="0" y="12"/>
                        </a:lnTo>
                        <a:lnTo>
                          <a:pt x="18" y="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68" name="Freeform 1332"/>
                  <p:cNvSpPr>
                    <a:spLocks noChangeAspect="1"/>
                  </p:cNvSpPr>
                  <p:nvPr/>
                </p:nvSpPr>
                <p:spPr bwMode="auto">
                  <a:xfrm>
                    <a:off x="12402" y="14807"/>
                    <a:ext cx="16" cy="12"/>
                  </a:xfrm>
                  <a:custGeom>
                    <a:avLst/>
                    <a:gdLst>
                      <a:gd name="T0" fmla="*/ 14 w 18"/>
                      <a:gd name="T1" fmla="*/ 8 h 12"/>
                      <a:gd name="T2" fmla="*/ 11 w 18"/>
                      <a:gd name="T3" fmla="*/ 0 h 12"/>
                      <a:gd name="T4" fmla="*/ 0 w 18"/>
                      <a:gd name="T5" fmla="*/ 12 h 12"/>
                      <a:gd name="T6" fmla="*/ 14 w 18"/>
                      <a:gd name="T7" fmla="*/ 8 h 1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2">
                        <a:moveTo>
                          <a:pt x="18" y="8"/>
                        </a:moveTo>
                        <a:lnTo>
                          <a:pt x="13" y="0"/>
                        </a:lnTo>
                        <a:lnTo>
                          <a:pt x="0" y="12"/>
                        </a:lnTo>
                        <a:lnTo>
                          <a:pt x="18" y="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69" name="Freeform 1331"/>
                  <p:cNvSpPr>
                    <a:spLocks noChangeAspect="1"/>
                  </p:cNvSpPr>
                  <p:nvPr/>
                </p:nvSpPr>
                <p:spPr bwMode="auto">
                  <a:xfrm>
                    <a:off x="12402" y="14799"/>
                    <a:ext cx="13" cy="20"/>
                  </a:xfrm>
                  <a:custGeom>
                    <a:avLst/>
                    <a:gdLst>
                      <a:gd name="T0" fmla="*/ 13 w 13"/>
                      <a:gd name="T1" fmla="*/ 7 h 17"/>
                      <a:gd name="T2" fmla="*/ 6 w 13"/>
                      <a:gd name="T3" fmla="*/ 0 h 17"/>
                      <a:gd name="T4" fmla="*/ 0 w 13"/>
                      <a:gd name="T5" fmla="*/ 24 h 17"/>
                      <a:gd name="T6" fmla="*/ 13 w 13"/>
                      <a:gd name="T7" fmla="*/ 7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3" h="17">
                        <a:moveTo>
                          <a:pt x="13" y="5"/>
                        </a:moveTo>
                        <a:lnTo>
                          <a:pt x="6" y="0"/>
                        </a:lnTo>
                        <a:lnTo>
                          <a:pt x="0" y="17"/>
                        </a:lnTo>
                        <a:lnTo>
                          <a:pt x="13" y="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70" name="Freeform 1330"/>
                  <p:cNvSpPr>
                    <a:spLocks noChangeAspect="1"/>
                  </p:cNvSpPr>
                  <p:nvPr/>
                </p:nvSpPr>
                <p:spPr bwMode="auto">
                  <a:xfrm>
                    <a:off x="12402" y="14799"/>
                    <a:ext cx="13" cy="20"/>
                  </a:xfrm>
                  <a:custGeom>
                    <a:avLst/>
                    <a:gdLst>
                      <a:gd name="T0" fmla="*/ 13 w 13"/>
                      <a:gd name="T1" fmla="*/ 7 h 17"/>
                      <a:gd name="T2" fmla="*/ 6 w 13"/>
                      <a:gd name="T3" fmla="*/ 0 h 17"/>
                      <a:gd name="T4" fmla="*/ 0 w 13"/>
                      <a:gd name="T5" fmla="*/ 24 h 17"/>
                      <a:gd name="T6" fmla="*/ 13 w 13"/>
                      <a:gd name="T7" fmla="*/ 7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3" h="17">
                        <a:moveTo>
                          <a:pt x="13" y="5"/>
                        </a:moveTo>
                        <a:lnTo>
                          <a:pt x="6" y="0"/>
                        </a:lnTo>
                        <a:lnTo>
                          <a:pt x="0" y="17"/>
                        </a:lnTo>
                        <a:lnTo>
                          <a:pt x="13" y="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71" name="Freeform 1329"/>
                  <p:cNvSpPr>
                    <a:spLocks noChangeAspect="1"/>
                  </p:cNvSpPr>
                  <p:nvPr/>
                </p:nvSpPr>
                <p:spPr bwMode="auto">
                  <a:xfrm>
                    <a:off x="12400" y="14799"/>
                    <a:ext cx="7" cy="20"/>
                  </a:xfrm>
                  <a:custGeom>
                    <a:avLst/>
                    <a:gdLst>
                      <a:gd name="T0" fmla="*/ 5 w 9"/>
                      <a:gd name="T1" fmla="*/ 1 h 18"/>
                      <a:gd name="T2" fmla="*/ 0 w 9"/>
                      <a:gd name="T3" fmla="*/ 0 h 18"/>
                      <a:gd name="T4" fmla="*/ 2 w 9"/>
                      <a:gd name="T5" fmla="*/ 22 h 18"/>
                      <a:gd name="T6" fmla="*/ 5 w 9"/>
                      <a:gd name="T7" fmla="*/ 1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8">
                        <a:moveTo>
                          <a:pt x="9" y="1"/>
                        </a:moveTo>
                        <a:lnTo>
                          <a:pt x="0" y="0"/>
                        </a:lnTo>
                        <a:lnTo>
                          <a:pt x="3" y="18"/>
                        </a:lnTo>
                        <a:lnTo>
                          <a:pt x="9" y="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72" name="Freeform 1328"/>
                  <p:cNvSpPr>
                    <a:spLocks noChangeAspect="1"/>
                  </p:cNvSpPr>
                  <p:nvPr/>
                </p:nvSpPr>
                <p:spPr bwMode="auto">
                  <a:xfrm>
                    <a:off x="12400" y="14799"/>
                    <a:ext cx="7" cy="20"/>
                  </a:xfrm>
                  <a:custGeom>
                    <a:avLst/>
                    <a:gdLst>
                      <a:gd name="T0" fmla="*/ 5 w 9"/>
                      <a:gd name="T1" fmla="*/ 1 h 18"/>
                      <a:gd name="T2" fmla="*/ 0 w 9"/>
                      <a:gd name="T3" fmla="*/ 0 h 18"/>
                      <a:gd name="T4" fmla="*/ 2 w 9"/>
                      <a:gd name="T5" fmla="*/ 22 h 18"/>
                      <a:gd name="T6" fmla="*/ 5 w 9"/>
                      <a:gd name="T7" fmla="*/ 1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8">
                        <a:moveTo>
                          <a:pt x="9" y="1"/>
                        </a:moveTo>
                        <a:lnTo>
                          <a:pt x="0" y="0"/>
                        </a:lnTo>
                        <a:lnTo>
                          <a:pt x="3" y="18"/>
                        </a:lnTo>
                        <a:lnTo>
                          <a:pt x="9" y="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73" name="Freeform 1327"/>
                  <p:cNvSpPr>
                    <a:spLocks noChangeAspect="1"/>
                  </p:cNvSpPr>
                  <p:nvPr/>
                </p:nvSpPr>
                <p:spPr bwMode="auto">
                  <a:xfrm>
                    <a:off x="12391" y="14799"/>
                    <a:ext cx="11" cy="20"/>
                  </a:xfrm>
                  <a:custGeom>
                    <a:avLst/>
                    <a:gdLst>
                      <a:gd name="T0" fmla="*/ 8 w 11"/>
                      <a:gd name="T1" fmla="*/ 0 h 18"/>
                      <a:gd name="T2" fmla="*/ 0 w 11"/>
                      <a:gd name="T3" fmla="*/ 4 h 18"/>
                      <a:gd name="T4" fmla="*/ 11 w 11"/>
                      <a:gd name="T5" fmla="*/ 22 h 18"/>
                      <a:gd name="T6" fmla="*/ 8 w 11"/>
                      <a:gd name="T7" fmla="*/ 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" h="18">
                        <a:moveTo>
                          <a:pt x="8" y="0"/>
                        </a:moveTo>
                        <a:lnTo>
                          <a:pt x="0" y="4"/>
                        </a:lnTo>
                        <a:lnTo>
                          <a:pt x="11" y="1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74" name="Freeform 1326"/>
                  <p:cNvSpPr>
                    <a:spLocks noChangeAspect="1"/>
                  </p:cNvSpPr>
                  <p:nvPr/>
                </p:nvSpPr>
                <p:spPr bwMode="auto">
                  <a:xfrm>
                    <a:off x="12391" y="14799"/>
                    <a:ext cx="11" cy="20"/>
                  </a:xfrm>
                  <a:custGeom>
                    <a:avLst/>
                    <a:gdLst>
                      <a:gd name="T0" fmla="*/ 8 w 11"/>
                      <a:gd name="T1" fmla="*/ 0 h 18"/>
                      <a:gd name="T2" fmla="*/ 0 w 11"/>
                      <a:gd name="T3" fmla="*/ 4 h 18"/>
                      <a:gd name="T4" fmla="*/ 11 w 11"/>
                      <a:gd name="T5" fmla="*/ 22 h 18"/>
                      <a:gd name="T6" fmla="*/ 8 w 11"/>
                      <a:gd name="T7" fmla="*/ 0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" h="18">
                        <a:moveTo>
                          <a:pt x="8" y="0"/>
                        </a:moveTo>
                        <a:lnTo>
                          <a:pt x="0" y="4"/>
                        </a:lnTo>
                        <a:lnTo>
                          <a:pt x="11" y="1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75" name="Line 132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2415" y="14831"/>
                    <a:ext cx="7" cy="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76" name="Freeform 1324"/>
                  <p:cNvSpPr>
                    <a:spLocks noChangeAspect="1"/>
                  </p:cNvSpPr>
                  <p:nvPr/>
                </p:nvSpPr>
                <p:spPr bwMode="auto">
                  <a:xfrm>
                    <a:off x="6338" y="14392"/>
                    <a:ext cx="8" cy="19"/>
                  </a:xfrm>
                  <a:custGeom>
                    <a:avLst/>
                    <a:gdLst>
                      <a:gd name="T0" fmla="*/ 6 w 10"/>
                      <a:gd name="T1" fmla="*/ 1 h 17"/>
                      <a:gd name="T2" fmla="*/ 0 w 10"/>
                      <a:gd name="T3" fmla="*/ 0 h 17"/>
                      <a:gd name="T4" fmla="*/ 2 w 10"/>
                      <a:gd name="T5" fmla="*/ 21 h 17"/>
                      <a:gd name="T6" fmla="*/ 6 w 10"/>
                      <a:gd name="T7" fmla="*/ 1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0" h="17">
                        <a:moveTo>
                          <a:pt x="10" y="1"/>
                        </a:moveTo>
                        <a:lnTo>
                          <a:pt x="0" y="0"/>
                        </a:lnTo>
                        <a:lnTo>
                          <a:pt x="3" y="17"/>
                        </a:lnTo>
                        <a:lnTo>
                          <a:pt x="10" y="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77" name="Freeform 1323"/>
                  <p:cNvSpPr>
                    <a:spLocks noChangeAspect="1"/>
                  </p:cNvSpPr>
                  <p:nvPr/>
                </p:nvSpPr>
                <p:spPr bwMode="auto">
                  <a:xfrm>
                    <a:off x="6338" y="14392"/>
                    <a:ext cx="8" cy="19"/>
                  </a:xfrm>
                  <a:custGeom>
                    <a:avLst/>
                    <a:gdLst>
                      <a:gd name="T0" fmla="*/ 6 w 10"/>
                      <a:gd name="T1" fmla="*/ 1 h 17"/>
                      <a:gd name="T2" fmla="*/ 0 w 10"/>
                      <a:gd name="T3" fmla="*/ 0 h 17"/>
                      <a:gd name="T4" fmla="*/ 2 w 10"/>
                      <a:gd name="T5" fmla="*/ 21 h 17"/>
                      <a:gd name="T6" fmla="*/ 6 w 10"/>
                      <a:gd name="T7" fmla="*/ 1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0" h="17">
                        <a:moveTo>
                          <a:pt x="10" y="1"/>
                        </a:moveTo>
                        <a:lnTo>
                          <a:pt x="0" y="0"/>
                        </a:lnTo>
                        <a:lnTo>
                          <a:pt x="3" y="17"/>
                        </a:lnTo>
                        <a:lnTo>
                          <a:pt x="10" y="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78" name="Freeform 1322"/>
                  <p:cNvSpPr>
                    <a:spLocks noChangeAspect="1"/>
                  </p:cNvSpPr>
                  <p:nvPr/>
                </p:nvSpPr>
                <p:spPr bwMode="auto">
                  <a:xfrm>
                    <a:off x="6330" y="14392"/>
                    <a:ext cx="12" cy="19"/>
                  </a:xfrm>
                  <a:custGeom>
                    <a:avLst/>
                    <a:gdLst>
                      <a:gd name="T0" fmla="*/ 10 w 11"/>
                      <a:gd name="T1" fmla="*/ 0 h 17"/>
                      <a:gd name="T2" fmla="*/ 0 w 11"/>
                      <a:gd name="T3" fmla="*/ 3 h 17"/>
                      <a:gd name="T4" fmla="*/ 13 w 11"/>
                      <a:gd name="T5" fmla="*/ 21 h 17"/>
                      <a:gd name="T6" fmla="*/ 10 w 11"/>
                      <a:gd name="T7" fmla="*/ 0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" h="17">
                        <a:moveTo>
                          <a:pt x="8" y="0"/>
                        </a:moveTo>
                        <a:lnTo>
                          <a:pt x="0" y="3"/>
                        </a:lnTo>
                        <a:lnTo>
                          <a:pt x="11" y="17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79" name="Freeform 1321"/>
                  <p:cNvSpPr>
                    <a:spLocks noChangeAspect="1"/>
                  </p:cNvSpPr>
                  <p:nvPr/>
                </p:nvSpPr>
                <p:spPr bwMode="auto">
                  <a:xfrm>
                    <a:off x="6330" y="14392"/>
                    <a:ext cx="12" cy="19"/>
                  </a:xfrm>
                  <a:custGeom>
                    <a:avLst/>
                    <a:gdLst>
                      <a:gd name="T0" fmla="*/ 10 w 11"/>
                      <a:gd name="T1" fmla="*/ 0 h 17"/>
                      <a:gd name="T2" fmla="*/ 0 w 11"/>
                      <a:gd name="T3" fmla="*/ 3 h 17"/>
                      <a:gd name="T4" fmla="*/ 13 w 11"/>
                      <a:gd name="T5" fmla="*/ 21 h 17"/>
                      <a:gd name="T6" fmla="*/ 10 w 11"/>
                      <a:gd name="T7" fmla="*/ 0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" h="17">
                        <a:moveTo>
                          <a:pt x="8" y="0"/>
                        </a:moveTo>
                        <a:lnTo>
                          <a:pt x="0" y="3"/>
                        </a:lnTo>
                        <a:lnTo>
                          <a:pt x="11" y="17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80" name="Freeform 1320"/>
                  <p:cNvSpPr>
                    <a:spLocks noChangeAspect="1"/>
                  </p:cNvSpPr>
                  <p:nvPr/>
                </p:nvSpPr>
                <p:spPr bwMode="auto">
                  <a:xfrm>
                    <a:off x="6326" y="14396"/>
                    <a:ext cx="16" cy="15"/>
                  </a:xfrm>
                  <a:custGeom>
                    <a:avLst/>
                    <a:gdLst>
                      <a:gd name="T0" fmla="*/ 6 w 17"/>
                      <a:gd name="T1" fmla="*/ 0 h 14"/>
                      <a:gd name="T2" fmla="*/ 0 w 17"/>
                      <a:gd name="T3" fmla="*/ 9 h 14"/>
                      <a:gd name="T4" fmla="*/ 15 w 17"/>
                      <a:gd name="T5" fmla="*/ 16 h 14"/>
                      <a:gd name="T6" fmla="*/ 6 w 17"/>
                      <a:gd name="T7" fmla="*/ 0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4">
                        <a:moveTo>
                          <a:pt x="6" y="0"/>
                        </a:moveTo>
                        <a:lnTo>
                          <a:pt x="0" y="7"/>
                        </a:lnTo>
                        <a:lnTo>
                          <a:pt x="17" y="14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81" name="Freeform 1319"/>
                  <p:cNvSpPr>
                    <a:spLocks noChangeAspect="1"/>
                  </p:cNvSpPr>
                  <p:nvPr/>
                </p:nvSpPr>
                <p:spPr bwMode="auto">
                  <a:xfrm>
                    <a:off x="6326" y="14396"/>
                    <a:ext cx="16" cy="15"/>
                  </a:xfrm>
                  <a:custGeom>
                    <a:avLst/>
                    <a:gdLst>
                      <a:gd name="T0" fmla="*/ 6 w 17"/>
                      <a:gd name="T1" fmla="*/ 0 h 14"/>
                      <a:gd name="T2" fmla="*/ 0 w 17"/>
                      <a:gd name="T3" fmla="*/ 9 h 14"/>
                      <a:gd name="T4" fmla="*/ 15 w 17"/>
                      <a:gd name="T5" fmla="*/ 16 h 14"/>
                      <a:gd name="T6" fmla="*/ 6 w 17"/>
                      <a:gd name="T7" fmla="*/ 0 h 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4">
                        <a:moveTo>
                          <a:pt x="6" y="0"/>
                        </a:moveTo>
                        <a:lnTo>
                          <a:pt x="0" y="7"/>
                        </a:lnTo>
                        <a:lnTo>
                          <a:pt x="17" y="14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82" name="Freeform 1318"/>
                  <p:cNvSpPr>
                    <a:spLocks noChangeAspect="1"/>
                  </p:cNvSpPr>
                  <p:nvPr/>
                </p:nvSpPr>
                <p:spPr bwMode="auto">
                  <a:xfrm>
                    <a:off x="6324" y="14403"/>
                    <a:ext cx="18" cy="8"/>
                  </a:xfrm>
                  <a:custGeom>
                    <a:avLst/>
                    <a:gdLst>
                      <a:gd name="T0" fmla="*/ 1 w 18"/>
                      <a:gd name="T1" fmla="*/ 0 h 9"/>
                      <a:gd name="T2" fmla="*/ 0 w 18"/>
                      <a:gd name="T3" fmla="*/ 7 h 9"/>
                      <a:gd name="T4" fmla="*/ 18 w 18"/>
                      <a:gd name="T5" fmla="*/ 5 h 9"/>
                      <a:gd name="T6" fmla="*/ 1 w 18"/>
                      <a:gd name="T7" fmla="*/ 0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9">
                        <a:moveTo>
                          <a:pt x="1" y="0"/>
                        </a:moveTo>
                        <a:lnTo>
                          <a:pt x="0" y="9"/>
                        </a:lnTo>
                        <a:lnTo>
                          <a:pt x="18" y="7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83" name="Freeform 1317"/>
                  <p:cNvSpPr>
                    <a:spLocks noChangeAspect="1"/>
                  </p:cNvSpPr>
                  <p:nvPr/>
                </p:nvSpPr>
                <p:spPr bwMode="auto">
                  <a:xfrm>
                    <a:off x="6324" y="14403"/>
                    <a:ext cx="18" cy="8"/>
                  </a:xfrm>
                  <a:custGeom>
                    <a:avLst/>
                    <a:gdLst>
                      <a:gd name="T0" fmla="*/ 1 w 18"/>
                      <a:gd name="T1" fmla="*/ 0 h 9"/>
                      <a:gd name="T2" fmla="*/ 0 w 18"/>
                      <a:gd name="T3" fmla="*/ 7 h 9"/>
                      <a:gd name="T4" fmla="*/ 18 w 18"/>
                      <a:gd name="T5" fmla="*/ 5 h 9"/>
                      <a:gd name="T6" fmla="*/ 1 w 18"/>
                      <a:gd name="T7" fmla="*/ 0 h 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9">
                        <a:moveTo>
                          <a:pt x="1" y="0"/>
                        </a:moveTo>
                        <a:lnTo>
                          <a:pt x="0" y="9"/>
                        </a:lnTo>
                        <a:lnTo>
                          <a:pt x="18" y="7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84" name="Freeform 1316"/>
                  <p:cNvSpPr>
                    <a:spLocks noChangeAspect="1"/>
                  </p:cNvSpPr>
                  <p:nvPr/>
                </p:nvSpPr>
                <p:spPr bwMode="auto">
                  <a:xfrm>
                    <a:off x="6324" y="14411"/>
                    <a:ext cx="18" cy="8"/>
                  </a:xfrm>
                  <a:custGeom>
                    <a:avLst/>
                    <a:gdLst>
                      <a:gd name="T0" fmla="*/ 0 w 18"/>
                      <a:gd name="T1" fmla="*/ 1 h 11"/>
                      <a:gd name="T2" fmla="*/ 3 w 18"/>
                      <a:gd name="T3" fmla="*/ 6 h 11"/>
                      <a:gd name="T4" fmla="*/ 18 w 18"/>
                      <a:gd name="T5" fmla="*/ 0 h 11"/>
                      <a:gd name="T6" fmla="*/ 0 w 18"/>
                      <a:gd name="T7" fmla="*/ 1 h 1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1">
                        <a:moveTo>
                          <a:pt x="0" y="2"/>
                        </a:moveTo>
                        <a:lnTo>
                          <a:pt x="3" y="11"/>
                        </a:lnTo>
                        <a:lnTo>
                          <a:pt x="18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85" name="Freeform 1315"/>
                  <p:cNvSpPr>
                    <a:spLocks noChangeAspect="1"/>
                  </p:cNvSpPr>
                  <p:nvPr/>
                </p:nvSpPr>
                <p:spPr bwMode="auto">
                  <a:xfrm>
                    <a:off x="6324" y="14411"/>
                    <a:ext cx="18" cy="8"/>
                  </a:xfrm>
                  <a:custGeom>
                    <a:avLst/>
                    <a:gdLst>
                      <a:gd name="T0" fmla="*/ 0 w 18"/>
                      <a:gd name="T1" fmla="*/ 1 h 11"/>
                      <a:gd name="T2" fmla="*/ 3 w 18"/>
                      <a:gd name="T3" fmla="*/ 6 h 11"/>
                      <a:gd name="T4" fmla="*/ 18 w 18"/>
                      <a:gd name="T5" fmla="*/ 0 h 11"/>
                      <a:gd name="T6" fmla="*/ 0 w 18"/>
                      <a:gd name="T7" fmla="*/ 1 h 1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8" h="11">
                        <a:moveTo>
                          <a:pt x="0" y="2"/>
                        </a:moveTo>
                        <a:lnTo>
                          <a:pt x="3" y="11"/>
                        </a:lnTo>
                        <a:lnTo>
                          <a:pt x="18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86" name="Freeform 1314"/>
                  <p:cNvSpPr>
                    <a:spLocks noChangeAspect="1"/>
                  </p:cNvSpPr>
                  <p:nvPr/>
                </p:nvSpPr>
                <p:spPr bwMode="auto">
                  <a:xfrm>
                    <a:off x="6326" y="14411"/>
                    <a:ext cx="16" cy="15"/>
                  </a:xfrm>
                  <a:custGeom>
                    <a:avLst/>
                    <a:gdLst>
                      <a:gd name="T0" fmla="*/ 0 w 15"/>
                      <a:gd name="T1" fmla="*/ 9 h 17"/>
                      <a:gd name="T2" fmla="*/ 7 w 15"/>
                      <a:gd name="T3" fmla="*/ 13 h 17"/>
                      <a:gd name="T4" fmla="*/ 17 w 15"/>
                      <a:gd name="T5" fmla="*/ 0 h 17"/>
                      <a:gd name="T6" fmla="*/ 0 w 15"/>
                      <a:gd name="T7" fmla="*/ 9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17">
                        <a:moveTo>
                          <a:pt x="0" y="11"/>
                        </a:moveTo>
                        <a:lnTo>
                          <a:pt x="7" y="17"/>
                        </a:lnTo>
                        <a:lnTo>
                          <a:pt x="15" y="0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87" name="Freeform 1313"/>
                  <p:cNvSpPr>
                    <a:spLocks noChangeAspect="1"/>
                  </p:cNvSpPr>
                  <p:nvPr/>
                </p:nvSpPr>
                <p:spPr bwMode="auto">
                  <a:xfrm>
                    <a:off x="6326" y="14411"/>
                    <a:ext cx="16" cy="15"/>
                  </a:xfrm>
                  <a:custGeom>
                    <a:avLst/>
                    <a:gdLst>
                      <a:gd name="T0" fmla="*/ 0 w 15"/>
                      <a:gd name="T1" fmla="*/ 9 h 17"/>
                      <a:gd name="T2" fmla="*/ 7 w 15"/>
                      <a:gd name="T3" fmla="*/ 13 h 17"/>
                      <a:gd name="T4" fmla="*/ 17 w 15"/>
                      <a:gd name="T5" fmla="*/ 0 h 17"/>
                      <a:gd name="T6" fmla="*/ 0 w 15"/>
                      <a:gd name="T7" fmla="*/ 9 h 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17">
                        <a:moveTo>
                          <a:pt x="0" y="11"/>
                        </a:moveTo>
                        <a:lnTo>
                          <a:pt x="7" y="17"/>
                        </a:lnTo>
                        <a:lnTo>
                          <a:pt x="15" y="0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88" name="Freeform 1312"/>
                  <p:cNvSpPr>
                    <a:spLocks noChangeAspect="1"/>
                  </p:cNvSpPr>
                  <p:nvPr/>
                </p:nvSpPr>
                <p:spPr bwMode="auto">
                  <a:xfrm>
                    <a:off x="6337" y="14411"/>
                    <a:ext cx="5" cy="15"/>
                  </a:xfrm>
                  <a:custGeom>
                    <a:avLst/>
                    <a:gdLst>
                      <a:gd name="T0" fmla="*/ 0 w 9"/>
                      <a:gd name="T1" fmla="*/ 12 h 18"/>
                      <a:gd name="T2" fmla="*/ 3 w 9"/>
                      <a:gd name="T3" fmla="*/ 13 h 18"/>
                      <a:gd name="T4" fmla="*/ 2 w 9"/>
                      <a:gd name="T5" fmla="*/ 0 h 18"/>
                      <a:gd name="T6" fmla="*/ 0 w 9"/>
                      <a:gd name="T7" fmla="*/ 12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8">
                        <a:moveTo>
                          <a:pt x="0" y="17"/>
                        </a:moveTo>
                        <a:lnTo>
                          <a:pt x="9" y="18"/>
                        </a:lnTo>
                        <a:lnTo>
                          <a:pt x="8" y="0"/>
                        </a:ln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89" name="Freeform 1311"/>
                  <p:cNvSpPr>
                    <a:spLocks noChangeAspect="1"/>
                  </p:cNvSpPr>
                  <p:nvPr/>
                </p:nvSpPr>
                <p:spPr bwMode="auto">
                  <a:xfrm>
                    <a:off x="6337" y="14411"/>
                    <a:ext cx="5" cy="15"/>
                  </a:xfrm>
                  <a:custGeom>
                    <a:avLst/>
                    <a:gdLst>
                      <a:gd name="T0" fmla="*/ 0 w 9"/>
                      <a:gd name="T1" fmla="*/ 12 h 18"/>
                      <a:gd name="T2" fmla="*/ 3 w 9"/>
                      <a:gd name="T3" fmla="*/ 13 h 18"/>
                      <a:gd name="T4" fmla="*/ 2 w 9"/>
                      <a:gd name="T5" fmla="*/ 0 h 18"/>
                      <a:gd name="T6" fmla="*/ 0 w 9"/>
                      <a:gd name="T7" fmla="*/ 12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8">
                        <a:moveTo>
                          <a:pt x="0" y="17"/>
                        </a:moveTo>
                        <a:lnTo>
                          <a:pt x="9" y="18"/>
                        </a:lnTo>
                        <a:lnTo>
                          <a:pt x="8" y="0"/>
                        </a:lnTo>
                        <a:lnTo>
                          <a:pt x="0" y="17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90" name="Freeform 1310"/>
                  <p:cNvSpPr>
                    <a:spLocks noChangeAspect="1"/>
                  </p:cNvSpPr>
                  <p:nvPr/>
                </p:nvSpPr>
                <p:spPr bwMode="auto">
                  <a:xfrm>
                    <a:off x="6342" y="14411"/>
                    <a:ext cx="8" cy="15"/>
                  </a:xfrm>
                  <a:custGeom>
                    <a:avLst/>
                    <a:gdLst>
                      <a:gd name="T0" fmla="*/ 1 w 9"/>
                      <a:gd name="T1" fmla="*/ 13 h 18"/>
                      <a:gd name="T2" fmla="*/ 7 w 9"/>
                      <a:gd name="T3" fmla="*/ 11 h 18"/>
                      <a:gd name="T4" fmla="*/ 0 w 9"/>
                      <a:gd name="T5" fmla="*/ 0 h 18"/>
                      <a:gd name="T6" fmla="*/ 1 w 9"/>
                      <a:gd name="T7" fmla="*/ 13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8">
                        <a:moveTo>
                          <a:pt x="1" y="18"/>
                        </a:moveTo>
                        <a:lnTo>
                          <a:pt x="9" y="16"/>
                        </a:lnTo>
                        <a:lnTo>
                          <a:pt x="0" y="0"/>
                        </a:lnTo>
                        <a:lnTo>
                          <a:pt x="1" y="1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91" name="Freeform 1309"/>
                  <p:cNvSpPr>
                    <a:spLocks noChangeAspect="1"/>
                  </p:cNvSpPr>
                  <p:nvPr/>
                </p:nvSpPr>
                <p:spPr bwMode="auto">
                  <a:xfrm>
                    <a:off x="6342" y="14411"/>
                    <a:ext cx="8" cy="15"/>
                  </a:xfrm>
                  <a:custGeom>
                    <a:avLst/>
                    <a:gdLst>
                      <a:gd name="T0" fmla="*/ 1 w 9"/>
                      <a:gd name="T1" fmla="*/ 13 h 18"/>
                      <a:gd name="T2" fmla="*/ 7 w 9"/>
                      <a:gd name="T3" fmla="*/ 11 h 18"/>
                      <a:gd name="T4" fmla="*/ 0 w 9"/>
                      <a:gd name="T5" fmla="*/ 0 h 18"/>
                      <a:gd name="T6" fmla="*/ 1 w 9"/>
                      <a:gd name="T7" fmla="*/ 13 h 1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" h="18">
                        <a:moveTo>
                          <a:pt x="1" y="18"/>
                        </a:moveTo>
                        <a:lnTo>
                          <a:pt x="9" y="16"/>
                        </a:lnTo>
                        <a:lnTo>
                          <a:pt x="0" y="0"/>
                        </a:lnTo>
                        <a:lnTo>
                          <a:pt x="1" y="1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92" name="Freeform 1308"/>
                  <p:cNvSpPr>
                    <a:spLocks noChangeAspect="1"/>
                  </p:cNvSpPr>
                  <p:nvPr/>
                </p:nvSpPr>
                <p:spPr bwMode="auto">
                  <a:xfrm>
                    <a:off x="6342" y="14411"/>
                    <a:ext cx="12" cy="12"/>
                  </a:xfrm>
                  <a:custGeom>
                    <a:avLst/>
                    <a:gdLst>
                      <a:gd name="T0" fmla="*/ 6 w 15"/>
                      <a:gd name="T1" fmla="*/ 9 h 16"/>
                      <a:gd name="T2" fmla="*/ 10 w 15"/>
                      <a:gd name="T3" fmla="*/ 5 h 16"/>
                      <a:gd name="T4" fmla="*/ 0 w 15"/>
                      <a:gd name="T5" fmla="*/ 0 h 16"/>
                      <a:gd name="T6" fmla="*/ 6 w 15"/>
                      <a:gd name="T7" fmla="*/ 9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16">
                        <a:moveTo>
                          <a:pt x="9" y="16"/>
                        </a:moveTo>
                        <a:lnTo>
                          <a:pt x="15" y="9"/>
                        </a:lnTo>
                        <a:lnTo>
                          <a:pt x="0" y="0"/>
                        </a:lnTo>
                        <a:lnTo>
                          <a:pt x="9" y="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93" name="Freeform 1307"/>
                  <p:cNvSpPr>
                    <a:spLocks noChangeAspect="1"/>
                  </p:cNvSpPr>
                  <p:nvPr/>
                </p:nvSpPr>
                <p:spPr bwMode="auto">
                  <a:xfrm>
                    <a:off x="6342" y="14411"/>
                    <a:ext cx="12" cy="12"/>
                  </a:xfrm>
                  <a:custGeom>
                    <a:avLst/>
                    <a:gdLst>
                      <a:gd name="T0" fmla="*/ 6 w 15"/>
                      <a:gd name="T1" fmla="*/ 9 h 16"/>
                      <a:gd name="T2" fmla="*/ 10 w 15"/>
                      <a:gd name="T3" fmla="*/ 5 h 16"/>
                      <a:gd name="T4" fmla="*/ 0 w 15"/>
                      <a:gd name="T5" fmla="*/ 0 h 16"/>
                      <a:gd name="T6" fmla="*/ 6 w 15"/>
                      <a:gd name="T7" fmla="*/ 9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16">
                        <a:moveTo>
                          <a:pt x="9" y="16"/>
                        </a:moveTo>
                        <a:lnTo>
                          <a:pt x="15" y="9"/>
                        </a:lnTo>
                        <a:lnTo>
                          <a:pt x="0" y="0"/>
                        </a:lnTo>
                        <a:lnTo>
                          <a:pt x="9" y="1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94" name="Freeform 1306"/>
                  <p:cNvSpPr>
                    <a:spLocks noChangeAspect="1"/>
                  </p:cNvSpPr>
                  <p:nvPr/>
                </p:nvSpPr>
                <p:spPr bwMode="auto">
                  <a:xfrm>
                    <a:off x="6342" y="14408"/>
                    <a:ext cx="16" cy="11"/>
                  </a:xfrm>
                  <a:custGeom>
                    <a:avLst/>
                    <a:gdLst>
                      <a:gd name="T0" fmla="*/ 13 w 17"/>
                      <a:gd name="T1" fmla="*/ 12 h 10"/>
                      <a:gd name="T2" fmla="*/ 15 w 17"/>
                      <a:gd name="T3" fmla="*/ 0 h 10"/>
                      <a:gd name="T4" fmla="*/ 0 w 17"/>
                      <a:gd name="T5" fmla="*/ 1 h 10"/>
                      <a:gd name="T6" fmla="*/ 13 w 17"/>
                      <a:gd name="T7" fmla="*/ 12 h 1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0">
                        <a:moveTo>
                          <a:pt x="15" y="10"/>
                        </a:moveTo>
                        <a:lnTo>
                          <a:pt x="17" y="0"/>
                        </a:lnTo>
                        <a:lnTo>
                          <a:pt x="0" y="1"/>
                        </a:lnTo>
                        <a:lnTo>
                          <a:pt x="15" y="1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95" name="Freeform 1305"/>
                  <p:cNvSpPr>
                    <a:spLocks noChangeAspect="1"/>
                  </p:cNvSpPr>
                  <p:nvPr/>
                </p:nvSpPr>
                <p:spPr bwMode="auto">
                  <a:xfrm>
                    <a:off x="6342" y="14408"/>
                    <a:ext cx="16" cy="11"/>
                  </a:xfrm>
                  <a:custGeom>
                    <a:avLst/>
                    <a:gdLst>
                      <a:gd name="T0" fmla="*/ 13 w 17"/>
                      <a:gd name="T1" fmla="*/ 12 h 10"/>
                      <a:gd name="T2" fmla="*/ 15 w 17"/>
                      <a:gd name="T3" fmla="*/ 0 h 10"/>
                      <a:gd name="T4" fmla="*/ 0 w 17"/>
                      <a:gd name="T5" fmla="*/ 1 h 10"/>
                      <a:gd name="T6" fmla="*/ 13 w 17"/>
                      <a:gd name="T7" fmla="*/ 12 h 1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0">
                        <a:moveTo>
                          <a:pt x="15" y="10"/>
                        </a:moveTo>
                        <a:lnTo>
                          <a:pt x="17" y="0"/>
                        </a:lnTo>
                        <a:lnTo>
                          <a:pt x="0" y="1"/>
                        </a:lnTo>
                        <a:lnTo>
                          <a:pt x="15" y="1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96" name="Freeform 1304"/>
                  <p:cNvSpPr>
                    <a:spLocks noChangeAspect="1"/>
                  </p:cNvSpPr>
                  <p:nvPr/>
                </p:nvSpPr>
                <p:spPr bwMode="auto">
                  <a:xfrm>
                    <a:off x="6342" y="14399"/>
                    <a:ext cx="16" cy="12"/>
                  </a:xfrm>
                  <a:custGeom>
                    <a:avLst/>
                    <a:gdLst>
                      <a:gd name="T0" fmla="*/ 15 w 17"/>
                      <a:gd name="T1" fmla="*/ 13 h 10"/>
                      <a:gd name="T2" fmla="*/ 12 w 17"/>
                      <a:gd name="T3" fmla="*/ 0 h 10"/>
                      <a:gd name="T4" fmla="*/ 0 w 17"/>
                      <a:gd name="T5" fmla="*/ 14 h 10"/>
                      <a:gd name="T6" fmla="*/ 15 w 17"/>
                      <a:gd name="T7" fmla="*/ 13 h 1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0">
                        <a:moveTo>
                          <a:pt x="17" y="9"/>
                        </a:moveTo>
                        <a:lnTo>
                          <a:pt x="14" y="0"/>
                        </a:lnTo>
                        <a:lnTo>
                          <a:pt x="0" y="10"/>
                        </a:lnTo>
                        <a:lnTo>
                          <a:pt x="17" y="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97" name="Freeform 1303"/>
                  <p:cNvSpPr>
                    <a:spLocks noChangeAspect="1"/>
                  </p:cNvSpPr>
                  <p:nvPr/>
                </p:nvSpPr>
                <p:spPr bwMode="auto">
                  <a:xfrm>
                    <a:off x="6342" y="14399"/>
                    <a:ext cx="16" cy="12"/>
                  </a:xfrm>
                  <a:custGeom>
                    <a:avLst/>
                    <a:gdLst>
                      <a:gd name="T0" fmla="*/ 15 w 17"/>
                      <a:gd name="T1" fmla="*/ 13 h 10"/>
                      <a:gd name="T2" fmla="*/ 12 w 17"/>
                      <a:gd name="T3" fmla="*/ 0 h 10"/>
                      <a:gd name="T4" fmla="*/ 0 w 17"/>
                      <a:gd name="T5" fmla="*/ 14 h 10"/>
                      <a:gd name="T6" fmla="*/ 15 w 17"/>
                      <a:gd name="T7" fmla="*/ 13 h 1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7" h="10">
                        <a:moveTo>
                          <a:pt x="17" y="9"/>
                        </a:moveTo>
                        <a:lnTo>
                          <a:pt x="14" y="0"/>
                        </a:lnTo>
                        <a:lnTo>
                          <a:pt x="0" y="10"/>
                        </a:lnTo>
                        <a:lnTo>
                          <a:pt x="17" y="9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98" name="Freeform 1302"/>
                  <p:cNvSpPr>
                    <a:spLocks noChangeAspect="1"/>
                  </p:cNvSpPr>
                  <p:nvPr/>
                </p:nvSpPr>
                <p:spPr bwMode="auto">
                  <a:xfrm>
                    <a:off x="6342" y="14392"/>
                    <a:ext cx="12" cy="19"/>
                  </a:xfrm>
                  <a:custGeom>
                    <a:avLst/>
                    <a:gdLst>
                      <a:gd name="T0" fmla="*/ 10 w 14"/>
                      <a:gd name="T1" fmla="*/ 8 h 16"/>
                      <a:gd name="T2" fmla="*/ 5 w 14"/>
                      <a:gd name="T3" fmla="*/ 0 h 16"/>
                      <a:gd name="T4" fmla="*/ 0 w 14"/>
                      <a:gd name="T5" fmla="*/ 23 h 16"/>
                      <a:gd name="T6" fmla="*/ 10 w 14"/>
                      <a:gd name="T7" fmla="*/ 8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6">
                        <a:moveTo>
                          <a:pt x="14" y="6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14" y="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99" name="Freeform 1301"/>
                  <p:cNvSpPr>
                    <a:spLocks noChangeAspect="1"/>
                  </p:cNvSpPr>
                  <p:nvPr/>
                </p:nvSpPr>
                <p:spPr bwMode="auto">
                  <a:xfrm>
                    <a:off x="6342" y="14392"/>
                    <a:ext cx="12" cy="19"/>
                  </a:xfrm>
                  <a:custGeom>
                    <a:avLst/>
                    <a:gdLst>
                      <a:gd name="T0" fmla="*/ 10 w 14"/>
                      <a:gd name="T1" fmla="*/ 8 h 16"/>
                      <a:gd name="T2" fmla="*/ 5 w 14"/>
                      <a:gd name="T3" fmla="*/ 0 h 16"/>
                      <a:gd name="T4" fmla="*/ 0 w 14"/>
                      <a:gd name="T5" fmla="*/ 23 h 16"/>
                      <a:gd name="T6" fmla="*/ 10 w 14"/>
                      <a:gd name="T7" fmla="*/ 8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4" h="16">
                        <a:moveTo>
                          <a:pt x="14" y="6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14" y="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00" name="Line 130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6326" y="14426"/>
                    <a:ext cx="11" cy="1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01" name="Line 129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561" y="14792"/>
                    <a:ext cx="4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02" name="Line 129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04" y="13669"/>
                    <a:ext cx="5" cy="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03" name="Line 129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04" y="13669"/>
                    <a:ext cx="5" cy="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04" name="Line 129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16" y="15230"/>
                    <a:ext cx="3" cy="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05" name="Line 129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919" y="14640"/>
                    <a:ext cx="6" cy="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06" name="Line 12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919" y="14571"/>
                    <a:ext cx="6" cy="6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07" name="Line 129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271" y="14571"/>
                    <a:ext cx="1" cy="6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08" name="Line 129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919" y="14571"/>
                    <a:ext cx="1352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09" name="Line 129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919" y="14571"/>
                    <a:ext cx="6" cy="6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10" name="Line 12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919" y="14640"/>
                    <a:ext cx="1352" cy="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11" name="Line 128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403" y="14640"/>
                    <a:ext cx="5" cy="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12" name="Line 128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403" y="14571"/>
                    <a:ext cx="5" cy="6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13" name="Line 128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7754" y="14571"/>
                    <a:ext cx="4" cy="6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14" name="Line 128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6403" y="14571"/>
                    <a:ext cx="1351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15" name="Line 128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403" y="14571"/>
                    <a:ext cx="5" cy="6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16" name="Line 128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89" y="14571"/>
                    <a:ext cx="4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17" name="Line 12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89" y="14517"/>
                    <a:ext cx="4" cy="5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18" name="Line 128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7787" y="14517"/>
                    <a:ext cx="4" cy="5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19" name="Line 128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89" y="14517"/>
                    <a:ext cx="2898" cy="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20" name="Line 128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89" y="14517"/>
                    <a:ext cx="4" cy="5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21" name="Line 12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89" y="14571"/>
                    <a:ext cx="2898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22" name="Line 127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388" y="14096"/>
                    <a:ext cx="1348" cy="7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23" name="Line 127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6388" y="14171"/>
                    <a:ext cx="4" cy="6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24" name="Line 127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7736" y="14096"/>
                    <a:ext cx="2" cy="7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25" name="Line 127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907" y="14178"/>
                    <a:ext cx="1348" cy="7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26" name="Line 127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907" y="14251"/>
                    <a:ext cx="5" cy="7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27" name="Line 127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912" y="14250"/>
                    <a:ext cx="1347" cy="7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28" name="Line 12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255" y="14178"/>
                    <a:ext cx="4" cy="7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29" name="Line 127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877" y="14323"/>
                    <a:ext cx="4" cy="5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30" name="Line 127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81" y="14217"/>
                    <a:ext cx="2896" cy="15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31" name="Line 126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7771" y="14167"/>
                    <a:ext cx="6" cy="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32" name="Line 126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6037" y="12789"/>
                    <a:ext cx="125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33" name="Line 126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6552" y="12789"/>
                    <a:ext cx="128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34" name="Freeform 1266"/>
                  <p:cNvSpPr>
                    <a:spLocks noChangeAspect="1"/>
                  </p:cNvSpPr>
                  <p:nvPr/>
                </p:nvSpPr>
                <p:spPr bwMode="auto">
                  <a:xfrm>
                    <a:off x="6514" y="12789"/>
                    <a:ext cx="38" cy="23"/>
                  </a:xfrm>
                  <a:custGeom>
                    <a:avLst/>
                    <a:gdLst>
                      <a:gd name="T0" fmla="*/ 33 w 44"/>
                      <a:gd name="T1" fmla="*/ 0 h 23"/>
                      <a:gd name="T2" fmla="*/ 25 w 44"/>
                      <a:gd name="T3" fmla="*/ 2 h 23"/>
                      <a:gd name="T4" fmla="*/ 17 w 44"/>
                      <a:gd name="T5" fmla="*/ 5 h 23"/>
                      <a:gd name="T6" fmla="*/ 5 w 44"/>
                      <a:gd name="T7" fmla="*/ 15 h 23"/>
                      <a:gd name="T8" fmla="*/ 0 w 44"/>
                      <a:gd name="T9" fmla="*/ 23 h 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4" h="23">
                        <a:moveTo>
                          <a:pt x="44" y="0"/>
                        </a:moveTo>
                        <a:lnTo>
                          <a:pt x="33" y="2"/>
                        </a:lnTo>
                        <a:lnTo>
                          <a:pt x="23" y="5"/>
                        </a:lnTo>
                        <a:lnTo>
                          <a:pt x="7" y="15"/>
                        </a:lnTo>
                        <a:lnTo>
                          <a:pt x="0" y="23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35" name="Freeform 1265"/>
                  <p:cNvSpPr>
                    <a:spLocks noChangeAspect="1"/>
                  </p:cNvSpPr>
                  <p:nvPr/>
                </p:nvSpPr>
                <p:spPr bwMode="auto">
                  <a:xfrm>
                    <a:off x="6162" y="12789"/>
                    <a:ext cx="42" cy="23"/>
                  </a:xfrm>
                  <a:custGeom>
                    <a:avLst/>
                    <a:gdLst>
                      <a:gd name="T0" fmla="*/ 41 w 43"/>
                      <a:gd name="T1" fmla="*/ 23 h 23"/>
                      <a:gd name="T2" fmla="*/ 30 w 43"/>
                      <a:gd name="T3" fmla="*/ 11 h 23"/>
                      <a:gd name="T4" fmla="*/ 21 w 43"/>
                      <a:gd name="T5" fmla="*/ 5 h 23"/>
                      <a:gd name="T6" fmla="*/ 4 w 43"/>
                      <a:gd name="T7" fmla="*/ 0 h 23"/>
                      <a:gd name="T8" fmla="*/ 0 w 43"/>
                      <a:gd name="T9" fmla="*/ 0 h 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3" h="23">
                        <a:moveTo>
                          <a:pt x="43" y="23"/>
                        </a:moveTo>
                        <a:lnTo>
                          <a:pt x="32" y="11"/>
                        </a:lnTo>
                        <a:lnTo>
                          <a:pt x="21" y="5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36" name="Freeform 1264"/>
                  <p:cNvSpPr>
                    <a:spLocks noChangeAspect="1"/>
                  </p:cNvSpPr>
                  <p:nvPr/>
                </p:nvSpPr>
                <p:spPr bwMode="auto">
                  <a:xfrm>
                    <a:off x="6680" y="12789"/>
                    <a:ext cx="44" cy="35"/>
                  </a:xfrm>
                  <a:custGeom>
                    <a:avLst/>
                    <a:gdLst>
                      <a:gd name="T0" fmla="*/ 40 w 49"/>
                      <a:gd name="T1" fmla="*/ 35 h 35"/>
                      <a:gd name="T2" fmla="*/ 40 w 49"/>
                      <a:gd name="T3" fmla="*/ 34 h 35"/>
                      <a:gd name="T4" fmla="*/ 32 w 49"/>
                      <a:gd name="T5" fmla="*/ 18 h 35"/>
                      <a:gd name="T6" fmla="*/ 21 w 49"/>
                      <a:gd name="T7" fmla="*/ 6 h 35"/>
                      <a:gd name="T8" fmla="*/ 12 w 49"/>
                      <a:gd name="T9" fmla="*/ 3 h 35"/>
                      <a:gd name="T10" fmla="*/ 0 w 49"/>
                      <a:gd name="T11" fmla="*/ 0 h 3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35">
                        <a:moveTo>
                          <a:pt x="49" y="35"/>
                        </a:moveTo>
                        <a:lnTo>
                          <a:pt x="49" y="34"/>
                        </a:lnTo>
                        <a:lnTo>
                          <a:pt x="40" y="18"/>
                        </a:lnTo>
                        <a:lnTo>
                          <a:pt x="26" y="6"/>
                        </a:lnTo>
                        <a:lnTo>
                          <a:pt x="15" y="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37" name="Freeform 1263"/>
                  <p:cNvSpPr>
                    <a:spLocks noChangeAspect="1"/>
                  </p:cNvSpPr>
                  <p:nvPr/>
                </p:nvSpPr>
                <p:spPr bwMode="auto">
                  <a:xfrm>
                    <a:off x="5992" y="12789"/>
                    <a:ext cx="45" cy="35"/>
                  </a:xfrm>
                  <a:custGeom>
                    <a:avLst/>
                    <a:gdLst>
                      <a:gd name="T0" fmla="*/ 41 w 49"/>
                      <a:gd name="T1" fmla="*/ 0 h 35"/>
                      <a:gd name="T2" fmla="*/ 37 w 49"/>
                      <a:gd name="T3" fmla="*/ 0 h 35"/>
                      <a:gd name="T4" fmla="*/ 28 w 49"/>
                      <a:gd name="T5" fmla="*/ 3 h 35"/>
                      <a:gd name="T6" fmla="*/ 15 w 49"/>
                      <a:gd name="T7" fmla="*/ 11 h 35"/>
                      <a:gd name="T8" fmla="*/ 5 w 49"/>
                      <a:gd name="T9" fmla="*/ 24 h 35"/>
                      <a:gd name="T10" fmla="*/ 0 w 49"/>
                      <a:gd name="T11" fmla="*/ 35 h 3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35">
                        <a:moveTo>
                          <a:pt x="49" y="0"/>
                        </a:moveTo>
                        <a:lnTo>
                          <a:pt x="44" y="0"/>
                        </a:lnTo>
                        <a:lnTo>
                          <a:pt x="33" y="3"/>
                        </a:lnTo>
                        <a:lnTo>
                          <a:pt x="17" y="11"/>
                        </a:lnTo>
                        <a:lnTo>
                          <a:pt x="5" y="24"/>
                        </a:lnTo>
                        <a:lnTo>
                          <a:pt x="0" y="35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38" name="Line 126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6789" y="12869"/>
                    <a:ext cx="136" cy="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39" name="Freeform 1261"/>
                  <p:cNvSpPr>
                    <a:spLocks noChangeAspect="1"/>
                  </p:cNvSpPr>
                  <p:nvPr/>
                </p:nvSpPr>
                <p:spPr bwMode="auto">
                  <a:xfrm>
                    <a:off x="6724" y="12824"/>
                    <a:ext cx="65" cy="45"/>
                  </a:xfrm>
                  <a:custGeom>
                    <a:avLst/>
                    <a:gdLst>
                      <a:gd name="T0" fmla="*/ 0 w 67"/>
                      <a:gd name="T1" fmla="*/ 0 h 46"/>
                      <a:gd name="T2" fmla="*/ 2 w 67"/>
                      <a:gd name="T3" fmla="*/ 6 h 46"/>
                      <a:gd name="T4" fmla="*/ 16 w 67"/>
                      <a:gd name="T5" fmla="*/ 23 h 46"/>
                      <a:gd name="T6" fmla="*/ 33 w 67"/>
                      <a:gd name="T7" fmla="*/ 37 h 46"/>
                      <a:gd name="T8" fmla="*/ 54 w 67"/>
                      <a:gd name="T9" fmla="*/ 44 h 46"/>
                      <a:gd name="T10" fmla="*/ 63 w 67"/>
                      <a:gd name="T11" fmla="*/ 44 h 46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67" h="46">
                        <a:moveTo>
                          <a:pt x="0" y="0"/>
                        </a:moveTo>
                        <a:lnTo>
                          <a:pt x="2" y="6"/>
                        </a:lnTo>
                        <a:lnTo>
                          <a:pt x="16" y="25"/>
                        </a:lnTo>
                        <a:lnTo>
                          <a:pt x="35" y="39"/>
                        </a:lnTo>
                        <a:lnTo>
                          <a:pt x="58" y="46"/>
                        </a:lnTo>
                        <a:lnTo>
                          <a:pt x="67" y="46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40" name="Line 126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5790" y="12869"/>
                    <a:ext cx="140" cy="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41" name="Freeform 1259"/>
                  <p:cNvSpPr>
                    <a:spLocks noChangeAspect="1"/>
                  </p:cNvSpPr>
                  <p:nvPr/>
                </p:nvSpPr>
                <p:spPr bwMode="auto">
                  <a:xfrm>
                    <a:off x="5930" y="12824"/>
                    <a:ext cx="62" cy="45"/>
                  </a:xfrm>
                  <a:custGeom>
                    <a:avLst/>
                    <a:gdLst>
                      <a:gd name="T0" fmla="*/ 0 w 67"/>
                      <a:gd name="T1" fmla="*/ 44 h 46"/>
                      <a:gd name="T2" fmla="*/ 14 w 67"/>
                      <a:gd name="T3" fmla="*/ 43 h 46"/>
                      <a:gd name="T4" fmla="*/ 33 w 67"/>
                      <a:gd name="T5" fmla="*/ 33 h 46"/>
                      <a:gd name="T6" fmla="*/ 48 w 67"/>
                      <a:gd name="T7" fmla="*/ 19 h 46"/>
                      <a:gd name="T8" fmla="*/ 57 w 67"/>
                      <a:gd name="T9" fmla="*/ 0 h 4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67" h="46">
                        <a:moveTo>
                          <a:pt x="0" y="46"/>
                        </a:moveTo>
                        <a:lnTo>
                          <a:pt x="16" y="45"/>
                        </a:lnTo>
                        <a:lnTo>
                          <a:pt x="39" y="35"/>
                        </a:lnTo>
                        <a:lnTo>
                          <a:pt x="56" y="19"/>
                        </a:lnTo>
                        <a:lnTo>
                          <a:pt x="67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42" name="Freeform 1258"/>
                  <p:cNvSpPr>
                    <a:spLocks noChangeAspect="1"/>
                  </p:cNvSpPr>
                  <p:nvPr/>
                </p:nvSpPr>
                <p:spPr bwMode="auto">
                  <a:xfrm>
                    <a:off x="6400" y="12812"/>
                    <a:ext cx="114" cy="171"/>
                  </a:xfrm>
                  <a:custGeom>
                    <a:avLst/>
                    <a:gdLst>
                      <a:gd name="T0" fmla="*/ 111 w 117"/>
                      <a:gd name="T1" fmla="*/ 0 h 174"/>
                      <a:gd name="T2" fmla="*/ 109 w 117"/>
                      <a:gd name="T3" fmla="*/ 3 h 174"/>
                      <a:gd name="T4" fmla="*/ 0 w 117"/>
                      <a:gd name="T5" fmla="*/ 168 h 17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17" h="174">
                        <a:moveTo>
                          <a:pt x="117" y="0"/>
                        </a:moveTo>
                        <a:lnTo>
                          <a:pt x="115" y="3"/>
                        </a:lnTo>
                        <a:lnTo>
                          <a:pt x="0" y="174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43" name="Freeform 1257"/>
                  <p:cNvSpPr>
                    <a:spLocks noChangeAspect="1"/>
                  </p:cNvSpPr>
                  <p:nvPr/>
                </p:nvSpPr>
                <p:spPr bwMode="auto">
                  <a:xfrm>
                    <a:off x="6204" y="12812"/>
                    <a:ext cx="111" cy="171"/>
                  </a:xfrm>
                  <a:custGeom>
                    <a:avLst/>
                    <a:gdLst>
                      <a:gd name="T0" fmla="*/ 104 w 118"/>
                      <a:gd name="T1" fmla="*/ 168 h 174"/>
                      <a:gd name="T2" fmla="*/ 87 w 118"/>
                      <a:gd name="T3" fmla="*/ 143 h 174"/>
                      <a:gd name="T4" fmla="*/ 0 w 118"/>
                      <a:gd name="T5" fmla="*/ 0 h 17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18" h="174">
                        <a:moveTo>
                          <a:pt x="118" y="174"/>
                        </a:moveTo>
                        <a:lnTo>
                          <a:pt x="99" y="148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44" name="Freeform 1256"/>
                  <p:cNvSpPr>
                    <a:spLocks noChangeAspect="1"/>
                  </p:cNvSpPr>
                  <p:nvPr/>
                </p:nvSpPr>
                <p:spPr bwMode="auto">
                  <a:xfrm>
                    <a:off x="6315" y="12983"/>
                    <a:ext cx="85" cy="23"/>
                  </a:xfrm>
                  <a:custGeom>
                    <a:avLst/>
                    <a:gdLst>
                      <a:gd name="T0" fmla="*/ 0 w 88"/>
                      <a:gd name="T1" fmla="*/ 0 h 24"/>
                      <a:gd name="T2" fmla="*/ 6 w 88"/>
                      <a:gd name="T3" fmla="*/ 8 h 24"/>
                      <a:gd name="T4" fmla="*/ 19 w 88"/>
                      <a:gd name="T5" fmla="*/ 16 h 24"/>
                      <a:gd name="T6" fmla="*/ 35 w 88"/>
                      <a:gd name="T7" fmla="*/ 22 h 24"/>
                      <a:gd name="T8" fmla="*/ 51 w 88"/>
                      <a:gd name="T9" fmla="*/ 21 h 24"/>
                      <a:gd name="T10" fmla="*/ 68 w 88"/>
                      <a:gd name="T11" fmla="*/ 14 h 24"/>
                      <a:gd name="T12" fmla="*/ 79 w 88"/>
                      <a:gd name="T13" fmla="*/ 4 h 24"/>
                      <a:gd name="T14" fmla="*/ 82 w 88"/>
                      <a:gd name="T15" fmla="*/ 0 h 2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8" h="24">
                        <a:moveTo>
                          <a:pt x="0" y="0"/>
                        </a:moveTo>
                        <a:lnTo>
                          <a:pt x="6" y="8"/>
                        </a:lnTo>
                        <a:lnTo>
                          <a:pt x="21" y="18"/>
                        </a:lnTo>
                        <a:lnTo>
                          <a:pt x="37" y="24"/>
                        </a:lnTo>
                        <a:lnTo>
                          <a:pt x="55" y="23"/>
                        </a:lnTo>
                        <a:lnTo>
                          <a:pt x="72" y="16"/>
                        </a:lnTo>
                        <a:lnTo>
                          <a:pt x="85" y="4"/>
                        </a:lnTo>
                        <a:lnTo>
                          <a:pt x="88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45" name="Line 12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949" y="13368"/>
                    <a:ext cx="9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46" name="Line 125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5755" y="12869"/>
                    <a:ext cx="35" cy="49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47" name="Line 125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5790" y="12765"/>
                    <a:ext cx="3" cy="10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48" name="Line 125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5755" y="13368"/>
                    <a:ext cx="13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49" name="Line 125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5755" y="12765"/>
                    <a:ext cx="5" cy="60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50" name="Line 125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925" y="12765"/>
                    <a:ext cx="3" cy="10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51" name="Line 124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6925" y="12869"/>
                    <a:ext cx="33" cy="49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52" name="Line 124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958" y="12765"/>
                    <a:ext cx="7" cy="60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53" name="Freeform 1247"/>
                  <p:cNvSpPr>
                    <a:spLocks noChangeAspect="1"/>
                  </p:cNvSpPr>
                  <p:nvPr/>
                </p:nvSpPr>
                <p:spPr bwMode="auto">
                  <a:xfrm>
                    <a:off x="5768" y="13368"/>
                    <a:ext cx="35" cy="16"/>
                  </a:xfrm>
                  <a:custGeom>
                    <a:avLst/>
                    <a:gdLst>
                      <a:gd name="T0" fmla="*/ 30 w 41"/>
                      <a:gd name="T1" fmla="*/ 13 h 19"/>
                      <a:gd name="T2" fmla="*/ 22 w 41"/>
                      <a:gd name="T3" fmla="*/ 7 h 19"/>
                      <a:gd name="T4" fmla="*/ 15 w 41"/>
                      <a:gd name="T5" fmla="*/ 3 h 19"/>
                      <a:gd name="T6" fmla="*/ 3 w 41"/>
                      <a:gd name="T7" fmla="*/ 0 h 19"/>
                      <a:gd name="T8" fmla="*/ 0 w 41"/>
                      <a:gd name="T9" fmla="*/ 0 h 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1" h="19">
                        <a:moveTo>
                          <a:pt x="41" y="19"/>
                        </a:moveTo>
                        <a:lnTo>
                          <a:pt x="31" y="10"/>
                        </a:lnTo>
                        <a:lnTo>
                          <a:pt x="21" y="4"/>
                        </a:lnTo>
                        <a:lnTo>
                          <a:pt x="5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54" name="Freeform 1246"/>
                  <p:cNvSpPr>
                    <a:spLocks noChangeAspect="1"/>
                  </p:cNvSpPr>
                  <p:nvPr/>
                </p:nvSpPr>
                <p:spPr bwMode="auto">
                  <a:xfrm>
                    <a:off x="6911" y="13368"/>
                    <a:ext cx="38" cy="16"/>
                  </a:xfrm>
                  <a:custGeom>
                    <a:avLst/>
                    <a:gdLst>
                      <a:gd name="T0" fmla="*/ 34 w 42"/>
                      <a:gd name="T1" fmla="*/ 0 h 19"/>
                      <a:gd name="T2" fmla="*/ 25 w 42"/>
                      <a:gd name="T3" fmla="*/ 1 h 19"/>
                      <a:gd name="T4" fmla="*/ 16 w 42"/>
                      <a:gd name="T5" fmla="*/ 3 h 19"/>
                      <a:gd name="T6" fmla="*/ 5 w 42"/>
                      <a:gd name="T7" fmla="*/ 10 h 19"/>
                      <a:gd name="T8" fmla="*/ 0 w 42"/>
                      <a:gd name="T9" fmla="*/ 13 h 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2" h="19">
                        <a:moveTo>
                          <a:pt x="42" y="0"/>
                        </a:moveTo>
                        <a:lnTo>
                          <a:pt x="31" y="1"/>
                        </a:lnTo>
                        <a:lnTo>
                          <a:pt x="20" y="4"/>
                        </a:lnTo>
                        <a:lnTo>
                          <a:pt x="6" y="14"/>
                        </a:lnTo>
                        <a:lnTo>
                          <a:pt x="0" y="19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55" name="Freeform 1245"/>
                  <p:cNvSpPr>
                    <a:spLocks noChangeAspect="1"/>
                  </p:cNvSpPr>
                  <p:nvPr/>
                </p:nvSpPr>
                <p:spPr bwMode="auto">
                  <a:xfrm>
                    <a:off x="5803" y="13384"/>
                    <a:ext cx="1108" cy="273"/>
                  </a:xfrm>
                  <a:custGeom>
                    <a:avLst/>
                    <a:gdLst>
                      <a:gd name="T0" fmla="*/ 0 w 1159"/>
                      <a:gd name="T1" fmla="*/ 0 h 279"/>
                      <a:gd name="T2" fmla="*/ 73 w 1159"/>
                      <a:gd name="T3" fmla="*/ 82 h 279"/>
                      <a:gd name="T4" fmla="*/ 160 w 1159"/>
                      <a:gd name="T5" fmla="*/ 152 h 279"/>
                      <a:gd name="T6" fmla="*/ 260 w 1159"/>
                      <a:gd name="T7" fmla="*/ 207 h 279"/>
                      <a:gd name="T8" fmla="*/ 373 w 1159"/>
                      <a:gd name="T9" fmla="*/ 248 h 279"/>
                      <a:gd name="T10" fmla="*/ 449 w 1159"/>
                      <a:gd name="T11" fmla="*/ 262 h 279"/>
                      <a:gd name="T12" fmla="*/ 530 w 1159"/>
                      <a:gd name="T13" fmla="*/ 267 h 279"/>
                      <a:gd name="T14" fmla="*/ 643 w 1159"/>
                      <a:gd name="T15" fmla="*/ 256 h 279"/>
                      <a:gd name="T16" fmla="*/ 758 w 1159"/>
                      <a:gd name="T17" fmla="*/ 226 h 279"/>
                      <a:gd name="T18" fmla="*/ 861 w 1159"/>
                      <a:gd name="T19" fmla="*/ 176 h 279"/>
                      <a:gd name="T20" fmla="*/ 959 w 1159"/>
                      <a:gd name="T21" fmla="*/ 108 h 279"/>
                      <a:gd name="T22" fmla="*/ 1010 w 1159"/>
                      <a:gd name="T23" fmla="*/ 57 h 279"/>
                      <a:gd name="T24" fmla="*/ 1059 w 1159"/>
                      <a:gd name="T25" fmla="*/ 0 h 279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159" h="279">
                        <a:moveTo>
                          <a:pt x="0" y="0"/>
                        </a:moveTo>
                        <a:lnTo>
                          <a:pt x="80" y="86"/>
                        </a:lnTo>
                        <a:lnTo>
                          <a:pt x="175" y="158"/>
                        </a:lnTo>
                        <a:lnTo>
                          <a:pt x="285" y="217"/>
                        </a:lnTo>
                        <a:lnTo>
                          <a:pt x="408" y="259"/>
                        </a:lnTo>
                        <a:lnTo>
                          <a:pt x="492" y="274"/>
                        </a:lnTo>
                        <a:lnTo>
                          <a:pt x="579" y="279"/>
                        </a:lnTo>
                        <a:lnTo>
                          <a:pt x="704" y="268"/>
                        </a:lnTo>
                        <a:lnTo>
                          <a:pt x="829" y="236"/>
                        </a:lnTo>
                        <a:lnTo>
                          <a:pt x="942" y="184"/>
                        </a:lnTo>
                        <a:lnTo>
                          <a:pt x="1049" y="112"/>
                        </a:lnTo>
                        <a:lnTo>
                          <a:pt x="1106" y="59"/>
                        </a:lnTo>
                        <a:lnTo>
                          <a:pt x="1159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56" name="Line 124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7349" y="12789"/>
                    <a:ext cx="121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57" name="Line 124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7864" y="12789"/>
                    <a:ext cx="122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58" name="Freeform 1242"/>
                  <p:cNvSpPr>
                    <a:spLocks noChangeAspect="1"/>
                  </p:cNvSpPr>
                  <p:nvPr/>
                </p:nvSpPr>
                <p:spPr bwMode="auto">
                  <a:xfrm>
                    <a:off x="7470" y="12789"/>
                    <a:ext cx="43" cy="23"/>
                  </a:xfrm>
                  <a:custGeom>
                    <a:avLst/>
                    <a:gdLst>
                      <a:gd name="T0" fmla="*/ 42 w 44"/>
                      <a:gd name="T1" fmla="*/ 23 h 23"/>
                      <a:gd name="T2" fmla="*/ 29 w 44"/>
                      <a:gd name="T3" fmla="*/ 11 h 23"/>
                      <a:gd name="T4" fmla="*/ 22 w 44"/>
                      <a:gd name="T5" fmla="*/ 5 h 23"/>
                      <a:gd name="T6" fmla="*/ 4 w 44"/>
                      <a:gd name="T7" fmla="*/ 0 h 23"/>
                      <a:gd name="T8" fmla="*/ 0 w 44"/>
                      <a:gd name="T9" fmla="*/ 0 h 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4" h="23">
                        <a:moveTo>
                          <a:pt x="44" y="23"/>
                        </a:moveTo>
                        <a:lnTo>
                          <a:pt x="31" y="11"/>
                        </a:lnTo>
                        <a:lnTo>
                          <a:pt x="22" y="5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59" name="Freeform 1241"/>
                  <p:cNvSpPr>
                    <a:spLocks noChangeAspect="1"/>
                  </p:cNvSpPr>
                  <p:nvPr/>
                </p:nvSpPr>
                <p:spPr bwMode="auto">
                  <a:xfrm>
                    <a:off x="7820" y="12789"/>
                    <a:ext cx="44" cy="23"/>
                  </a:xfrm>
                  <a:custGeom>
                    <a:avLst/>
                    <a:gdLst>
                      <a:gd name="T0" fmla="*/ 44 w 44"/>
                      <a:gd name="T1" fmla="*/ 0 h 23"/>
                      <a:gd name="T2" fmla="*/ 32 w 44"/>
                      <a:gd name="T3" fmla="*/ 2 h 23"/>
                      <a:gd name="T4" fmla="*/ 22 w 44"/>
                      <a:gd name="T5" fmla="*/ 5 h 23"/>
                      <a:gd name="T6" fmla="*/ 8 w 44"/>
                      <a:gd name="T7" fmla="*/ 15 h 23"/>
                      <a:gd name="T8" fmla="*/ 0 w 44"/>
                      <a:gd name="T9" fmla="*/ 23 h 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4" h="23">
                        <a:moveTo>
                          <a:pt x="44" y="0"/>
                        </a:moveTo>
                        <a:lnTo>
                          <a:pt x="32" y="2"/>
                        </a:lnTo>
                        <a:lnTo>
                          <a:pt x="22" y="5"/>
                        </a:lnTo>
                        <a:lnTo>
                          <a:pt x="8" y="15"/>
                        </a:lnTo>
                        <a:lnTo>
                          <a:pt x="0" y="23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60" name="Freeform 1240"/>
                  <p:cNvSpPr>
                    <a:spLocks noChangeAspect="1"/>
                  </p:cNvSpPr>
                  <p:nvPr/>
                </p:nvSpPr>
                <p:spPr bwMode="auto">
                  <a:xfrm>
                    <a:off x="7986" y="12789"/>
                    <a:ext cx="47" cy="35"/>
                  </a:xfrm>
                  <a:custGeom>
                    <a:avLst/>
                    <a:gdLst>
                      <a:gd name="T0" fmla="*/ 44 w 50"/>
                      <a:gd name="T1" fmla="*/ 35 h 35"/>
                      <a:gd name="T2" fmla="*/ 43 w 50"/>
                      <a:gd name="T3" fmla="*/ 34 h 35"/>
                      <a:gd name="T4" fmla="*/ 35 w 50"/>
                      <a:gd name="T5" fmla="*/ 18 h 35"/>
                      <a:gd name="T6" fmla="*/ 23 w 50"/>
                      <a:gd name="T7" fmla="*/ 6 h 35"/>
                      <a:gd name="T8" fmla="*/ 13 w 50"/>
                      <a:gd name="T9" fmla="*/ 3 h 35"/>
                      <a:gd name="T10" fmla="*/ 0 w 50"/>
                      <a:gd name="T11" fmla="*/ 0 h 3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50" h="35">
                        <a:moveTo>
                          <a:pt x="50" y="35"/>
                        </a:moveTo>
                        <a:lnTo>
                          <a:pt x="49" y="34"/>
                        </a:lnTo>
                        <a:lnTo>
                          <a:pt x="39" y="18"/>
                        </a:lnTo>
                        <a:lnTo>
                          <a:pt x="25" y="6"/>
                        </a:lnTo>
                        <a:lnTo>
                          <a:pt x="15" y="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61" name="Freeform 1239"/>
                  <p:cNvSpPr>
                    <a:spLocks noChangeAspect="1"/>
                  </p:cNvSpPr>
                  <p:nvPr/>
                </p:nvSpPr>
                <p:spPr bwMode="auto">
                  <a:xfrm>
                    <a:off x="7300" y="12789"/>
                    <a:ext cx="49" cy="35"/>
                  </a:xfrm>
                  <a:custGeom>
                    <a:avLst/>
                    <a:gdLst>
                      <a:gd name="T0" fmla="*/ 48 w 50"/>
                      <a:gd name="T1" fmla="*/ 0 h 35"/>
                      <a:gd name="T2" fmla="*/ 44 w 50"/>
                      <a:gd name="T3" fmla="*/ 0 h 35"/>
                      <a:gd name="T4" fmla="*/ 33 w 50"/>
                      <a:gd name="T5" fmla="*/ 3 h 35"/>
                      <a:gd name="T6" fmla="*/ 19 w 50"/>
                      <a:gd name="T7" fmla="*/ 11 h 35"/>
                      <a:gd name="T8" fmla="*/ 6 w 50"/>
                      <a:gd name="T9" fmla="*/ 24 h 35"/>
                      <a:gd name="T10" fmla="*/ 0 w 50"/>
                      <a:gd name="T11" fmla="*/ 35 h 3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50" h="35">
                        <a:moveTo>
                          <a:pt x="50" y="0"/>
                        </a:moveTo>
                        <a:lnTo>
                          <a:pt x="46" y="0"/>
                        </a:lnTo>
                        <a:lnTo>
                          <a:pt x="35" y="3"/>
                        </a:lnTo>
                        <a:lnTo>
                          <a:pt x="19" y="11"/>
                        </a:lnTo>
                        <a:lnTo>
                          <a:pt x="6" y="24"/>
                        </a:lnTo>
                        <a:lnTo>
                          <a:pt x="0" y="35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62" name="Line 123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097" y="12869"/>
                    <a:ext cx="139" cy="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63" name="Freeform 1237"/>
                  <p:cNvSpPr>
                    <a:spLocks noChangeAspect="1"/>
                  </p:cNvSpPr>
                  <p:nvPr/>
                </p:nvSpPr>
                <p:spPr bwMode="auto">
                  <a:xfrm>
                    <a:off x="7238" y="12824"/>
                    <a:ext cx="62" cy="45"/>
                  </a:xfrm>
                  <a:custGeom>
                    <a:avLst/>
                    <a:gdLst>
                      <a:gd name="T0" fmla="*/ 0 w 65"/>
                      <a:gd name="T1" fmla="*/ 44 h 46"/>
                      <a:gd name="T2" fmla="*/ 14 w 65"/>
                      <a:gd name="T3" fmla="*/ 43 h 46"/>
                      <a:gd name="T4" fmla="*/ 34 w 65"/>
                      <a:gd name="T5" fmla="*/ 33 h 46"/>
                      <a:gd name="T6" fmla="*/ 50 w 65"/>
                      <a:gd name="T7" fmla="*/ 19 h 46"/>
                      <a:gd name="T8" fmla="*/ 59 w 65"/>
                      <a:gd name="T9" fmla="*/ 0 h 4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65" h="46">
                        <a:moveTo>
                          <a:pt x="0" y="46"/>
                        </a:moveTo>
                        <a:lnTo>
                          <a:pt x="16" y="45"/>
                        </a:lnTo>
                        <a:lnTo>
                          <a:pt x="38" y="35"/>
                        </a:lnTo>
                        <a:lnTo>
                          <a:pt x="55" y="19"/>
                        </a:lnTo>
                        <a:lnTo>
                          <a:pt x="65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64" name="Line 123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7102" y="12869"/>
                    <a:ext cx="136" cy="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65" name="Freeform 1235"/>
                  <p:cNvSpPr>
                    <a:spLocks noChangeAspect="1"/>
                  </p:cNvSpPr>
                  <p:nvPr/>
                </p:nvSpPr>
                <p:spPr bwMode="auto">
                  <a:xfrm>
                    <a:off x="8033" y="12824"/>
                    <a:ext cx="64" cy="45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2 w 65"/>
                      <a:gd name="T3" fmla="*/ 6 h 46"/>
                      <a:gd name="T4" fmla="*/ 15 w 65"/>
                      <a:gd name="T5" fmla="*/ 23 h 46"/>
                      <a:gd name="T6" fmla="*/ 33 w 65"/>
                      <a:gd name="T7" fmla="*/ 37 h 46"/>
                      <a:gd name="T8" fmla="*/ 56 w 65"/>
                      <a:gd name="T9" fmla="*/ 44 h 46"/>
                      <a:gd name="T10" fmla="*/ 63 w 65"/>
                      <a:gd name="T11" fmla="*/ 44 h 46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65" h="46">
                        <a:moveTo>
                          <a:pt x="0" y="0"/>
                        </a:moveTo>
                        <a:lnTo>
                          <a:pt x="2" y="6"/>
                        </a:lnTo>
                        <a:lnTo>
                          <a:pt x="15" y="25"/>
                        </a:lnTo>
                        <a:lnTo>
                          <a:pt x="35" y="39"/>
                        </a:lnTo>
                        <a:lnTo>
                          <a:pt x="58" y="46"/>
                        </a:lnTo>
                        <a:lnTo>
                          <a:pt x="65" y="46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66" name="Freeform 1234"/>
                  <p:cNvSpPr>
                    <a:spLocks noChangeAspect="1"/>
                  </p:cNvSpPr>
                  <p:nvPr/>
                </p:nvSpPr>
                <p:spPr bwMode="auto">
                  <a:xfrm>
                    <a:off x="7708" y="12812"/>
                    <a:ext cx="112" cy="171"/>
                  </a:xfrm>
                  <a:custGeom>
                    <a:avLst/>
                    <a:gdLst>
                      <a:gd name="T0" fmla="*/ 106 w 118"/>
                      <a:gd name="T1" fmla="*/ 0 h 174"/>
                      <a:gd name="T2" fmla="*/ 105 w 118"/>
                      <a:gd name="T3" fmla="*/ 3 h 174"/>
                      <a:gd name="T4" fmla="*/ 0 w 118"/>
                      <a:gd name="T5" fmla="*/ 168 h 17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18" h="174">
                        <a:moveTo>
                          <a:pt x="118" y="0"/>
                        </a:moveTo>
                        <a:lnTo>
                          <a:pt x="117" y="3"/>
                        </a:lnTo>
                        <a:lnTo>
                          <a:pt x="0" y="174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67" name="Freeform 1233"/>
                  <p:cNvSpPr>
                    <a:spLocks noChangeAspect="1"/>
                  </p:cNvSpPr>
                  <p:nvPr/>
                </p:nvSpPr>
                <p:spPr bwMode="auto">
                  <a:xfrm>
                    <a:off x="7513" y="12812"/>
                    <a:ext cx="112" cy="171"/>
                  </a:xfrm>
                  <a:custGeom>
                    <a:avLst/>
                    <a:gdLst>
                      <a:gd name="T0" fmla="*/ 106 w 118"/>
                      <a:gd name="T1" fmla="*/ 168 h 174"/>
                      <a:gd name="T2" fmla="*/ 89 w 118"/>
                      <a:gd name="T3" fmla="*/ 143 h 174"/>
                      <a:gd name="T4" fmla="*/ 0 w 118"/>
                      <a:gd name="T5" fmla="*/ 0 h 17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18" h="174">
                        <a:moveTo>
                          <a:pt x="118" y="174"/>
                        </a:moveTo>
                        <a:lnTo>
                          <a:pt x="99" y="148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68" name="Freeform 1232"/>
                  <p:cNvSpPr>
                    <a:spLocks noChangeAspect="1"/>
                  </p:cNvSpPr>
                  <p:nvPr/>
                </p:nvSpPr>
                <p:spPr bwMode="auto">
                  <a:xfrm>
                    <a:off x="7625" y="12983"/>
                    <a:ext cx="83" cy="23"/>
                  </a:xfrm>
                  <a:custGeom>
                    <a:avLst/>
                    <a:gdLst>
                      <a:gd name="T0" fmla="*/ 0 w 86"/>
                      <a:gd name="T1" fmla="*/ 0 h 24"/>
                      <a:gd name="T2" fmla="*/ 6 w 86"/>
                      <a:gd name="T3" fmla="*/ 8 h 24"/>
                      <a:gd name="T4" fmla="*/ 18 w 86"/>
                      <a:gd name="T5" fmla="*/ 16 h 24"/>
                      <a:gd name="T6" fmla="*/ 35 w 86"/>
                      <a:gd name="T7" fmla="*/ 22 h 24"/>
                      <a:gd name="T8" fmla="*/ 51 w 86"/>
                      <a:gd name="T9" fmla="*/ 21 h 24"/>
                      <a:gd name="T10" fmla="*/ 67 w 86"/>
                      <a:gd name="T11" fmla="*/ 14 h 24"/>
                      <a:gd name="T12" fmla="*/ 78 w 86"/>
                      <a:gd name="T13" fmla="*/ 4 h 24"/>
                      <a:gd name="T14" fmla="*/ 80 w 86"/>
                      <a:gd name="T15" fmla="*/ 0 h 2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6" h="24">
                        <a:moveTo>
                          <a:pt x="0" y="0"/>
                        </a:moveTo>
                        <a:lnTo>
                          <a:pt x="6" y="8"/>
                        </a:lnTo>
                        <a:lnTo>
                          <a:pt x="20" y="18"/>
                        </a:lnTo>
                        <a:lnTo>
                          <a:pt x="37" y="24"/>
                        </a:lnTo>
                        <a:lnTo>
                          <a:pt x="55" y="23"/>
                        </a:lnTo>
                        <a:lnTo>
                          <a:pt x="71" y="16"/>
                        </a:lnTo>
                        <a:lnTo>
                          <a:pt x="84" y="4"/>
                        </a:lnTo>
                        <a:lnTo>
                          <a:pt x="86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69" name="Line 123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7064" y="12869"/>
                    <a:ext cx="38" cy="49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70" name="Line 123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7102" y="12765"/>
                    <a:ext cx="3" cy="10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71" name="Line 122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7064" y="13368"/>
                    <a:ext cx="10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72" name="Line 122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7064" y="13361"/>
                    <a:ext cx="3" cy="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73" name="Line 122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8236" y="12765"/>
                    <a:ext cx="1" cy="10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74" name="Line 122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8236" y="12869"/>
                    <a:ext cx="35" cy="49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75" name="Line 122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8271" y="12765"/>
                    <a:ext cx="6" cy="60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76" name="Line 122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258" y="13368"/>
                    <a:ext cx="13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77" name="Freeform 1223"/>
                  <p:cNvSpPr>
                    <a:spLocks noChangeAspect="1"/>
                  </p:cNvSpPr>
                  <p:nvPr/>
                </p:nvSpPr>
                <p:spPr bwMode="auto">
                  <a:xfrm>
                    <a:off x="8220" y="13368"/>
                    <a:ext cx="38" cy="16"/>
                  </a:xfrm>
                  <a:custGeom>
                    <a:avLst/>
                    <a:gdLst>
                      <a:gd name="T0" fmla="*/ 35 w 41"/>
                      <a:gd name="T1" fmla="*/ 0 h 19"/>
                      <a:gd name="T2" fmla="*/ 27 w 41"/>
                      <a:gd name="T3" fmla="*/ 1 h 19"/>
                      <a:gd name="T4" fmla="*/ 18 w 41"/>
                      <a:gd name="T5" fmla="*/ 3 h 19"/>
                      <a:gd name="T6" fmla="*/ 5 w 41"/>
                      <a:gd name="T7" fmla="*/ 10 h 19"/>
                      <a:gd name="T8" fmla="*/ 0 w 41"/>
                      <a:gd name="T9" fmla="*/ 13 h 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1" h="19">
                        <a:moveTo>
                          <a:pt x="41" y="0"/>
                        </a:moveTo>
                        <a:lnTo>
                          <a:pt x="31" y="1"/>
                        </a:lnTo>
                        <a:lnTo>
                          <a:pt x="20" y="4"/>
                        </a:lnTo>
                        <a:lnTo>
                          <a:pt x="5" y="14"/>
                        </a:lnTo>
                        <a:lnTo>
                          <a:pt x="0" y="19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78" name="Freeform 1222"/>
                  <p:cNvSpPr>
                    <a:spLocks noChangeAspect="1"/>
                  </p:cNvSpPr>
                  <p:nvPr/>
                </p:nvSpPr>
                <p:spPr bwMode="auto">
                  <a:xfrm>
                    <a:off x="7074" y="13368"/>
                    <a:ext cx="39" cy="16"/>
                  </a:xfrm>
                  <a:custGeom>
                    <a:avLst/>
                    <a:gdLst>
                      <a:gd name="T0" fmla="*/ 37 w 41"/>
                      <a:gd name="T1" fmla="*/ 13 h 19"/>
                      <a:gd name="T2" fmla="*/ 28 w 41"/>
                      <a:gd name="T3" fmla="*/ 7 h 19"/>
                      <a:gd name="T4" fmla="*/ 19 w 41"/>
                      <a:gd name="T5" fmla="*/ 3 h 19"/>
                      <a:gd name="T6" fmla="*/ 4 w 41"/>
                      <a:gd name="T7" fmla="*/ 0 h 19"/>
                      <a:gd name="T8" fmla="*/ 0 w 41"/>
                      <a:gd name="T9" fmla="*/ 0 h 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1" h="19">
                        <a:moveTo>
                          <a:pt x="41" y="19"/>
                        </a:moveTo>
                        <a:lnTo>
                          <a:pt x="31" y="10"/>
                        </a:lnTo>
                        <a:lnTo>
                          <a:pt x="21" y="4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79" name="Freeform 1221"/>
                  <p:cNvSpPr>
                    <a:spLocks noChangeAspect="1"/>
                  </p:cNvSpPr>
                  <p:nvPr/>
                </p:nvSpPr>
                <p:spPr bwMode="auto">
                  <a:xfrm>
                    <a:off x="7113" y="13384"/>
                    <a:ext cx="1107" cy="273"/>
                  </a:xfrm>
                  <a:custGeom>
                    <a:avLst/>
                    <a:gdLst>
                      <a:gd name="T0" fmla="*/ 0 w 1159"/>
                      <a:gd name="T1" fmla="*/ 0 h 279"/>
                      <a:gd name="T2" fmla="*/ 74 w 1159"/>
                      <a:gd name="T3" fmla="*/ 82 h 279"/>
                      <a:gd name="T4" fmla="*/ 160 w 1159"/>
                      <a:gd name="T5" fmla="*/ 152 h 279"/>
                      <a:gd name="T6" fmla="*/ 260 w 1159"/>
                      <a:gd name="T7" fmla="*/ 207 h 279"/>
                      <a:gd name="T8" fmla="*/ 372 w 1159"/>
                      <a:gd name="T9" fmla="*/ 248 h 279"/>
                      <a:gd name="T10" fmla="*/ 449 w 1159"/>
                      <a:gd name="T11" fmla="*/ 262 h 279"/>
                      <a:gd name="T12" fmla="*/ 529 w 1159"/>
                      <a:gd name="T13" fmla="*/ 267 h 279"/>
                      <a:gd name="T14" fmla="*/ 643 w 1159"/>
                      <a:gd name="T15" fmla="*/ 256 h 279"/>
                      <a:gd name="T16" fmla="*/ 756 w 1159"/>
                      <a:gd name="T17" fmla="*/ 226 h 279"/>
                      <a:gd name="T18" fmla="*/ 861 w 1159"/>
                      <a:gd name="T19" fmla="*/ 176 h 279"/>
                      <a:gd name="T20" fmla="*/ 957 w 1159"/>
                      <a:gd name="T21" fmla="*/ 108 h 279"/>
                      <a:gd name="T22" fmla="*/ 1010 w 1159"/>
                      <a:gd name="T23" fmla="*/ 57 h 279"/>
                      <a:gd name="T24" fmla="*/ 1057 w 1159"/>
                      <a:gd name="T25" fmla="*/ 0 h 279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159" h="279">
                        <a:moveTo>
                          <a:pt x="0" y="0"/>
                        </a:moveTo>
                        <a:lnTo>
                          <a:pt x="81" y="86"/>
                        </a:lnTo>
                        <a:lnTo>
                          <a:pt x="175" y="158"/>
                        </a:lnTo>
                        <a:lnTo>
                          <a:pt x="285" y="217"/>
                        </a:lnTo>
                        <a:lnTo>
                          <a:pt x="407" y="259"/>
                        </a:lnTo>
                        <a:lnTo>
                          <a:pt x="492" y="274"/>
                        </a:lnTo>
                        <a:lnTo>
                          <a:pt x="580" y="279"/>
                        </a:lnTo>
                        <a:lnTo>
                          <a:pt x="705" y="268"/>
                        </a:lnTo>
                        <a:lnTo>
                          <a:pt x="828" y="236"/>
                        </a:lnTo>
                        <a:lnTo>
                          <a:pt x="943" y="184"/>
                        </a:lnTo>
                        <a:lnTo>
                          <a:pt x="1049" y="112"/>
                        </a:lnTo>
                        <a:lnTo>
                          <a:pt x="1107" y="59"/>
                        </a:lnTo>
                        <a:lnTo>
                          <a:pt x="1159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80" name="Line 122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653" y="12789"/>
                    <a:ext cx="128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81" name="Line 121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169" y="12789"/>
                    <a:ext cx="125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82" name="Freeform 1218"/>
                  <p:cNvSpPr>
                    <a:spLocks noChangeAspect="1"/>
                  </p:cNvSpPr>
                  <p:nvPr/>
                </p:nvSpPr>
                <p:spPr bwMode="auto">
                  <a:xfrm>
                    <a:off x="9131" y="12789"/>
                    <a:ext cx="38" cy="23"/>
                  </a:xfrm>
                  <a:custGeom>
                    <a:avLst/>
                    <a:gdLst>
                      <a:gd name="T0" fmla="*/ 33 w 44"/>
                      <a:gd name="T1" fmla="*/ 0 h 23"/>
                      <a:gd name="T2" fmla="*/ 25 w 44"/>
                      <a:gd name="T3" fmla="*/ 2 h 23"/>
                      <a:gd name="T4" fmla="*/ 17 w 44"/>
                      <a:gd name="T5" fmla="*/ 5 h 23"/>
                      <a:gd name="T6" fmla="*/ 5 w 44"/>
                      <a:gd name="T7" fmla="*/ 15 h 23"/>
                      <a:gd name="T8" fmla="*/ 0 w 44"/>
                      <a:gd name="T9" fmla="*/ 23 h 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4" h="23">
                        <a:moveTo>
                          <a:pt x="44" y="0"/>
                        </a:moveTo>
                        <a:lnTo>
                          <a:pt x="33" y="2"/>
                        </a:lnTo>
                        <a:lnTo>
                          <a:pt x="23" y="5"/>
                        </a:lnTo>
                        <a:lnTo>
                          <a:pt x="7" y="15"/>
                        </a:lnTo>
                        <a:lnTo>
                          <a:pt x="0" y="23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83" name="Freeform 1217"/>
                  <p:cNvSpPr>
                    <a:spLocks noChangeAspect="1"/>
                  </p:cNvSpPr>
                  <p:nvPr/>
                </p:nvSpPr>
                <p:spPr bwMode="auto">
                  <a:xfrm>
                    <a:off x="8781" y="12789"/>
                    <a:ext cx="41" cy="23"/>
                  </a:xfrm>
                  <a:custGeom>
                    <a:avLst/>
                    <a:gdLst>
                      <a:gd name="T0" fmla="*/ 39 w 43"/>
                      <a:gd name="T1" fmla="*/ 23 h 23"/>
                      <a:gd name="T2" fmla="*/ 30 w 43"/>
                      <a:gd name="T3" fmla="*/ 11 h 23"/>
                      <a:gd name="T4" fmla="*/ 19 w 43"/>
                      <a:gd name="T5" fmla="*/ 5 h 23"/>
                      <a:gd name="T6" fmla="*/ 4 w 43"/>
                      <a:gd name="T7" fmla="*/ 0 h 23"/>
                      <a:gd name="T8" fmla="*/ 0 w 43"/>
                      <a:gd name="T9" fmla="*/ 0 h 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3" h="23">
                        <a:moveTo>
                          <a:pt x="43" y="23"/>
                        </a:moveTo>
                        <a:lnTo>
                          <a:pt x="32" y="11"/>
                        </a:lnTo>
                        <a:lnTo>
                          <a:pt x="21" y="5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84" name="Freeform 1216"/>
                  <p:cNvSpPr>
                    <a:spLocks noChangeAspect="1"/>
                  </p:cNvSpPr>
                  <p:nvPr/>
                </p:nvSpPr>
                <p:spPr bwMode="auto">
                  <a:xfrm>
                    <a:off x="9294" y="12789"/>
                    <a:ext cx="45" cy="35"/>
                  </a:xfrm>
                  <a:custGeom>
                    <a:avLst/>
                    <a:gdLst>
                      <a:gd name="T0" fmla="*/ 41 w 49"/>
                      <a:gd name="T1" fmla="*/ 35 h 35"/>
                      <a:gd name="T2" fmla="*/ 41 w 49"/>
                      <a:gd name="T3" fmla="*/ 34 h 35"/>
                      <a:gd name="T4" fmla="*/ 34 w 49"/>
                      <a:gd name="T5" fmla="*/ 18 h 35"/>
                      <a:gd name="T6" fmla="*/ 22 w 49"/>
                      <a:gd name="T7" fmla="*/ 6 h 35"/>
                      <a:gd name="T8" fmla="*/ 13 w 49"/>
                      <a:gd name="T9" fmla="*/ 3 h 35"/>
                      <a:gd name="T10" fmla="*/ 0 w 49"/>
                      <a:gd name="T11" fmla="*/ 0 h 3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35">
                        <a:moveTo>
                          <a:pt x="49" y="35"/>
                        </a:moveTo>
                        <a:lnTo>
                          <a:pt x="49" y="34"/>
                        </a:lnTo>
                        <a:lnTo>
                          <a:pt x="40" y="18"/>
                        </a:lnTo>
                        <a:lnTo>
                          <a:pt x="26" y="6"/>
                        </a:lnTo>
                        <a:lnTo>
                          <a:pt x="15" y="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85" name="Freeform 1215"/>
                  <p:cNvSpPr>
                    <a:spLocks noChangeAspect="1"/>
                  </p:cNvSpPr>
                  <p:nvPr/>
                </p:nvSpPr>
                <p:spPr bwMode="auto">
                  <a:xfrm>
                    <a:off x="8609" y="12789"/>
                    <a:ext cx="44" cy="35"/>
                  </a:xfrm>
                  <a:custGeom>
                    <a:avLst/>
                    <a:gdLst>
                      <a:gd name="T0" fmla="*/ 40 w 49"/>
                      <a:gd name="T1" fmla="*/ 0 h 35"/>
                      <a:gd name="T2" fmla="*/ 36 w 49"/>
                      <a:gd name="T3" fmla="*/ 0 h 35"/>
                      <a:gd name="T4" fmla="*/ 27 w 49"/>
                      <a:gd name="T5" fmla="*/ 3 h 35"/>
                      <a:gd name="T6" fmla="*/ 13 w 49"/>
                      <a:gd name="T7" fmla="*/ 11 h 35"/>
                      <a:gd name="T8" fmla="*/ 4 w 49"/>
                      <a:gd name="T9" fmla="*/ 24 h 35"/>
                      <a:gd name="T10" fmla="*/ 0 w 49"/>
                      <a:gd name="T11" fmla="*/ 35 h 3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35">
                        <a:moveTo>
                          <a:pt x="49" y="0"/>
                        </a:moveTo>
                        <a:lnTo>
                          <a:pt x="44" y="0"/>
                        </a:lnTo>
                        <a:lnTo>
                          <a:pt x="33" y="3"/>
                        </a:lnTo>
                        <a:lnTo>
                          <a:pt x="17" y="11"/>
                        </a:lnTo>
                        <a:lnTo>
                          <a:pt x="5" y="24"/>
                        </a:lnTo>
                        <a:lnTo>
                          <a:pt x="0" y="35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86" name="Line 121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404" y="12869"/>
                    <a:ext cx="140" cy="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87" name="Line 121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406" y="12869"/>
                    <a:ext cx="141" cy="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88" name="Freeform 1212"/>
                  <p:cNvSpPr>
                    <a:spLocks noChangeAspect="1"/>
                  </p:cNvSpPr>
                  <p:nvPr/>
                </p:nvSpPr>
                <p:spPr bwMode="auto">
                  <a:xfrm>
                    <a:off x="9339" y="12824"/>
                    <a:ext cx="65" cy="45"/>
                  </a:xfrm>
                  <a:custGeom>
                    <a:avLst/>
                    <a:gdLst>
                      <a:gd name="T0" fmla="*/ 0 w 67"/>
                      <a:gd name="T1" fmla="*/ 0 h 46"/>
                      <a:gd name="T2" fmla="*/ 2 w 67"/>
                      <a:gd name="T3" fmla="*/ 6 h 46"/>
                      <a:gd name="T4" fmla="*/ 16 w 67"/>
                      <a:gd name="T5" fmla="*/ 23 h 46"/>
                      <a:gd name="T6" fmla="*/ 33 w 67"/>
                      <a:gd name="T7" fmla="*/ 37 h 46"/>
                      <a:gd name="T8" fmla="*/ 54 w 67"/>
                      <a:gd name="T9" fmla="*/ 44 h 46"/>
                      <a:gd name="T10" fmla="*/ 63 w 67"/>
                      <a:gd name="T11" fmla="*/ 44 h 46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67" h="46">
                        <a:moveTo>
                          <a:pt x="0" y="0"/>
                        </a:moveTo>
                        <a:lnTo>
                          <a:pt x="2" y="6"/>
                        </a:lnTo>
                        <a:lnTo>
                          <a:pt x="16" y="25"/>
                        </a:lnTo>
                        <a:lnTo>
                          <a:pt x="35" y="39"/>
                        </a:lnTo>
                        <a:lnTo>
                          <a:pt x="58" y="46"/>
                        </a:lnTo>
                        <a:lnTo>
                          <a:pt x="67" y="46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89" name="Freeform 1211"/>
                  <p:cNvSpPr>
                    <a:spLocks noChangeAspect="1"/>
                  </p:cNvSpPr>
                  <p:nvPr/>
                </p:nvSpPr>
                <p:spPr bwMode="auto">
                  <a:xfrm>
                    <a:off x="8547" y="12824"/>
                    <a:ext cx="62" cy="45"/>
                  </a:xfrm>
                  <a:custGeom>
                    <a:avLst/>
                    <a:gdLst>
                      <a:gd name="T0" fmla="*/ 0 w 67"/>
                      <a:gd name="T1" fmla="*/ 44 h 46"/>
                      <a:gd name="T2" fmla="*/ 14 w 67"/>
                      <a:gd name="T3" fmla="*/ 43 h 46"/>
                      <a:gd name="T4" fmla="*/ 33 w 67"/>
                      <a:gd name="T5" fmla="*/ 33 h 46"/>
                      <a:gd name="T6" fmla="*/ 48 w 67"/>
                      <a:gd name="T7" fmla="*/ 19 h 46"/>
                      <a:gd name="T8" fmla="*/ 57 w 67"/>
                      <a:gd name="T9" fmla="*/ 0 h 4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67" h="46">
                        <a:moveTo>
                          <a:pt x="0" y="46"/>
                        </a:moveTo>
                        <a:lnTo>
                          <a:pt x="16" y="45"/>
                        </a:lnTo>
                        <a:lnTo>
                          <a:pt x="39" y="35"/>
                        </a:lnTo>
                        <a:lnTo>
                          <a:pt x="56" y="19"/>
                        </a:lnTo>
                        <a:lnTo>
                          <a:pt x="67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90" name="Freeform 1210"/>
                  <p:cNvSpPr>
                    <a:spLocks noChangeAspect="1"/>
                  </p:cNvSpPr>
                  <p:nvPr/>
                </p:nvSpPr>
                <p:spPr bwMode="auto">
                  <a:xfrm>
                    <a:off x="9017" y="12812"/>
                    <a:ext cx="114" cy="171"/>
                  </a:xfrm>
                  <a:custGeom>
                    <a:avLst/>
                    <a:gdLst>
                      <a:gd name="T0" fmla="*/ 111 w 117"/>
                      <a:gd name="T1" fmla="*/ 0 h 174"/>
                      <a:gd name="T2" fmla="*/ 109 w 117"/>
                      <a:gd name="T3" fmla="*/ 3 h 174"/>
                      <a:gd name="T4" fmla="*/ 0 w 117"/>
                      <a:gd name="T5" fmla="*/ 168 h 17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17" h="174">
                        <a:moveTo>
                          <a:pt x="117" y="0"/>
                        </a:moveTo>
                        <a:lnTo>
                          <a:pt x="115" y="3"/>
                        </a:lnTo>
                        <a:lnTo>
                          <a:pt x="0" y="174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91" name="Freeform 1209"/>
                  <p:cNvSpPr>
                    <a:spLocks noChangeAspect="1"/>
                  </p:cNvSpPr>
                  <p:nvPr/>
                </p:nvSpPr>
                <p:spPr bwMode="auto">
                  <a:xfrm>
                    <a:off x="8822" y="12812"/>
                    <a:ext cx="111" cy="171"/>
                  </a:xfrm>
                  <a:custGeom>
                    <a:avLst/>
                    <a:gdLst>
                      <a:gd name="T0" fmla="*/ 104 w 118"/>
                      <a:gd name="T1" fmla="*/ 168 h 174"/>
                      <a:gd name="T2" fmla="*/ 87 w 118"/>
                      <a:gd name="T3" fmla="*/ 143 h 174"/>
                      <a:gd name="T4" fmla="*/ 0 w 118"/>
                      <a:gd name="T5" fmla="*/ 0 h 17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18" h="174">
                        <a:moveTo>
                          <a:pt x="118" y="174"/>
                        </a:moveTo>
                        <a:lnTo>
                          <a:pt x="99" y="148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92" name="Freeform 1208"/>
                  <p:cNvSpPr>
                    <a:spLocks noChangeAspect="1"/>
                  </p:cNvSpPr>
                  <p:nvPr/>
                </p:nvSpPr>
                <p:spPr bwMode="auto">
                  <a:xfrm>
                    <a:off x="8933" y="12983"/>
                    <a:ext cx="84" cy="23"/>
                  </a:xfrm>
                  <a:custGeom>
                    <a:avLst/>
                    <a:gdLst>
                      <a:gd name="T0" fmla="*/ 0 w 88"/>
                      <a:gd name="T1" fmla="*/ 0 h 24"/>
                      <a:gd name="T2" fmla="*/ 6 w 88"/>
                      <a:gd name="T3" fmla="*/ 8 h 24"/>
                      <a:gd name="T4" fmla="*/ 19 w 88"/>
                      <a:gd name="T5" fmla="*/ 16 h 24"/>
                      <a:gd name="T6" fmla="*/ 33 w 88"/>
                      <a:gd name="T7" fmla="*/ 22 h 24"/>
                      <a:gd name="T8" fmla="*/ 51 w 88"/>
                      <a:gd name="T9" fmla="*/ 21 h 24"/>
                      <a:gd name="T10" fmla="*/ 66 w 88"/>
                      <a:gd name="T11" fmla="*/ 14 h 24"/>
                      <a:gd name="T12" fmla="*/ 77 w 88"/>
                      <a:gd name="T13" fmla="*/ 4 h 24"/>
                      <a:gd name="T14" fmla="*/ 80 w 88"/>
                      <a:gd name="T15" fmla="*/ 0 h 2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8" h="24">
                        <a:moveTo>
                          <a:pt x="0" y="0"/>
                        </a:moveTo>
                        <a:lnTo>
                          <a:pt x="6" y="8"/>
                        </a:lnTo>
                        <a:lnTo>
                          <a:pt x="21" y="18"/>
                        </a:lnTo>
                        <a:lnTo>
                          <a:pt x="37" y="24"/>
                        </a:lnTo>
                        <a:lnTo>
                          <a:pt x="55" y="23"/>
                        </a:lnTo>
                        <a:lnTo>
                          <a:pt x="72" y="16"/>
                        </a:lnTo>
                        <a:lnTo>
                          <a:pt x="85" y="4"/>
                        </a:lnTo>
                        <a:lnTo>
                          <a:pt x="88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93" name="Line 120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370" y="13368"/>
                    <a:ext cx="13" cy="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94" name="Line 120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8370" y="13361"/>
                    <a:ext cx="6" cy="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95" name="Line 120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370" y="12869"/>
                    <a:ext cx="36" cy="49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496" name="Line 120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8406" y="12765"/>
                    <a:ext cx="4" cy="10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7497" name="Group 100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904" y="11051"/>
                    <a:ext cx="9330" cy="3573"/>
                    <a:chOff x="4387" y="4069"/>
                    <a:chExt cx="2446" cy="920"/>
                  </a:xfrm>
                </p:grpSpPr>
                <p:sp>
                  <p:nvSpPr>
                    <p:cNvPr id="8488" name="Line 120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27" y="4510"/>
                      <a:ext cx="1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89" name="Line 120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6127" y="4537"/>
                      <a:ext cx="9" cy="12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90" name="Line 1201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36" y="4510"/>
                      <a:ext cx="1" cy="1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91" name="Line 120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133" y="4665"/>
                      <a:ext cx="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92" name="Freeform 119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823" y="4665"/>
                      <a:ext cx="10" cy="5"/>
                    </a:xfrm>
                    <a:custGeom>
                      <a:avLst/>
                      <a:gdLst>
                        <a:gd name="T0" fmla="*/ 2 w 41"/>
                        <a:gd name="T1" fmla="*/ 1 h 19"/>
                        <a:gd name="T2" fmla="*/ 2 w 41"/>
                        <a:gd name="T3" fmla="*/ 1 h 19"/>
                        <a:gd name="T4" fmla="*/ 1 w 41"/>
                        <a:gd name="T5" fmla="*/ 0 h 19"/>
                        <a:gd name="T6" fmla="*/ 0 w 41"/>
                        <a:gd name="T7" fmla="*/ 0 h 19"/>
                        <a:gd name="T8" fmla="*/ 0 w 41"/>
                        <a:gd name="T9" fmla="*/ 0 h 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1" h="19">
                          <a:moveTo>
                            <a:pt x="41" y="19"/>
                          </a:moveTo>
                          <a:lnTo>
                            <a:pt x="31" y="10"/>
                          </a:lnTo>
                          <a:lnTo>
                            <a:pt x="21" y="4"/>
                          </a:lnTo>
                          <a:lnTo>
                            <a:pt x="5" y="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93" name="Freeform 119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123" y="4665"/>
                      <a:ext cx="10" cy="5"/>
                    </a:xfrm>
                    <a:custGeom>
                      <a:avLst/>
                      <a:gdLst>
                        <a:gd name="T0" fmla="*/ 2 w 42"/>
                        <a:gd name="T1" fmla="*/ 0 h 19"/>
                        <a:gd name="T2" fmla="*/ 2 w 42"/>
                        <a:gd name="T3" fmla="*/ 0 h 19"/>
                        <a:gd name="T4" fmla="*/ 1 w 42"/>
                        <a:gd name="T5" fmla="*/ 0 h 19"/>
                        <a:gd name="T6" fmla="*/ 0 w 42"/>
                        <a:gd name="T7" fmla="*/ 1 h 19"/>
                        <a:gd name="T8" fmla="*/ 0 w 42"/>
                        <a:gd name="T9" fmla="*/ 1 h 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2" h="19">
                          <a:moveTo>
                            <a:pt x="42" y="0"/>
                          </a:moveTo>
                          <a:lnTo>
                            <a:pt x="31" y="1"/>
                          </a:lnTo>
                          <a:lnTo>
                            <a:pt x="20" y="4"/>
                          </a:lnTo>
                          <a:lnTo>
                            <a:pt x="6" y="14"/>
                          </a:lnTo>
                          <a:lnTo>
                            <a:pt x="0" y="19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94" name="Freeform 119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833" y="4670"/>
                      <a:ext cx="290" cy="70"/>
                    </a:xfrm>
                    <a:custGeom>
                      <a:avLst/>
                      <a:gdLst>
                        <a:gd name="T0" fmla="*/ 0 w 1159"/>
                        <a:gd name="T1" fmla="*/ 0 h 279"/>
                        <a:gd name="T2" fmla="*/ 5 w 1159"/>
                        <a:gd name="T3" fmla="*/ 6 h 279"/>
                        <a:gd name="T4" fmla="*/ 11 w 1159"/>
                        <a:gd name="T5" fmla="*/ 10 h 279"/>
                        <a:gd name="T6" fmla="*/ 18 w 1159"/>
                        <a:gd name="T7" fmla="*/ 14 h 279"/>
                        <a:gd name="T8" fmla="*/ 26 w 1159"/>
                        <a:gd name="T9" fmla="*/ 16 h 279"/>
                        <a:gd name="T10" fmla="*/ 31 w 1159"/>
                        <a:gd name="T11" fmla="*/ 17 h 279"/>
                        <a:gd name="T12" fmla="*/ 36 w 1159"/>
                        <a:gd name="T13" fmla="*/ 18 h 279"/>
                        <a:gd name="T14" fmla="*/ 44 w 1159"/>
                        <a:gd name="T15" fmla="*/ 17 h 279"/>
                        <a:gd name="T16" fmla="*/ 52 w 1159"/>
                        <a:gd name="T17" fmla="*/ 15 h 279"/>
                        <a:gd name="T18" fmla="*/ 59 w 1159"/>
                        <a:gd name="T19" fmla="*/ 12 h 279"/>
                        <a:gd name="T20" fmla="*/ 66 w 1159"/>
                        <a:gd name="T21" fmla="*/ 7 h 279"/>
                        <a:gd name="T22" fmla="*/ 69 w 1159"/>
                        <a:gd name="T23" fmla="*/ 4 h 279"/>
                        <a:gd name="T24" fmla="*/ 73 w 1159"/>
                        <a:gd name="T25" fmla="*/ 0 h 279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0" t="0" r="r" b="b"/>
                      <a:pathLst>
                        <a:path w="1159" h="279">
                          <a:moveTo>
                            <a:pt x="0" y="0"/>
                          </a:moveTo>
                          <a:lnTo>
                            <a:pt x="80" y="86"/>
                          </a:lnTo>
                          <a:lnTo>
                            <a:pt x="175" y="158"/>
                          </a:lnTo>
                          <a:lnTo>
                            <a:pt x="285" y="217"/>
                          </a:lnTo>
                          <a:lnTo>
                            <a:pt x="408" y="259"/>
                          </a:lnTo>
                          <a:lnTo>
                            <a:pt x="492" y="274"/>
                          </a:lnTo>
                          <a:lnTo>
                            <a:pt x="579" y="279"/>
                          </a:lnTo>
                          <a:lnTo>
                            <a:pt x="704" y="268"/>
                          </a:lnTo>
                          <a:lnTo>
                            <a:pt x="829" y="236"/>
                          </a:lnTo>
                          <a:lnTo>
                            <a:pt x="942" y="184"/>
                          </a:lnTo>
                          <a:lnTo>
                            <a:pt x="1049" y="112"/>
                          </a:lnTo>
                          <a:lnTo>
                            <a:pt x="1106" y="59"/>
                          </a:lnTo>
                          <a:lnTo>
                            <a:pt x="1159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95" name="Line 119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477" y="4626"/>
                      <a:ext cx="1" cy="3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96" name="Line 1195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477" y="4665"/>
                      <a:ext cx="1" cy="1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97" name="Line 1194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450" y="4626"/>
                      <a:ext cx="1" cy="5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98" name="Line 119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521" y="4795"/>
                      <a:ext cx="1" cy="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99" name="Line 1192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477" y="4677"/>
                      <a:ext cx="1" cy="9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00" name="Line 1191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450" y="4677"/>
                      <a:ext cx="1" cy="8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01" name="Line 119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50" y="4677"/>
                      <a:ext cx="27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02" name="Line 1189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477" y="4516"/>
                      <a:ext cx="1" cy="11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03" name="Line 1188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450" y="4516"/>
                      <a:ext cx="1" cy="11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04" name="Line 118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0" y="4626"/>
                      <a:ext cx="27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05" name="Line 118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477" y="4510"/>
                      <a:ext cx="1" cy="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06" name="Line 1185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450" y="4510"/>
                      <a:ext cx="1" cy="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07" name="Line 118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50" y="4516"/>
                      <a:ext cx="27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08" name="Freeform 118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477" y="4769"/>
                      <a:ext cx="19" cy="22"/>
                    </a:xfrm>
                    <a:custGeom>
                      <a:avLst/>
                      <a:gdLst>
                        <a:gd name="T0" fmla="*/ 0 w 78"/>
                        <a:gd name="T1" fmla="*/ 0 h 89"/>
                        <a:gd name="T2" fmla="*/ 0 w 78"/>
                        <a:gd name="T3" fmla="*/ 1 h 89"/>
                        <a:gd name="T4" fmla="*/ 0 w 78"/>
                        <a:gd name="T5" fmla="*/ 2 h 89"/>
                        <a:gd name="T6" fmla="*/ 2 w 78"/>
                        <a:gd name="T7" fmla="*/ 4 h 89"/>
                        <a:gd name="T8" fmla="*/ 3 w 78"/>
                        <a:gd name="T9" fmla="*/ 5 h 89"/>
                        <a:gd name="T10" fmla="*/ 5 w 78"/>
                        <a:gd name="T11" fmla="*/ 5 h 89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78" h="89">
                          <a:moveTo>
                            <a:pt x="0" y="0"/>
                          </a:moveTo>
                          <a:lnTo>
                            <a:pt x="1" y="13"/>
                          </a:lnTo>
                          <a:lnTo>
                            <a:pt x="10" y="41"/>
                          </a:lnTo>
                          <a:lnTo>
                            <a:pt x="28" y="65"/>
                          </a:lnTo>
                          <a:lnTo>
                            <a:pt x="53" y="82"/>
                          </a:lnTo>
                          <a:lnTo>
                            <a:pt x="78" y="89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09" name="Line 1182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521" y="4700"/>
                      <a:ext cx="1" cy="9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10" name="Freeform 118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496" y="4791"/>
                      <a:ext cx="25" cy="4"/>
                    </a:xfrm>
                    <a:custGeom>
                      <a:avLst/>
                      <a:gdLst>
                        <a:gd name="T0" fmla="*/ 0 w 99"/>
                        <a:gd name="T1" fmla="*/ 0 h 13"/>
                        <a:gd name="T2" fmla="*/ 2 w 99"/>
                        <a:gd name="T3" fmla="*/ 0 h 13"/>
                        <a:gd name="T4" fmla="*/ 6 w 99"/>
                        <a:gd name="T5" fmla="*/ 1 h 13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99" h="13">
                          <a:moveTo>
                            <a:pt x="0" y="0"/>
                          </a:moveTo>
                          <a:lnTo>
                            <a:pt x="29" y="3"/>
                          </a:lnTo>
                          <a:lnTo>
                            <a:pt x="99" y="13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11" name="Line 118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10" y="4816"/>
                      <a:ext cx="11" cy="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12" name="Freeform 117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450" y="4764"/>
                      <a:ext cx="60" cy="54"/>
                    </a:xfrm>
                    <a:custGeom>
                      <a:avLst/>
                      <a:gdLst>
                        <a:gd name="T0" fmla="*/ 0 w 237"/>
                        <a:gd name="T1" fmla="*/ 0 h 216"/>
                        <a:gd name="T2" fmla="*/ 1 w 237"/>
                        <a:gd name="T3" fmla="*/ 3 h 216"/>
                        <a:gd name="T4" fmla="*/ 2 w 237"/>
                        <a:gd name="T5" fmla="*/ 8 h 216"/>
                        <a:gd name="T6" fmla="*/ 5 w 237"/>
                        <a:gd name="T7" fmla="*/ 11 h 216"/>
                        <a:gd name="T8" fmla="*/ 9 w 237"/>
                        <a:gd name="T9" fmla="*/ 13 h 216"/>
                        <a:gd name="T10" fmla="*/ 14 w 237"/>
                        <a:gd name="T11" fmla="*/ 14 h 216"/>
                        <a:gd name="T12" fmla="*/ 15 w 237"/>
                        <a:gd name="T13" fmla="*/ 13 h 21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237" h="216">
                          <a:moveTo>
                            <a:pt x="0" y="0"/>
                          </a:moveTo>
                          <a:lnTo>
                            <a:pt x="6" y="52"/>
                          </a:lnTo>
                          <a:lnTo>
                            <a:pt x="36" y="118"/>
                          </a:lnTo>
                          <a:lnTo>
                            <a:pt x="83" y="172"/>
                          </a:lnTo>
                          <a:lnTo>
                            <a:pt x="148" y="205"/>
                          </a:lnTo>
                          <a:lnTo>
                            <a:pt x="218" y="216"/>
                          </a:lnTo>
                          <a:lnTo>
                            <a:pt x="237" y="213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13" name="Line 1178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820" y="4626"/>
                      <a:ext cx="1" cy="3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14" name="Line 1177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820" y="4665"/>
                      <a:ext cx="1" cy="1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15" name="Line 117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794" y="4626"/>
                      <a:ext cx="1" cy="5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16" name="Line 1175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864" y="4795"/>
                      <a:ext cx="1" cy="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17" name="Line 1174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820" y="4677"/>
                      <a:ext cx="1" cy="9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18" name="Line 117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794" y="4677"/>
                      <a:ext cx="1" cy="8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19" name="Line 117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794" y="4677"/>
                      <a:ext cx="2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20" name="Line 1171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820" y="4516"/>
                      <a:ext cx="1" cy="11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21" name="Line 117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794" y="4516"/>
                      <a:ext cx="1" cy="11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22" name="Line 116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94" y="4626"/>
                      <a:ext cx="2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23" name="Line 1168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820" y="4510"/>
                      <a:ext cx="1" cy="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24" name="Line 1167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794" y="4510"/>
                      <a:ext cx="1" cy="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25" name="Line 116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794" y="4516"/>
                      <a:ext cx="2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26" name="Freeform 116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820" y="4769"/>
                      <a:ext cx="19" cy="22"/>
                    </a:xfrm>
                    <a:custGeom>
                      <a:avLst/>
                      <a:gdLst>
                        <a:gd name="T0" fmla="*/ 0 w 77"/>
                        <a:gd name="T1" fmla="*/ 0 h 89"/>
                        <a:gd name="T2" fmla="*/ 0 w 77"/>
                        <a:gd name="T3" fmla="*/ 1 h 89"/>
                        <a:gd name="T4" fmla="*/ 0 w 77"/>
                        <a:gd name="T5" fmla="*/ 2 h 89"/>
                        <a:gd name="T6" fmla="*/ 2 w 77"/>
                        <a:gd name="T7" fmla="*/ 4 h 89"/>
                        <a:gd name="T8" fmla="*/ 3 w 77"/>
                        <a:gd name="T9" fmla="*/ 5 h 89"/>
                        <a:gd name="T10" fmla="*/ 5 w 77"/>
                        <a:gd name="T11" fmla="*/ 5 h 89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77" h="89">
                          <a:moveTo>
                            <a:pt x="0" y="0"/>
                          </a:moveTo>
                          <a:lnTo>
                            <a:pt x="1" y="13"/>
                          </a:lnTo>
                          <a:lnTo>
                            <a:pt x="10" y="41"/>
                          </a:lnTo>
                          <a:lnTo>
                            <a:pt x="28" y="65"/>
                          </a:lnTo>
                          <a:lnTo>
                            <a:pt x="53" y="82"/>
                          </a:lnTo>
                          <a:lnTo>
                            <a:pt x="77" y="89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27" name="Line 1164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864" y="4700"/>
                      <a:ext cx="1" cy="9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28" name="Freeform 116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839" y="4791"/>
                      <a:ext cx="25" cy="4"/>
                    </a:xfrm>
                    <a:custGeom>
                      <a:avLst/>
                      <a:gdLst>
                        <a:gd name="T0" fmla="*/ 0 w 99"/>
                        <a:gd name="T1" fmla="*/ 0 h 13"/>
                        <a:gd name="T2" fmla="*/ 2 w 99"/>
                        <a:gd name="T3" fmla="*/ 0 h 13"/>
                        <a:gd name="T4" fmla="*/ 6 w 99"/>
                        <a:gd name="T5" fmla="*/ 1 h 13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99" h="13">
                          <a:moveTo>
                            <a:pt x="0" y="0"/>
                          </a:moveTo>
                          <a:lnTo>
                            <a:pt x="29" y="3"/>
                          </a:lnTo>
                          <a:lnTo>
                            <a:pt x="99" y="13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29" name="Line 116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853" y="4816"/>
                      <a:ext cx="11" cy="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30" name="Freeform 116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794" y="4764"/>
                      <a:ext cx="59" cy="54"/>
                    </a:xfrm>
                    <a:custGeom>
                      <a:avLst/>
                      <a:gdLst>
                        <a:gd name="T0" fmla="*/ 0 w 238"/>
                        <a:gd name="T1" fmla="*/ 0 h 216"/>
                        <a:gd name="T2" fmla="*/ 0 w 238"/>
                        <a:gd name="T3" fmla="*/ 3 h 216"/>
                        <a:gd name="T4" fmla="*/ 2 w 238"/>
                        <a:gd name="T5" fmla="*/ 8 h 216"/>
                        <a:gd name="T6" fmla="*/ 5 w 238"/>
                        <a:gd name="T7" fmla="*/ 11 h 216"/>
                        <a:gd name="T8" fmla="*/ 9 w 238"/>
                        <a:gd name="T9" fmla="*/ 13 h 216"/>
                        <a:gd name="T10" fmla="*/ 13 w 238"/>
                        <a:gd name="T11" fmla="*/ 14 h 216"/>
                        <a:gd name="T12" fmla="*/ 15 w 238"/>
                        <a:gd name="T13" fmla="*/ 13 h 21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238" h="216">
                          <a:moveTo>
                            <a:pt x="0" y="0"/>
                          </a:moveTo>
                          <a:lnTo>
                            <a:pt x="6" y="52"/>
                          </a:lnTo>
                          <a:lnTo>
                            <a:pt x="35" y="118"/>
                          </a:lnTo>
                          <a:lnTo>
                            <a:pt x="84" y="172"/>
                          </a:lnTo>
                          <a:lnTo>
                            <a:pt x="147" y="205"/>
                          </a:lnTo>
                          <a:lnTo>
                            <a:pt x="218" y="216"/>
                          </a:lnTo>
                          <a:lnTo>
                            <a:pt x="238" y="213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31" name="Line 116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63" y="4626"/>
                      <a:ext cx="1" cy="3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32" name="Line 1159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63" y="4665"/>
                      <a:ext cx="1" cy="1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33" name="Line 1158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36" y="4626"/>
                      <a:ext cx="1" cy="5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34" name="Line 1157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207" y="4795"/>
                      <a:ext cx="1" cy="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35" name="Line 115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63" y="4677"/>
                      <a:ext cx="1" cy="9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36" name="Line 1155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36" y="4677"/>
                      <a:ext cx="1" cy="8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37" name="Line 115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136" y="4677"/>
                      <a:ext cx="27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38" name="Line 11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63" y="4516"/>
                      <a:ext cx="1" cy="11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39" name="Line 1152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36" y="4516"/>
                      <a:ext cx="1" cy="11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40" name="Line 115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36" y="4626"/>
                      <a:ext cx="27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41" name="Line 115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63" y="4510"/>
                      <a:ext cx="1" cy="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42" name="Line 1149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36" y="4510"/>
                      <a:ext cx="1" cy="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43" name="Line 114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136" y="4516"/>
                      <a:ext cx="27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44" name="Freeform 114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163" y="4769"/>
                      <a:ext cx="19" cy="22"/>
                    </a:xfrm>
                    <a:custGeom>
                      <a:avLst/>
                      <a:gdLst>
                        <a:gd name="T0" fmla="*/ 0 w 78"/>
                        <a:gd name="T1" fmla="*/ 0 h 89"/>
                        <a:gd name="T2" fmla="*/ 0 w 78"/>
                        <a:gd name="T3" fmla="*/ 1 h 89"/>
                        <a:gd name="T4" fmla="*/ 0 w 78"/>
                        <a:gd name="T5" fmla="*/ 2 h 89"/>
                        <a:gd name="T6" fmla="*/ 2 w 78"/>
                        <a:gd name="T7" fmla="*/ 4 h 89"/>
                        <a:gd name="T8" fmla="*/ 3 w 78"/>
                        <a:gd name="T9" fmla="*/ 5 h 89"/>
                        <a:gd name="T10" fmla="*/ 5 w 78"/>
                        <a:gd name="T11" fmla="*/ 5 h 89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78" h="89">
                          <a:moveTo>
                            <a:pt x="0" y="0"/>
                          </a:moveTo>
                          <a:lnTo>
                            <a:pt x="1" y="13"/>
                          </a:lnTo>
                          <a:lnTo>
                            <a:pt x="10" y="41"/>
                          </a:lnTo>
                          <a:lnTo>
                            <a:pt x="28" y="65"/>
                          </a:lnTo>
                          <a:lnTo>
                            <a:pt x="53" y="82"/>
                          </a:lnTo>
                          <a:lnTo>
                            <a:pt x="78" y="89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45" name="Line 11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207" y="4700"/>
                      <a:ext cx="1" cy="9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46" name="Freeform 114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182" y="4791"/>
                      <a:ext cx="25" cy="4"/>
                    </a:xfrm>
                    <a:custGeom>
                      <a:avLst/>
                      <a:gdLst>
                        <a:gd name="T0" fmla="*/ 0 w 99"/>
                        <a:gd name="T1" fmla="*/ 0 h 13"/>
                        <a:gd name="T2" fmla="*/ 2 w 99"/>
                        <a:gd name="T3" fmla="*/ 0 h 13"/>
                        <a:gd name="T4" fmla="*/ 6 w 99"/>
                        <a:gd name="T5" fmla="*/ 1 h 13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99" h="13">
                          <a:moveTo>
                            <a:pt x="0" y="0"/>
                          </a:moveTo>
                          <a:lnTo>
                            <a:pt x="29" y="3"/>
                          </a:lnTo>
                          <a:lnTo>
                            <a:pt x="99" y="13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47" name="Line 114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207" y="4313"/>
                      <a:ext cx="1" cy="12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48" name="Line 114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96" y="4816"/>
                      <a:ext cx="11" cy="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49" name="Freeform 114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136" y="4764"/>
                      <a:ext cx="60" cy="54"/>
                    </a:xfrm>
                    <a:custGeom>
                      <a:avLst/>
                      <a:gdLst>
                        <a:gd name="T0" fmla="*/ 0 w 237"/>
                        <a:gd name="T1" fmla="*/ 0 h 216"/>
                        <a:gd name="T2" fmla="*/ 1 w 237"/>
                        <a:gd name="T3" fmla="*/ 3 h 216"/>
                        <a:gd name="T4" fmla="*/ 2 w 237"/>
                        <a:gd name="T5" fmla="*/ 8 h 216"/>
                        <a:gd name="T6" fmla="*/ 5 w 237"/>
                        <a:gd name="T7" fmla="*/ 11 h 216"/>
                        <a:gd name="T8" fmla="*/ 9 w 237"/>
                        <a:gd name="T9" fmla="*/ 13 h 216"/>
                        <a:gd name="T10" fmla="*/ 14 w 237"/>
                        <a:gd name="T11" fmla="*/ 14 h 216"/>
                        <a:gd name="T12" fmla="*/ 15 w 237"/>
                        <a:gd name="T13" fmla="*/ 13 h 21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237" h="216">
                          <a:moveTo>
                            <a:pt x="0" y="0"/>
                          </a:moveTo>
                          <a:lnTo>
                            <a:pt x="7" y="52"/>
                          </a:lnTo>
                          <a:lnTo>
                            <a:pt x="36" y="118"/>
                          </a:lnTo>
                          <a:lnTo>
                            <a:pt x="84" y="172"/>
                          </a:lnTo>
                          <a:lnTo>
                            <a:pt x="148" y="205"/>
                          </a:lnTo>
                          <a:lnTo>
                            <a:pt x="218" y="216"/>
                          </a:lnTo>
                          <a:lnTo>
                            <a:pt x="237" y="213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50" name="Line 114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373" y="4516"/>
                      <a:ext cx="3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51" name="Line 114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238" y="4516"/>
                      <a:ext cx="3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52" name="Freeform 113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270" y="4516"/>
                      <a:ext cx="11" cy="6"/>
                    </a:xfrm>
                    <a:custGeom>
                      <a:avLst/>
                      <a:gdLst>
                        <a:gd name="T0" fmla="*/ 3 w 44"/>
                        <a:gd name="T1" fmla="*/ 2 h 23"/>
                        <a:gd name="T2" fmla="*/ 2 w 44"/>
                        <a:gd name="T3" fmla="*/ 1 h 23"/>
                        <a:gd name="T4" fmla="*/ 2 w 44"/>
                        <a:gd name="T5" fmla="*/ 0 h 23"/>
                        <a:gd name="T6" fmla="*/ 0 w 44"/>
                        <a:gd name="T7" fmla="*/ 0 h 23"/>
                        <a:gd name="T8" fmla="*/ 0 w 44"/>
                        <a:gd name="T9" fmla="*/ 0 h 2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4" h="23">
                          <a:moveTo>
                            <a:pt x="44" y="23"/>
                          </a:moveTo>
                          <a:lnTo>
                            <a:pt x="31" y="11"/>
                          </a:lnTo>
                          <a:lnTo>
                            <a:pt x="22" y="5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53" name="Freeform 113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361" y="4516"/>
                      <a:ext cx="12" cy="6"/>
                    </a:xfrm>
                    <a:custGeom>
                      <a:avLst/>
                      <a:gdLst>
                        <a:gd name="T0" fmla="*/ 3 w 44"/>
                        <a:gd name="T1" fmla="*/ 0 h 23"/>
                        <a:gd name="T2" fmla="*/ 2 w 44"/>
                        <a:gd name="T3" fmla="*/ 0 h 23"/>
                        <a:gd name="T4" fmla="*/ 2 w 44"/>
                        <a:gd name="T5" fmla="*/ 0 h 23"/>
                        <a:gd name="T6" fmla="*/ 1 w 44"/>
                        <a:gd name="T7" fmla="*/ 1 h 23"/>
                        <a:gd name="T8" fmla="*/ 0 w 44"/>
                        <a:gd name="T9" fmla="*/ 2 h 2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4" h="23">
                          <a:moveTo>
                            <a:pt x="44" y="0"/>
                          </a:moveTo>
                          <a:lnTo>
                            <a:pt x="32" y="2"/>
                          </a:lnTo>
                          <a:lnTo>
                            <a:pt x="22" y="5"/>
                          </a:lnTo>
                          <a:lnTo>
                            <a:pt x="8" y="15"/>
                          </a:lnTo>
                          <a:lnTo>
                            <a:pt x="0" y="23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54" name="Freeform 113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405" y="4516"/>
                      <a:ext cx="12" cy="9"/>
                    </a:xfrm>
                    <a:custGeom>
                      <a:avLst/>
                      <a:gdLst>
                        <a:gd name="T0" fmla="*/ 3 w 50"/>
                        <a:gd name="T1" fmla="*/ 2 h 35"/>
                        <a:gd name="T2" fmla="*/ 3 w 50"/>
                        <a:gd name="T3" fmla="*/ 2 h 35"/>
                        <a:gd name="T4" fmla="*/ 2 w 50"/>
                        <a:gd name="T5" fmla="*/ 1 h 35"/>
                        <a:gd name="T6" fmla="*/ 1 w 50"/>
                        <a:gd name="T7" fmla="*/ 1 h 35"/>
                        <a:gd name="T8" fmla="*/ 1 w 50"/>
                        <a:gd name="T9" fmla="*/ 0 h 35"/>
                        <a:gd name="T10" fmla="*/ 0 w 50"/>
                        <a:gd name="T11" fmla="*/ 0 h 3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50" h="35">
                          <a:moveTo>
                            <a:pt x="50" y="35"/>
                          </a:moveTo>
                          <a:lnTo>
                            <a:pt x="49" y="34"/>
                          </a:lnTo>
                          <a:lnTo>
                            <a:pt x="39" y="18"/>
                          </a:lnTo>
                          <a:lnTo>
                            <a:pt x="25" y="6"/>
                          </a:lnTo>
                          <a:lnTo>
                            <a:pt x="15" y="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55" name="Freeform 113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225" y="4516"/>
                      <a:ext cx="13" cy="9"/>
                    </a:xfrm>
                    <a:custGeom>
                      <a:avLst/>
                      <a:gdLst>
                        <a:gd name="T0" fmla="*/ 3 w 50"/>
                        <a:gd name="T1" fmla="*/ 0 h 35"/>
                        <a:gd name="T2" fmla="*/ 3 w 50"/>
                        <a:gd name="T3" fmla="*/ 0 h 35"/>
                        <a:gd name="T4" fmla="*/ 2 w 50"/>
                        <a:gd name="T5" fmla="*/ 0 h 35"/>
                        <a:gd name="T6" fmla="*/ 1 w 50"/>
                        <a:gd name="T7" fmla="*/ 1 h 35"/>
                        <a:gd name="T8" fmla="*/ 1 w 50"/>
                        <a:gd name="T9" fmla="*/ 2 h 35"/>
                        <a:gd name="T10" fmla="*/ 0 w 50"/>
                        <a:gd name="T11" fmla="*/ 2 h 3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50" h="35">
                          <a:moveTo>
                            <a:pt x="50" y="0"/>
                          </a:moveTo>
                          <a:lnTo>
                            <a:pt x="46" y="0"/>
                          </a:lnTo>
                          <a:lnTo>
                            <a:pt x="35" y="3"/>
                          </a:lnTo>
                          <a:lnTo>
                            <a:pt x="19" y="11"/>
                          </a:lnTo>
                          <a:lnTo>
                            <a:pt x="6" y="24"/>
                          </a:lnTo>
                          <a:lnTo>
                            <a:pt x="0" y="35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56" name="Line 113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73" y="4537"/>
                      <a:ext cx="3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57" name="Line 113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34" y="4537"/>
                      <a:ext cx="3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58" name="Freeform 113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417" y="4525"/>
                      <a:ext cx="17" cy="12"/>
                    </a:xfrm>
                    <a:custGeom>
                      <a:avLst/>
                      <a:gdLst>
                        <a:gd name="T0" fmla="*/ 0 w 65"/>
                        <a:gd name="T1" fmla="*/ 0 h 46"/>
                        <a:gd name="T2" fmla="*/ 0 w 65"/>
                        <a:gd name="T3" fmla="*/ 1 h 46"/>
                        <a:gd name="T4" fmla="*/ 1 w 65"/>
                        <a:gd name="T5" fmla="*/ 2 h 46"/>
                        <a:gd name="T6" fmla="*/ 2 w 65"/>
                        <a:gd name="T7" fmla="*/ 3 h 46"/>
                        <a:gd name="T8" fmla="*/ 4 w 65"/>
                        <a:gd name="T9" fmla="*/ 3 h 46"/>
                        <a:gd name="T10" fmla="*/ 4 w 65"/>
                        <a:gd name="T11" fmla="*/ 3 h 46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65" h="46">
                          <a:moveTo>
                            <a:pt x="0" y="0"/>
                          </a:moveTo>
                          <a:lnTo>
                            <a:pt x="2" y="6"/>
                          </a:lnTo>
                          <a:lnTo>
                            <a:pt x="15" y="25"/>
                          </a:lnTo>
                          <a:lnTo>
                            <a:pt x="35" y="39"/>
                          </a:lnTo>
                          <a:lnTo>
                            <a:pt x="58" y="46"/>
                          </a:lnTo>
                          <a:lnTo>
                            <a:pt x="65" y="46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59" name="Freeform 113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209" y="4525"/>
                      <a:ext cx="16" cy="12"/>
                    </a:xfrm>
                    <a:custGeom>
                      <a:avLst/>
                      <a:gdLst>
                        <a:gd name="T0" fmla="*/ 0 w 65"/>
                        <a:gd name="T1" fmla="*/ 3 h 46"/>
                        <a:gd name="T2" fmla="*/ 1 w 65"/>
                        <a:gd name="T3" fmla="*/ 3 h 46"/>
                        <a:gd name="T4" fmla="*/ 2 w 65"/>
                        <a:gd name="T5" fmla="*/ 2 h 46"/>
                        <a:gd name="T6" fmla="*/ 3 w 65"/>
                        <a:gd name="T7" fmla="*/ 1 h 46"/>
                        <a:gd name="T8" fmla="*/ 4 w 65"/>
                        <a:gd name="T9" fmla="*/ 0 h 4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65" h="46">
                          <a:moveTo>
                            <a:pt x="0" y="46"/>
                          </a:moveTo>
                          <a:lnTo>
                            <a:pt x="16" y="45"/>
                          </a:lnTo>
                          <a:lnTo>
                            <a:pt x="38" y="35"/>
                          </a:lnTo>
                          <a:lnTo>
                            <a:pt x="56" y="19"/>
                          </a:lnTo>
                          <a:lnTo>
                            <a:pt x="65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60" name="Freeform 113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332" y="4522"/>
                      <a:ext cx="29" cy="44"/>
                    </a:xfrm>
                    <a:custGeom>
                      <a:avLst/>
                      <a:gdLst>
                        <a:gd name="T0" fmla="*/ 7 w 118"/>
                        <a:gd name="T1" fmla="*/ 0 h 174"/>
                        <a:gd name="T2" fmla="*/ 7 w 118"/>
                        <a:gd name="T3" fmla="*/ 0 h 174"/>
                        <a:gd name="T4" fmla="*/ 0 w 118"/>
                        <a:gd name="T5" fmla="*/ 11 h 174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118" h="174">
                          <a:moveTo>
                            <a:pt x="118" y="0"/>
                          </a:moveTo>
                          <a:lnTo>
                            <a:pt x="117" y="3"/>
                          </a:lnTo>
                          <a:lnTo>
                            <a:pt x="0" y="174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61" name="Freeform 113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281" y="4522"/>
                      <a:ext cx="29" cy="44"/>
                    </a:xfrm>
                    <a:custGeom>
                      <a:avLst/>
                      <a:gdLst>
                        <a:gd name="T0" fmla="*/ 7 w 118"/>
                        <a:gd name="T1" fmla="*/ 11 h 174"/>
                        <a:gd name="T2" fmla="*/ 6 w 118"/>
                        <a:gd name="T3" fmla="*/ 9 h 174"/>
                        <a:gd name="T4" fmla="*/ 0 w 118"/>
                        <a:gd name="T5" fmla="*/ 0 h 174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118" h="174">
                          <a:moveTo>
                            <a:pt x="118" y="174"/>
                          </a:moveTo>
                          <a:lnTo>
                            <a:pt x="99" y="148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62" name="Freeform 112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310" y="4566"/>
                      <a:ext cx="22" cy="6"/>
                    </a:xfrm>
                    <a:custGeom>
                      <a:avLst/>
                      <a:gdLst>
                        <a:gd name="T0" fmla="*/ 0 w 86"/>
                        <a:gd name="T1" fmla="*/ 0 h 24"/>
                        <a:gd name="T2" fmla="*/ 1 w 86"/>
                        <a:gd name="T3" fmla="*/ 1 h 24"/>
                        <a:gd name="T4" fmla="*/ 1 w 86"/>
                        <a:gd name="T5" fmla="*/ 1 h 24"/>
                        <a:gd name="T6" fmla="*/ 2 w 86"/>
                        <a:gd name="T7" fmla="*/ 2 h 24"/>
                        <a:gd name="T8" fmla="*/ 4 w 86"/>
                        <a:gd name="T9" fmla="*/ 2 h 24"/>
                        <a:gd name="T10" fmla="*/ 5 w 86"/>
                        <a:gd name="T11" fmla="*/ 1 h 24"/>
                        <a:gd name="T12" fmla="*/ 5 w 86"/>
                        <a:gd name="T13" fmla="*/ 0 h 24"/>
                        <a:gd name="T14" fmla="*/ 6 w 86"/>
                        <a:gd name="T15" fmla="*/ 0 h 2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86" h="24">
                          <a:moveTo>
                            <a:pt x="0" y="0"/>
                          </a:moveTo>
                          <a:lnTo>
                            <a:pt x="6" y="8"/>
                          </a:lnTo>
                          <a:lnTo>
                            <a:pt x="20" y="18"/>
                          </a:lnTo>
                          <a:lnTo>
                            <a:pt x="37" y="24"/>
                          </a:lnTo>
                          <a:lnTo>
                            <a:pt x="55" y="23"/>
                          </a:lnTo>
                          <a:lnTo>
                            <a:pt x="71" y="16"/>
                          </a:lnTo>
                          <a:lnTo>
                            <a:pt x="84" y="4"/>
                          </a:lnTo>
                          <a:lnTo>
                            <a:pt x="8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63" name="Line 112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63" y="4537"/>
                      <a:ext cx="10" cy="12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64" name="Line 1127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73" y="4510"/>
                      <a:ext cx="1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65" name="Line 112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470" y="4510"/>
                      <a:ext cx="1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66" name="Line 112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6470" y="4537"/>
                      <a:ext cx="10" cy="12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67" name="Line 112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163" y="4665"/>
                      <a:ext cx="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68" name="Line 112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63" y="4664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69" name="Line 112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76" y="4438"/>
                      <a:ext cx="4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70" name="Line 112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476" y="4665"/>
                      <a:ext cx="4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71" name="Freeform 112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166" y="4665"/>
                      <a:ext cx="10" cy="5"/>
                    </a:xfrm>
                    <a:custGeom>
                      <a:avLst/>
                      <a:gdLst>
                        <a:gd name="T0" fmla="*/ 2 w 41"/>
                        <a:gd name="T1" fmla="*/ 1 h 19"/>
                        <a:gd name="T2" fmla="*/ 2 w 41"/>
                        <a:gd name="T3" fmla="*/ 1 h 19"/>
                        <a:gd name="T4" fmla="*/ 1 w 41"/>
                        <a:gd name="T5" fmla="*/ 0 h 19"/>
                        <a:gd name="T6" fmla="*/ 0 w 41"/>
                        <a:gd name="T7" fmla="*/ 0 h 19"/>
                        <a:gd name="T8" fmla="*/ 0 w 41"/>
                        <a:gd name="T9" fmla="*/ 0 h 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1" h="19">
                          <a:moveTo>
                            <a:pt x="41" y="19"/>
                          </a:moveTo>
                          <a:lnTo>
                            <a:pt x="31" y="10"/>
                          </a:lnTo>
                          <a:lnTo>
                            <a:pt x="21" y="4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72" name="Freeform 111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466" y="4665"/>
                      <a:ext cx="10" cy="5"/>
                    </a:xfrm>
                    <a:custGeom>
                      <a:avLst/>
                      <a:gdLst>
                        <a:gd name="T0" fmla="*/ 3 w 40"/>
                        <a:gd name="T1" fmla="*/ 0 h 19"/>
                        <a:gd name="T2" fmla="*/ 2 w 40"/>
                        <a:gd name="T3" fmla="*/ 0 h 19"/>
                        <a:gd name="T4" fmla="*/ 1 w 40"/>
                        <a:gd name="T5" fmla="*/ 0 h 19"/>
                        <a:gd name="T6" fmla="*/ 0 w 40"/>
                        <a:gd name="T7" fmla="*/ 1 h 19"/>
                        <a:gd name="T8" fmla="*/ 0 w 40"/>
                        <a:gd name="T9" fmla="*/ 1 h 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" h="19">
                          <a:moveTo>
                            <a:pt x="40" y="0"/>
                          </a:moveTo>
                          <a:lnTo>
                            <a:pt x="30" y="1"/>
                          </a:lnTo>
                          <a:lnTo>
                            <a:pt x="19" y="4"/>
                          </a:lnTo>
                          <a:lnTo>
                            <a:pt x="4" y="14"/>
                          </a:lnTo>
                          <a:lnTo>
                            <a:pt x="0" y="19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73" name="Freeform 111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176" y="4670"/>
                      <a:ext cx="290" cy="70"/>
                    </a:xfrm>
                    <a:custGeom>
                      <a:avLst/>
                      <a:gdLst>
                        <a:gd name="T0" fmla="*/ 0 w 1160"/>
                        <a:gd name="T1" fmla="*/ 0 h 279"/>
                        <a:gd name="T2" fmla="*/ 5 w 1160"/>
                        <a:gd name="T3" fmla="*/ 6 h 279"/>
                        <a:gd name="T4" fmla="*/ 11 w 1160"/>
                        <a:gd name="T5" fmla="*/ 10 h 279"/>
                        <a:gd name="T6" fmla="*/ 18 w 1160"/>
                        <a:gd name="T7" fmla="*/ 14 h 279"/>
                        <a:gd name="T8" fmla="*/ 26 w 1160"/>
                        <a:gd name="T9" fmla="*/ 16 h 279"/>
                        <a:gd name="T10" fmla="*/ 31 w 1160"/>
                        <a:gd name="T11" fmla="*/ 17 h 279"/>
                        <a:gd name="T12" fmla="*/ 36 w 1160"/>
                        <a:gd name="T13" fmla="*/ 18 h 279"/>
                        <a:gd name="T14" fmla="*/ 44 w 1160"/>
                        <a:gd name="T15" fmla="*/ 17 h 279"/>
                        <a:gd name="T16" fmla="*/ 52 w 1160"/>
                        <a:gd name="T17" fmla="*/ 15 h 279"/>
                        <a:gd name="T18" fmla="*/ 59 w 1160"/>
                        <a:gd name="T19" fmla="*/ 12 h 279"/>
                        <a:gd name="T20" fmla="*/ 66 w 1160"/>
                        <a:gd name="T21" fmla="*/ 7 h 279"/>
                        <a:gd name="T22" fmla="*/ 69 w 1160"/>
                        <a:gd name="T23" fmla="*/ 4 h 279"/>
                        <a:gd name="T24" fmla="*/ 73 w 1160"/>
                        <a:gd name="T25" fmla="*/ 0 h 279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0" t="0" r="r" b="b"/>
                      <a:pathLst>
                        <a:path w="1160" h="279">
                          <a:moveTo>
                            <a:pt x="0" y="0"/>
                          </a:moveTo>
                          <a:lnTo>
                            <a:pt x="81" y="86"/>
                          </a:lnTo>
                          <a:lnTo>
                            <a:pt x="175" y="158"/>
                          </a:lnTo>
                          <a:lnTo>
                            <a:pt x="285" y="217"/>
                          </a:lnTo>
                          <a:lnTo>
                            <a:pt x="407" y="259"/>
                          </a:lnTo>
                          <a:lnTo>
                            <a:pt x="492" y="274"/>
                          </a:lnTo>
                          <a:lnTo>
                            <a:pt x="580" y="279"/>
                          </a:lnTo>
                          <a:lnTo>
                            <a:pt x="705" y="268"/>
                          </a:lnTo>
                          <a:lnTo>
                            <a:pt x="828" y="236"/>
                          </a:lnTo>
                          <a:lnTo>
                            <a:pt x="943" y="184"/>
                          </a:lnTo>
                          <a:lnTo>
                            <a:pt x="1049" y="112"/>
                          </a:lnTo>
                          <a:lnTo>
                            <a:pt x="1107" y="59"/>
                          </a:lnTo>
                          <a:lnTo>
                            <a:pt x="116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74" name="Freeform 111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690" y="4574"/>
                      <a:ext cx="12" cy="5"/>
                    </a:xfrm>
                    <a:custGeom>
                      <a:avLst/>
                      <a:gdLst>
                        <a:gd name="T0" fmla="*/ 3 w 49"/>
                        <a:gd name="T1" fmla="*/ 0 h 22"/>
                        <a:gd name="T2" fmla="*/ 2 w 49"/>
                        <a:gd name="T3" fmla="*/ 0 h 22"/>
                        <a:gd name="T4" fmla="*/ 1 w 49"/>
                        <a:gd name="T5" fmla="*/ 0 h 22"/>
                        <a:gd name="T6" fmla="*/ 0 w 49"/>
                        <a:gd name="T7" fmla="*/ 1 h 22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49" h="22">
                          <a:moveTo>
                            <a:pt x="49" y="0"/>
                          </a:moveTo>
                          <a:lnTo>
                            <a:pt x="30" y="2"/>
                          </a:lnTo>
                          <a:lnTo>
                            <a:pt x="13" y="9"/>
                          </a:lnTo>
                          <a:lnTo>
                            <a:pt x="0" y="22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75" name="Freeform 111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604" y="4574"/>
                      <a:ext cx="13" cy="6"/>
                    </a:xfrm>
                    <a:custGeom>
                      <a:avLst/>
                      <a:gdLst>
                        <a:gd name="T0" fmla="*/ 3 w 51"/>
                        <a:gd name="T1" fmla="*/ 2 h 21"/>
                        <a:gd name="T2" fmla="*/ 3 w 51"/>
                        <a:gd name="T3" fmla="*/ 1 h 21"/>
                        <a:gd name="T4" fmla="*/ 2 w 51"/>
                        <a:gd name="T5" fmla="*/ 0 h 21"/>
                        <a:gd name="T6" fmla="*/ 1 w 51"/>
                        <a:gd name="T7" fmla="*/ 0 h 21"/>
                        <a:gd name="T8" fmla="*/ 0 w 51"/>
                        <a:gd name="T9" fmla="*/ 0 h 21"/>
                        <a:gd name="T10" fmla="*/ 0 w 51"/>
                        <a:gd name="T11" fmla="*/ 0 h 21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51" h="21">
                          <a:moveTo>
                            <a:pt x="51" y="21"/>
                          </a:moveTo>
                          <a:lnTo>
                            <a:pt x="46" y="14"/>
                          </a:lnTo>
                          <a:lnTo>
                            <a:pt x="30" y="3"/>
                          </a:lnTo>
                          <a:lnTo>
                            <a:pt x="20" y="0"/>
                          </a:lnTo>
                          <a:lnTo>
                            <a:pt x="1" y="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76" name="Freeform 111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564" y="4574"/>
                      <a:ext cx="40" cy="8"/>
                    </a:xfrm>
                    <a:custGeom>
                      <a:avLst/>
                      <a:gdLst>
                        <a:gd name="T0" fmla="*/ 10 w 160"/>
                        <a:gd name="T1" fmla="*/ 0 h 30"/>
                        <a:gd name="T2" fmla="*/ 6 w 160"/>
                        <a:gd name="T3" fmla="*/ 1 h 30"/>
                        <a:gd name="T4" fmla="*/ 0 w 160"/>
                        <a:gd name="T5" fmla="*/ 2 h 30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160" h="30">
                          <a:moveTo>
                            <a:pt x="160" y="0"/>
                          </a:moveTo>
                          <a:lnTo>
                            <a:pt x="90" y="13"/>
                          </a:lnTo>
                          <a:lnTo>
                            <a:pt x="0" y="3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77" name="Freeform 111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702" y="4574"/>
                      <a:ext cx="64" cy="8"/>
                    </a:xfrm>
                    <a:custGeom>
                      <a:avLst/>
                      <a:gdLst>
                        <a:gd name="T0" fmla="*/ 16 w 255"/>
                        <a:gd name="T1" fmla="*/ 2 h 33"/>
                        <a:gd name="T2" fmla="*/ 12 w 255"/>
                        <a:gd name="T3" fmla="*/ 1 h 33"/>
                        <a:gd name="T4" fmla="*/ 0 w 255"/>
                        <a:gd name="T5" fmla="*/ 0 h 33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55" h="33">
                          <a:moveTo>
                            <a:pt x="255" y="33"/>
                          </a:moveTo>
                          <a:lnTo>
                            <a:pt x="184" y="24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78" name="Line 111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767" y="4582"/>
                      <a:ext cx="44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79" name="Freeform 111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766" y="4582"/>
                      <a:ext cx="1" cy="1"/>
                    </a:xfrm>
                    <a:custGeom>
                      <a:avLst/>
                      <a:gdLst>
                        <a:gd name="T0" fmla="*/ 0 w 6"/>
                        <a:gd name="T1" fmla="*/ 0 h 1"/>
                        <a:gd name="T2" fmla="*/ 0 w 6"/>
                        <a:gd name="T3" fmla="*/ 0 h 1"/>
                        <a:gd name="T4" fmla="*/ 0 w 6"/>
                        <a:gd name="T5" fmla="*/ 1 h 1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6" h="1">
                          <a:moveTo>
                            <a:pt x="0" y="0"/>
                          </a:moveTo>
                          <a:lnTo>
                            <a:pt x="4" y="0"/>
                          </a:lnTo>
                          <a:lnTo>
                            <a:pt x="6" y="1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80" name="Freeform 111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562" y="4582"/>
                      <a:ext cx="2" cy="1"/>
                    </a:xfrm>
                    <a:custGeom>
                      <a:avLst/>
                      <a:gdLst>
                        <a:gd name="T0" fmla="*/ 0 w 9"/>
                        <a:gd name="T1" fmla="*/ 1 h 1"/>
                        <a:gd name="T2" fmla="*/ 0 w 9"/>
                        <a:gd name="T3" fmla="*/ 0 h 1"/>
                        <a:gd name="T4" fmla="*/ 0 w 9"/>
                        <a:gd name="T5" fmla="*/ 0 h 1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9" h="1">
                          <a:moveTo>
                            <a:pt x="0" y="1"/>
                          </a:moveTo>
                          <a:lnTo>
                            <a:pt x="8" y="0"/>
                          </a:lnTo>
                          <a:lnTo>
                            <a:pt x="9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81" name="Line 111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528" y="4582"/>
                      <a:ext cx="34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82" name="Freeform 110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515" y="4582"/>
                      <a:ext cx="13" cy="13"/>
                    </a:xfrm>
                    <a:custGeom>
                      <a:avLst/>
                      <a:gdLst>
                        <a:gd name="T0" fmla="*/ 3 w 53"/>
                        <a:gd name="T1" fmla="*/ 0 h 51"/>
                        <a:gd name="T2" fmla="*/ 2 w 53"/>
                        <a:gd name="T3" fmla="*/ 0 h 51"/>
                        <a:gd name="T4" fmla="*/ 2 w 53"/>
                        <a:gd name="T5" fmla="*/ 0 h 51"/>
                        <a:gd name="T6" fmla="*/ 1 w 53"/>
                        <a:gd name="T7" fmla="*/ 1 h 51"/>
                        <a:gd name="T8" fmla="*/ 0 w 53"/>
                        <a:gd name="T9" fmla="*/ 2 h 51"/>
                        <a:gd name="T10" fmla="*/ 0 w 53"/>
                        <a:gd name="T11" fmla="*/ 3 h 51"/>
                        <a:gd name="T12" fmla="*/ 0 w 53"/>
                        <a:gd name="T13" fmla="*/ 3 h 51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53" h="51">
                          <a:moveTo>
                            <a:pt x="53" y="0"/>
                          </a:moveTo>
                          <a:lnTo>
                            <a:pt x="42" y="1"/>
                          </a:lnTo>
                          <a:lnTo>
                            <a:pt x="32" y="3"/>
                          </a:lnTo>
                          <a:lnTo>
                            <a:pt x="17" y="14"/>
                          </a:lnTo>
                          <a:lnTo>
                            <a:pt x="6" y="28"/>
                          </a:lnTo>
                          <a:lnTo>
                            <a:pt x="0" y="46"/>
                          </a:lnTo>
                          <a:lnTo>
                            <a:pt x="0" y="51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83" name="Freeform 110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811" y="4582"/>
                      <a:ext cx="13" cy="13"/>
                    </a:xfrm>
                    <a:custGeom>
                      <a:avLst/>
                      <a:gdLst>
                        <a:gd name="T0" fmla="*/ 3 w 53"/>
                        <a:gd name="T1" fmla="*/ 3 h 51"/>
                        <a:gd name="T2" fmla="*/ 3 w 53"/>
                        <a:gd name="T3" fmla="*/ 3 h 51"/>
                        <a:gd name="T4" fmla="*/ 3 w 53"/>
                        <a:gd name="T5" fmla="*/ 2 h 51"/>
                        <a:gd name="T6" fmla="*/ 2 w 53"/>
                        <a:gd name="T7" fmla="*/ 1 h 51"/>
                        <a:gd name="T8" fmla="*/ 1 w 53"/>
                        <a:gd name="T9" fmla="*/ 0 h 51"/>
                        <a:gd name="T10" fmla="*/ 0 w 53"/>
                        <a:gd name="T11" fmla="*/ 0 h 51"/>
                        <a:gd name="T12" fmla="*/ 0 w 53"/>
                        <a:gd name="T13" fmla="*/ 0 h 51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53" h="51">
                          <a:moveTo>
                            <a:pt x="53" y="51"/>
                          </a:moveTo>
                          <a:lnTo>
                            <a:pt x="51" y="39"/>
                          </a:lnTo>
                          <a:lnTo>
                            <a:pt x="43" y="22"/>
                          </a:lnTo>
                          <a:lnTo>
                            <a:pt x="32" y="9"/>
                          </a:lnTo>
                          <a:lnTo>
                            <a:pt x="21" y="3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84" name="Line 110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664" y="4579"/>
                      <a:ext cx="26" cy="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85" name="Line 110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6617" y="4580"/>
                      <a:ext cx="26" cy="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86" name="Freeform 110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643" y="4615"/>
                      <a:ext cx="21" cy="5"/>
                    </a:xfrm>
                    <a:custGeom>
                      <a:avLst/>
                      <a:gdLst>
                        <a:gd name="T0" fmla="*/ 0 w 85"/>
                        <a:gd name="T1" fmla="*/ 0 h 22"/>
                        <a:gd name="T2" fmla="*/ 0 w 85"/>
                        <a:gd name="T3" fmla="*/ 0 h 22"/>
                        <a:gd name="T4" fmla="*/ 1 w 85"/>
                        <a:gd name="T5" fmla="*/ 1 h 22"/>
                        <a:gd name="T6" fmla="*/ 2 w 85"/>
                        <a:gd name="T7" fmla="*/ 1 h 22"/>
                        <a:gd name="T8" fmla="*/ 3 w 85"/>
                        <a:gd name="T9" fmla="*/ 1 h 22"/>
                        <a:gd name="T10" fmla="*/ 4 w 85"/>
                        <a:gd name="T11" fmla="*/ 1 h 22"/>
                        <a:gd name="T12" fmla="*/ 5 w 85"/>
                        <a:gd name="T13" fmla="*/ 0 h 22"/>
                        <a:gd name="T14" fmla="*/ 5 w 85"/>
                        <a:gd name="T15" fmla="*/ 0 h 22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85" h="22">
                          <a:moveTo>
                            <a:pt x="0" y="0"/>
                          </a:moveTo>
                          <a:lnTo>
                            <a:pt x="5" y="6"/>
                          </a:lnTo>
                          <a:lnTo>
                            <a:pt x="19" y="17"/>
                          </a:lnTo>
                          <a:lnTo>
                            <a:pt x="36" y="22"/>
                          </a:lnTo>
                          <a:lnTo>
                            <a:pt x="54" y="20"/>
                          </a:lnTo>
                          <a:lnTo>
                            <a:pt x="70" y="15"/>
                          </a:lnTo>
                          <a:lnTo>
                            <a:pt x="84" y="1"/>
                          </a:lnTo>
                          <a:lnTo>
                            <a:pt x="85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87" name="Line 110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6824" y="4595"/>
                      <a:ext cx="9" cy="17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88" name="Line 110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827" y="4767"/>
                      <a:ext cx="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89" name="Line 110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506" y="4595"/>
                      <a:ext cx="9" cy="17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90" name="Line 110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506" y="4767"/>
                      <a:ext cx="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91" name="Freeform 110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821" y="4767"/>
                      <a:ext cx="6" cy="2"/>
                    </a:xfrm>
                    <a:custGeom>
                      <a:avLst/>
                      <a:gdLst>
                        <a:gd name="T0" fmla="*/ 2 w 24"/>
                        <a:gd name="T1" fmla="*/ 0 h 7"/>
                        <a:gd name="T2" fmla="*/ 1 w 24"/>
                        <a:gd name="T3" fmla="*/ 0 h 7"/>
                        <a:gd name="T4" fmla="*/ 0 w 24"/>
                        <a:gd name="T5" fmla="*/ 1 h 7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4" h="7">
                          <a:moveTo>
                            <a:pt x="24" y="0"/>
                          </a:moveTo>
                          <a:lnTo>
                            <a:pt x="15" y="1"/>
                          </a:lnTo>
                          <a:lnTo>
                            <a:pt x="0" y="7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92" name="Freeform 109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512" y="4767"/>
                      <a:ext cx="6" cy="2"/>
                    </a:xfrm>
                    <a:custGeom>
                      <a:avLst/>
                      <a:gdLst>
                        <a:gd name="T0" fmla="*/ 2 w 24"/>
                        <a:gd name="T1" fmla="*/ 1 h 7"/>
                        <a:gd name="T2" fmla="*/ 1 w 24"/>
                        <a:gd name="T3" fmla="*/ 0 h 7"/>
                        <a:gd name="T4" fmla="*/ 1 w 24"/>
                        <a:gd name="T5" fmla="*/ 0 h 7"/>
                        <a:gd name="T6" fmla="*/ 0 w 24"/>
                        <a:gd name="T7" fmla="*/ 0 h 7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24" h="7">
                          <a:moveTo>
                            <a:pt x="24" y="7"/>
                          </a:moveTo>
                          <a:lnTo>
                            <a:pt x="20" y="4"/>
                          </a:lnTo>
                          <a:lnTo>
                            <a:pt x="9" y="1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93" name="Freeform 109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518" y="4769"/>
                      <a:ext cx="303" cy="39"/>
                    </a:xfrm>
                    <a:custGeom>
                      <a:avLst/>
                      <a:gdLst>
                        <a:gd name="T0" fmla="*/ 0 w 1210"/>
                        <a:gd name="T1" fmla="*/ 0 h 155"/>
                        <a:gd name="T2" fmla="*/ 9 w 1210"/>
                        <a:gd name="T3" fmla="*/ 4 h 155"/>
                        <a:gd name="T4" fmla="*/ 19 w 1210"/>
                        <a:gd name="T5" fmla="*/ 7 h 155"/>
                        <a:gd name="T6" fmla="*/ 28 w 1210"/>
                        <a:gd name="T7" fmla="*/ 9 h 155"/>
                        <a:gd name="T8" fmla="*/ 38 w 1210"/>
                        <a:gd name="T9" fmla="*/ 10 h 155"/>
                        <a:gd name="T10" fmla="*/ 45 w 1210"/>
                        <a:gd name="T11" fmla="*/ 10 h 155"/>
                        <a:gd name="T12" fmla="*/ 51 w 1210"/>
                        <a:gd name="T13" fmla="*/ 9 h 155"/>
                        <a:gd name="T14" fmla="*/ 58 w 1210"/>
                        <a:gd name="T15" fmla="*/ 7 h 155"/>
                        <a:gd name="T16" fmla="*/ 64 w 1210"/>
                        <a:gd name="T17" fmla="*/ 5 h 155"/>
                        <a:gd name="T18" fmla="*/ 70 w 1210"/>
                        <a:gd name="T19" fmla="*/ 3 h 155"/>
                        <a:gd name="T20" fmla="*/ 76 w 1210"/>
                        <a:gd name="T21" fmla="*/ 0 h 155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0" t="0" r="r" b="b"/>
                      <a:pathLst>
                        <a:path w="1210" h="155">
                          <a:moveTo>
                            <a:pt x="0" y="0"/>
                          </a:moveTo>
                          <a:lnTo>
                            <a:pt x="144" y="67"/>
                          </a:lnTo>
                          <a:lnTo>
                            <a:pt x="296" y="116"/>
                          </a:lnTo>
                          <a:lnTo>
                            <a:pt x="448" y="146"/>
                          </a:lnTo>
                          <a:lnTo>
                            <a:pt x="606" y="155"/>
                          </a:lnTo>
                          <a:lnTo>
                            <a:pt x="710" y="150"/>
                          </a:lnTo>
                          <a:lnTo>
                            <a:pt x="815" y="137"/>
                          </a:lnTo>
                          <a:lnTo>
                            <a:pt x="922" y="114"/>
                          </a:lnTo>
                          <a:lnTo>
                            <a:pt x="1026" y="82"/>
                          </a:lnTo>
                          <a:lnTo>
                            <a:pt x="1119" y="45"/>
                          </a:lnTo>
                          <a:lnTo>
                            <a:pt x="121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94" name="Line 1097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917" y="4534"/>
                      <a:ext cx="1" cy="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95" name="Line 109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387" y="4743"/>
                      <a:ext cx="1" cy="3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96" name="Line 109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46" y="4534"/>
                      <a:ext cx="1" cy="2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97" name="Freeform 109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387" y="4780"/>
                      <a:ext cx="19" cy="22"/>
                    </a:xfrm>
                    <a:custGeom>
                      <a:avLst/>
                      <a:gdLst>
                        <a:gd name="T0" fmla="*/ 0 w 77"/>
                        <a:gd name="T1" fmla="*/ 0 h 89"/>
                        <a:gd name="T2" fmla="*/ 0 w 77"/>
                        <a:gd name="T3" fmla="*/ 1 h 89"/>
                        <a:gd name="T4" fmla="*/ 1 w 77"/>
                        <a:gd name="T5" fmla="*/ 3 h 89"/>
                        <a:gd name="T6" fmla="*/ 2 w 77"/>
                        <a:gd name="T7" fmla="*/ 4 h 89"/>
                        <a:gd name="T8" fmla="*/ 4 w 77"/>
                        <a:gd name="T9" fmla="*/ 5 h 89"/>
                        <a:gd name="T10" fmla="*/ 5 w 77"/>
                        <a:gd name="T11" fmla="*/ 5 h 89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77" h="89">
                          <a:moveTo>
                            <a:pt x="0" y="0"/>
                          </a:moveTo>
                          <a:lnTo>
                            <a:pt x="4" y="26"/>
                          </a:lnTo>
                          <a:lnTo>
                            <a:pt x="18" y="54"/>
                          </a:lnTo>
                          <a:lnTo>
                            <a:pt x="39" y="74"/>
                          </a:lnTo>
                          <a:lnTo>
                            <a:pt x="66" y="87"/>
                          </a:lnTo>
                          <a:lnTo>
                            <a:pt x="77" y="89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98" name="Freeform 109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406" y="4802"/>
                      <a:ext cx="43" cy="5"/>
                    </a:xfrm>
                    <a:custGeom>
                      <a:avLst/>
                      <a:gdLst>
                        <a:gd name="T0" fmla="*/ 0 w 170"/>
                        <a:gd name="T1" fmla="*/ 0 h 22"/>
                        <a:gd name="T2" fmla="*/ 9 w 170"/>
                        <a:gd name="T3" fmla="*/ 1 h 22"/>
                        <a:gd name="T4" fmla="*/ 11 w 170"/>
                        <a:gd name="T5" fmla="*/ 1 h 22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170" h="22">
                          <a:moveTo>
                            <a:pt x="0" y="0"/>
                          </a:moveTo>
                          <a:lnTo>
                            <a:pt x="146" y="18"/>
                          </a:lnTo>
                          <a:lnTo>
                            <a:pt x="170" y="22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599" name="Line 109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449" y="4770"/>
                      <a:ext cx="295" cy="3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00" name="Freeform 109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744" y="4762"/>
                      <a:ext cx="15" cy="8"/>
                    </a:xfrm>
                    <a:custGeom>
                      <a:avLst/>
                      <a:gdLst>
                        <a:gd name="T0" fmla="*/ 0 w 58"/>
                        <a:gd name="T1" fmla="*/ 2 h 33"/>
                        <a:gd name="T2" fmla="*/ 2 w 58"/>
                        <a:gd name="T3" fmla="*/ 1 h 33"/>
                        <a:gd name="T4" fmla="*/ 3 w 58"/>
                        <a:gd name="T5" fmla="*/ 0 h 33"/>
                        <a:gd name="T6" fmla="*/ 4 w 58"/>
                        <a:gd name="T7" fmla="*/ 0 h 33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58" h="33">
                          <a:moveTo>
                            <a:pt x="0" y="33"/>
                          </a:moveTo>
                          <a:lnTo>
                            <a:pt x="28" y="25"/>
                          </a:lnTo>
                          <a:lnTo>
                            <a:pt x="52" y="7"/>
                          </a:lnTo>
                          <a:lnTo>
                            <a:pt x="58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01" name="Line 109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759" y="4555"/>
                      <a:ext cx="158" cy="20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02" name="Line 108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64" y="4516"/>
                      <a:ext cx="35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03" name="Line 1088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46" y="4505"/>
                      <a:ext cx="1" cy="2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04" name="Freeform 108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46" y="4516"/>
                      <a:ext cx="18" cy="18"/>
                    </a:xfrm>
                    <a:custGeom>
                      <a:avLst/>
                      <a:gdLst>
                        <a:gd name="T0" fmla="*/ 5 w 71"/>
                        <a:gd name="T1" fmla="*/ 0 h 73"/>
                        <a:gd name="T2" fmla="*/ 4 w 71"/>
                        <a:gd name="T3" fmla="*/ 0 h 73"/>
                        <a:gd name="T4" fmla="*/ 4 w 71"/>
                        <a:gd name="T5" fmla="*/ 0 h 73"/>
                        <a:gd name="T6" fmla="*/ 2 w 71"/>
                        <a:gd name="T7" fmla="*/ 1 h 73"/>
                        <a:gd name="T8" fmla="*/ 1 w 71"/>
                        <a:gd name="T9" fmla="*/ 2 h 73"/>
                        <a:gd name="T10" fmla="*/ 0 w 71"/>
                        <a:gd name="T11" fmla="*/ 3 h 73"/>
                        <a:gd name="T12" fmla="*/ 0 w 71"/>
                        <a:gd name="T13" fmla="*/ 4 h 7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71" h="73">
                          <a:moveTo>
                            <a:pt x="71" y="0"/>
                          </a:moveTo>
                          <a:lnTo>
                            <a:pt x="68" y="0"/>
                          </a:lnTo>
                          <a:lnTo>
                            <a:pt x="54" y="3"/>
                          </a:lnTo>
                          <a:lnTo>
                            <a:pt x="32" y="12"/>
                          </a:lnTo>
                          <a:lnTo>
                            <a:pt x="15" y="29"/>
                          </a:lnTo>
                          <a:lnTo>
                            <a:pt x="4" y="50"/>
                          </a:lnTo>
                          <a:lnTo>
                            <a:pt x="0" y="73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05" name="Line 108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17" y="4510"/>
                      <a:ext cx="1" cy="2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06" name="Freeform 108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99" y="4516"/>
                      <a:ext cx="18" cy="18"/>
                    </a:xfrm>
                    <a:custGeom>
                      <a:avLst/>
                      <a:gdLst>
                        <a:gd name="T0" fmla="*/ 5 w 72"/>
                        <a:gd name="T1" fmla="*/ 4 h 73"/>
                        <a:gd name="T2" fmla="*/ 5 w 72"/>
                        <a:gd name="T3" fmla="*/ 4 h 73"/>
                        <a:gd name="T4" fmla="*/ 4 w 72"/>
                        <a:gd name="T5" fmla="*/ 3 h 73"/>
                        <a:gd name="T6" fmla="*/ 4 w 72"/>
                        <a:gd name="T7" fmla="*/ 1 h 73"/>
                        <a:gd name="T8" fmla="*/ 3 w 72"/>
                        <a:gd name="T9" fmla="*/ 1 h 73"/>
                        <a:gd name="T10" fmla="*/ 2 w 72"/>
                        <a:gd name="T11" fmla="*/ 0 h 73"/>
                        <a:gd name="T12" fmla="*/ 0 w 72"/>
                        <a:gd name="T13" fmla="*/ 0 h 7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72" h="73">
                          <a:moveTo>
                            <a:pt x="72" y="73"/>
                          </a:moveTo>
                          <a:lnTo>
                            <a:pt x="72" y="70"/>
                          </a:lnTo>
                          <a:lnTo>
                            <a:pt x="67" y="47"/>
                          </a:lnTo>
                          <a:lnTo>
                            <a:pt x="55" y="25"/>
                          </a:lnTo>
                          <a:lnTo>
                            <a:pt x="44" y="15"/>
                          </a:lnTo>
                          <a:lnTo>
                            <a:pt x="23" y="4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07" name="Freeform 108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20" y="4563"/>
                      <a:ext cx="26" cy="35"/>
                    </a:xfrm>
                    <a:custGeom>
                      <a:avLst/>
                      <a:gdLst>
                        <a:gd name="T0" fmla="*/ 0 w 106"/>
                        <a:gd name="T1" fmla="*/ 9 h 140"/>
                        <a:gd name="T2" fmla="*/ 1 w 106"/>
                        <a:gd name="T3" fmla="*/ 9 h 140"/>
                        <a:gd name="T4" fmla="*/ 3 w 106"/>
                        <a:gd name="T5" fmla="*/ 7 h 140"/>
                        <a:gd name="T6" fmla="*/ 5 w 106"/>
                        <a:gd name="T7" fmla="*/ 5 h 140"/>
                        <a:gd name="T8" fmla="*/ 6 w 106"/>
                        <a:gd name="T9" fmla="*/ 2 h 140"/>
                        <a:gd name="T10" fmla="*/ 6 w 106"/>
                        <a:gd name="T11" fmla="*/ 0 h 140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106" h="140">
                          <a:moveTo>
                            <a:pt x="0" y="140"/>
                          </a:moveTo>
                          <a:lnTo>
                            <a:pt x="11" y="136"/>
                          </a:lnTo>
                          <a:lnTo>
                            <a:pt x="53" y="114"/>
                          </a:lnTo>
                          <a:lnTo>
                            <a:pt x="84" y="77"/>
                          </a:lnTo>
                          <a:lnTo>
                            <a:pt x="103" y="33"/>
                          </a:lnTo>
                          <a:lnTo>
                            <a:pt x="10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08" name="Line 108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387" y="4096"/>
                      <a:ext cx="1" cy="2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09" name="Line 108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449" y="4069"/>
                      <a:ext cx="1" cy="2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10" name="Freeform 108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420" y="4598"/>
                      <a:ext cx="400" cy="101"/>
                    </a:xfrm>
                    <a:custGeom>
                      <a:avLst/>
                      <a:gdLst>
                        <a:gd name="T0" fmla="*/ 0 w 1598"/>
                        <a:gd name="T1" fmla="*/ 25 h 407"/>
                        <a:gd name="T2" fmla="*/ 22 w 1598"/>
                        <a:gd name="T3" fmla="*/ 20 h 407"/>
                        <a:gd name="T4" fmla="*/ 88 w 1598"/>
                        <a:gd name="T5" fmla="*/ 3 h 407"/>
                        <a:gd name="T6" fmla="*/ 100 w 1598"/>
                        <a:gd name="T7" fmla="*/ 0 h 407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1598" h="407">
                          <a:moveTo>
                            <a:pt x="0" y="407"/>
                          </a:moveTo>
                          <a:lnTo>
                            <a:pt x="351" y="318"/>
                          </a:lnTo>
                          <a:lnTo>
                            <a:pt x="1406" y="48"/>
                          </a:lnTo>
                          <a:lnTo>
                            <a:pt x="1598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11" name="Line 108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87" y="4293"/>
                      <a:ext cx="1" cy="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12" name="Freeform 107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83" y="4296"/>
                      <a:ext cx="4" cy="11"/>
                    </a:xfrm>
                    <a:custGeom>
                      <a:avLst/>
                      <a:gdLst>
                        <a:gd name="T0" fmla="*/ 1 w 15"/>
                        <a:gd name="T1" fmla="*/ 0 h 48"/>
                        <a:gd name="T2" fmla="*/ 1 w 15"/>
                        <a:gd name="T3" fmla="*/ 1 h 48"/>
                        <a:gd name="T4" fmla="*/ 0 w 15"/>
                        <a:gd name="T5" fmla="*/ 1 h 48"/>
                        <a:gd name="T6" fmla="*/ 0 w 15"/>
                        <a:gd name="T7" fmla="*/ 3 h 48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15" h="48">
                          <a:moveTo>
                            <a:pt x="15" y="0"/>
                          </a:moveTo>
                          <a:lnTo>
                            <a:pt x="8" y="12"/>
                          </a:lnTo>
                          <a:lnTo>
                            <a:pt x="4" y="28"/>
                          </a:lnTo>
                          <a:lnTo>
                            <a:pt x="0" y="48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13" name="Line 1078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387" y="4133"/>
                      <a:ext cx="1" cy="61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14" name="Freeform 107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387" y="4699"/>
                      <a:ext cx="33" cy="44"/>
                    </a:xfrm>
                    <a:custGeom>
                      <a:avLst/>
                      <a:gdLst>
                        <a:gd name="T0" fmla="*/ 8 w 134"/>
                        <a:gd name="T1" fmla="*/ 0 h 174"/>
                        <a:gd name="T2" fmla="*/ 6 w 134"/>
                        <a:gd name="T3" fmla="*/ 1 h 174"/>
                        <a:gd name="T4" fmla="*/ 3 w 134"/>
                        <a:gd name="T5" fmla="*/ 3 h 174"/>
                        <a:gd name="T6" fmla="*/ 1 w 134"/>
                        <a:gd name="T7" fmla="*/ 6 h 174"/>
                        <a:gd name="T8" fmla="*/ 0 w 134"/>
                        <a:gd name="T9" fmla="*/ 10 h 174"/>
                        <a:gd name="T10" fmla="*/ 0 w 134"/>
                        <a:gd name="T11" fmla="*/ 11 h 17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134" h="174">
                          <a:moveTo>
                            <a:pt x="134" y="0"/>
                          </a:moveTo>
                          <a:lnTo>
                            <a:pt x="99" y="13"/>
                          </a:lnTo>
                          <a:lnTo>
                            <a:pt x="50" y="48"/>
                          </a:lnTo>
                          <a:lnTo>
                            <a:pt x="17" y="98"/>
                          </a:lnTo>
                          <a:lnTo>
                            <a:pt x="1" y="156"/>
                          </a:lnTo>
                          <a:lnTo>
                            <a:pt x="0" y="174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15" name="Freeform 107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80" y="4337"/>
                      <a:ext cx="8" cy="19"/>
                    </a:xfrm>
                    <a:custGeom>
                      <a:avLst/>
                      <a:gdLst>
                        <a:gd name="T0" fmla="*/ 0 w 31"/>
                        <a:gd name="T1" fmla="*/ 0 h 75"/>
                        <a:gd name="T2" fmla="*/ 0 w 31"/>
                        <a:gd name="T3" fmla="*/ 1 h 75"/>
                        <a:gd name="T4" fmla="*/ 0 w 31"/>
                        <a:gd name="T5" fmla="*/ 2 h 75"/>
                        <a:gd name="T6" fmla="*/ 1 w 31"/>
                        <a:gd name="T7" fmla="*/ 3 h 75"/>
                        <a:gd name="T8" fmla="*/ 1 w 31"/>
                        <a:gd name="T9" fmla="*/ 4 h 75"/>
                        <a:gd name="T10" fmla="*/ 2 w 31"/>
                        <a:gd name="T11" fmla="*/ 4 h 75"/>
                        <a:gd name="T12" fmla="*/ 2 w 31"/>
                        <a:gd name="T13" fmla="*/ 5 h 75"/>
                        <a:gd name="T14" fmla="*/ 2 w 31"/>
                        <a:gd name="T15" fmla="*/ 5 h 75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31" h="75">
                          <a:moveTo>
                            <a:pt x="0" y="0"/>
                          </a:moveTo>
                          <a:lnTo>
                            <a:pt x="2" y="17"/>
                          </a:lnTo>
                          <a:lnTo>
                            <a:pt x="5" y="31"/>
                          </a:lnTo>
                          <a:lnTo>
                            <a:pt x="10" y="46"/>
                          </a:lnTo>
                          <a:lnTo>
                            <a:pt x="16" y="57"/>
                          </a:lnTo>
                          <a:lnTo>
                            <a:pt x="23" y="67"/>
                          </a:lnTo>
                          <a:lnTo>
                            <a:pt x="30" y="74"/>
                          </a:lnTo>
                          <a:lnTo>
                            <a:pt x="31" y="75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16" name="Line 1075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387" y="4125"/>
                      <a:ext cx="1" cy="9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17" name="Line 107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449" y="4098"/>
                      <a:ext cx="1" cy="12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18" name="Line 107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13" y="4357"/>
                      <a:ext cx="2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19" name="Line 1072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387" y="4223"/>
                      <a:ext cx="1" cy="2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20" name="Freeform 107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80" y="4334"/>
                      <a:ext cx="1" cy="3"/>
                    </a:xfrm>
                    <a:custGeom>
                      <a:avLst/>
                      <a:gdLst>
                        <a:gd name="T0" fmla="*/ 0 w 1"/>
                        <a:gd name="T1" fmla="*/ 1 h 10"/>
                        <a:gd name="T2" fmla="*/ 0 w 1"/>
                        <a:gd name="T3" fmla="*/ 1 h 10"/>
                        <a:gd name="T4" fmla="*/ 0 w 1"/>
                        <a:gd name="T5" fmla="*/ 0 h 10"/>
                        <a:gd name="T6" fmla="*/ 1 w 1"/>
                        <a:gd name="T7" fmla="*/ 0 h 10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1" h="10">
                          <a:moveTo>
                            <a:pt x="0" y="10"/>
                          </a:moveTo>
                          <a:lnTo>
                            <a:pt x="0" y="7"/>
                          </a:lnTo>
                          <a:lnTo>
                            <a:pt x="0" y="3"/>
                          </a:lnTo>
                          <a:lnTo>
                            <a:pt x="1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21" name="Line 107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81" y="4307"/>
                      <a:ext cx="2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22" name="Line 106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449" y="4220"/>
                      <a:ext cx="1" cy="2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23" name="Line 106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39" y="4357"/>
                      <a:ext cx="10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24" name="Line 106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49" y="4357"/>
                      <a:ext cx="39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25" name="Line 106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7" y="4566"/>
                      <a:ext cx="47" cy="17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26" name="Freeform 106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015" y="4549"/>
                      <a:ext cx="22" cy="17"/>
                    </a:xfrm>
                    <a:custGeom>
                      <a:avLst/>
                      <a:gdLst>
                        <a:gd name="T0" fmla="*/ 5 w 90"/>
                        <a:gd name="T1" fmla="*/ 4 h 68"/>
                        <a:gd name="T2" fmla="*/ 5 w 90"/>
                        <a:gd name="T3" fmla="*/ 3 h 68"/>
                        <a:gd name="T4" fmla="*/ 3 w 90"/>
                        <a:gd name="T5" fmla="*/ 1 h 68"/>
                        <a:gd name="T6" fmla="*/ 2 w 90"/>
                        <a:gd name="T7" fmla="*/ 0 h 68"/>
                        <a:gd name="T8" fmla="*/ 0 w 90"/>
                        <a:gd name="T9" fmla="*/ 0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90" h="68">
                          <a:moveTo>
                            <a:pt x="90" y="68"/>
                          </a:moveTo>
                          <a:lnTo>
                            <a:pt x="78" y="39"/>
                          </a:lnTo>
                          <a:lnTo>
                            <a:pt x="57" y="18"/>
                          </a:lnTo>
                          <a:lnTo>
                            <a:pt x="30" y="4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27" name="Line 1064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928" y="4549"/>
                      <a:ext cx="87" cy="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28" name="Freeform 106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912" y="4554"/>
                      <a:ext cx="16" cy="8"/>
                    </a:xfrm>
                    <a:custGeom>
                      <a:avLst/>
                      <a:gdLst>
                        <a:gd name="T0" fmla="*/ 4 w 65"/>
                        <a:gd name="T1" fmla="*/ 0 h 34"/>
                        <a:gd name="T2" fmla="*/ 2 w 65"/>
                        <a:gd name="T3" fmla="*/ 0 h 34"/>
                        <a:gd name="T4" fmla="*/ 1 w 65"/>
                        <a:gd name="T5" fmla="*/ 1 h 34"/>
                        <a:gd name="T6" fmla="*/ 0 w 65"/>
                        <a:gd name="T7" fmla="*/ 2 h 34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65" h="34">
                          <a:moveTo>
                            <a:pt x="65" y="0"/>
                          </a:moveTo>
                          <a:lnTo>
                            <a:pt x="40" y="5"/>
                          </a:lnTo>
                          <a:lnTo>
                            <a:pt x="18" y="17"/>
                          </a:lnTo>
                          <a:lnTo>
                            <a:pt x="0" y="34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29" name="Line 1062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711" y="4562"/>
                      <a:ext cx="201" cy="26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30" name="Freeform 106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695" y="4823"/>
                      <a:ext cx="16" cy="9"/>
                    </a:xfrm>
                    <a:custGeom>
                      <a:avLst/>
                      <a:gdLst>
                        <a:gd name="T0" fmla="*/ 0 w 65"/>
                        <a:gd name="T1" fmla="*/ 2 h 34"/>
                        <a:gd name="T2" fmla="*/ 1 w 65"/>
                        <a:gd name="T3" fmla="*/ 2 h 34"/>
                        <a:gd name="T4" fmla="*/ 3 w 65"/>
                        <a:gd name="T5" fmla="*/ 1 h 34"/>
                        <a:gd name="T6" fmla="*/ 4 w 65"/>
                        <a:gd name="T7" fmla="*/ 0 h 34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65" h="34">
                          <a:moveTo>
                            <a:pt x="0" y="34"/>
                          </a:moveTo>
                          <a:lnTo>
                            <a:pt x="24" y="30"/>
                          </a:lnTo>
                          <a:lnTo>
                            <a:pt x="47" y="18"/>
                          </a:lnTo>
                          <a:lnTo>
                            <a:pt x="65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31" name="Line 106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675" y="4832"/>
                      <a:ext cx="20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32" name="Freeform 105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654" y="4833"/>
                      <a:ext cx="21" cy="24"/>
                    </a:xfrm>
                    <a:custGeom>
                      <a:avLst/>
                      <a:gdLst>
                        <a:gd name="T0" fmla="*/ 5 w 84"/>
                        <a:gd name="T1" fmla="*/ 0 h 95"/>
                        <a:gd name="T2" fmla="*/ 4 w 84"/>
                        <a:gd name="T3" fmla="*/ 1 h 95"/>
                        <a:gd name="T4" fmla="*/ 2 w 84"/>
                        <a:gd name="T5" fmla="*/ 1 h 95"/>
                        <a:gd name="T6" fmla="*/ 1 w 84"/>
                        <a:gd name="T7" fmla="*/ 3 h 95"/>
                        <a:gd name="T8" fmla="*/ 0 w 84"/>
                        <a:gd name="T9" fmla="*/ 4 h 95"/>
                        <a:gd name="T10" fmla="*/ 0 w 84"/>
                        <a:gd name="T11" fmla="*/ 6 h 9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84" h="95">
                          <a:moveTo>
                            <a:pt x="84" y="0"/>
                          </a:moveTo>
                          <a:lnTo>
                            <a:pt x="57" y="6"/>
                          </a:lnTo>
                          <a:lnTo>
                            <a:pt x="32" y="20"/>
                          </a:lnTo>
                          <a:lnTo>
                            <a:pt x="14" y="40"/>
                          </a:lnTo>
                          <a:lnTo>
                            <a:pt x="3" y="67"/>
                          </a:lnTo>
                          <a:lnTo>
                            <a:pt x="0" y="95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33" name="Line 105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654" y="4857"/>
                      <a:ext cx="2" cy="4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34" name="Line 105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656" y="4899"/>
                      <a:ext cx="14" cy="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35" name="Line 105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670" y="4877"/>
                      <a:ext cx="534" cy="2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36" name="Line 105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04" y="4869"/>
                      <a:ext cx="13" cy="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37" name="Line 105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15" y="4826"/>
                      <a:ext cx="2" cy="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38" name="Freeform 105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198" y="4805"/>
                      <a:ext cx="17" cy="21"/>
                    </a:xfrm>
                    <a:custGeom>
                      <a:avLst/>
                      <a:gdLst>
                        <a:gd name="T0" fmla="*/ 4 w 69"/>
                        <a:gd name="T1" fmla="*/ 5 h 83"/>
                        <a:gd name="T2" fmla="*/ 4 w 69"/>
                        <a:gd name="T3" fmla="*/ 4 h 83"/>
                        <a:gd name="T4" fmla="*/ 3 w 69"/>
                        <a:gd name="T5" fmla="*/ 2 h 83"/>
                        <a:gd name="T6" fmla="*/ 2 w 69"/>
                        <a:gd name="T7" fmla="*/ 1 h 83"/>
                        <a:gd name="T8" fmla="*/ 0 w 69"/>
                        <a:gd name="T9" fmla="*/ 0 h 8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69" h="83">
                          <a:moveTo>
                            <a:pt x="69" y="83"/>
                          </a:moveTo>
                          <a:lnTo>
                            <a:pt x="63" y="54"/>
                          </a:lnTo>
                          <a:lnTo>
                            <a:pt x="48" y="29"/>
                          </a:lnTo>
                          <a:lnTo>
                            <a:pt x="27" y="1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39" name="Line 105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34" y="4792"/>
                      <a:ext cx="64" cy="1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40" name="Freeform 105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084" y="4743"/>
                      <a:ext cx="50" cy="49"/>
                    </a:xfrm>
                    <a:custGeom>
                      <a:avLst/>
                      <a:gdLst>
                        <a:gd name="T0" fmla="*/ 0 w 202"/>
                        <a:gd name="T1" fmla="*/ 0 h 195"/>
                        <a:gd name="T2" fmla="*/ 1 w 202"/>
                        <a:gd name="T3" fmla="*/ 3 h 195"/>
                        <a:gd name="T4" fmla="*/ 2 w 202"/>
                        <a:gd name="T5" fmla="*/ 6 h 195"/>
                        <a:gd name="T6" fmla="*/ 5 w 202"/>
                        <a:gd name="T7" fmla="*/ 8 h 195"/>
                        <a:gd name="T8" fmla="*/ 7 w 202"/>
                        <a:gd name="T9" fmla="*/ 10 h 195"/>
                        <a:gd name="T10" fmla="*/ 10 w 202"/>
                        <a:gd name="T11" fmla="*/ 11 h 195"/>
                        <a:gd name="T12" fmla="*/ 12 w 202"/>
                        <a:gd name="T13" fmla="*/ 12 h 195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202" h="195">
                          <a:moveTo>
                            <a:pt x="0" y="0"/>
                          </a:moveTo>
                          <a:lnTo>
                            <a:pt x="18" y="47"/>
                          </a:lnTo>
                          <a:lnTo>
                            <a:pt x="42" y="89"/>
                          </a:lnTo>
                          <a:lnTo>
                            <a:pt x="75" y="126"/>
                          </a:lnTo>
                          <a:lnTo>
                            <a:pt x="112" y="157"/>
                          </a:lnTo>
                          <a:lnTo>
                            <a:pt x="156" y="179"/>
                          </a:lnTo>
                          <a:lnTo>
                            <a:pt x="202" y="195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41" name="Line 105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04" y="4877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42" name="Line 104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04" y="4794"/>
                      <a:ext cx="1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43" name="Line 104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04" y="4726"/>
                      <a:ext cx="1" cy="6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44" name="Line 1047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036" y="4546"/>
                      <a:ext cx="1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45" name="Line 10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133" y="4546"/>
                      <a:ext cx="1" cy="1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46" name="Line 104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6" y="4560"/>
                      <a:ext cx="1" cy="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47" name="Line 10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037" y="4566"/>
                      <a:ext cx="33" cy="12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48" name="Freeform 104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070" y="4689"/>
                      <a:ext cx="52" cy="49"/>
                    </a:xfrm>
                    <a:custGeom>
                      <a:avLst/>
                      <a:gdLst>
                        <a:gd name="T0" fmla="*/ 0 w 210"/>
                        <a:gd name="T1" fmla="*/ 0 h 196"/>
                        <a:gd name="T2" fmla="*/ 1 w 210"/>
                        <a:gd name="T3" fmla="*/ 3 h 196"/>
                        <a:gd name="T4" fmla="*/ 3 w 210"/>
                        <a:gd name="T5" fmla="*/ 6 h 196"/>
                        <a:gd name="T6" fmla="*/ 5 w 210"/>
                        <a:gd name="T7" fmla="*/ 8 h 196"/>
                        <a:gd name="T8" fmla="*/ 7 w 210"/>
                        <a:gd name="T9" fmla="*/ 10 h 196"/>
                        <a:gd name="T10" fmla="*/ 10 w 210"/>
                        <a:gd name="T11" fmla="*/ 12 h 196"/>
                        <a:gd name="T12" fmla="*/ 13 w 210"/>
                        <a:gd name="T13" fmla="*/ 12 h 19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210" h="196">
                          <a:moveTo>
                            <a:pt x="0" y="0"/>
                          </a:moveTo>
                          <a:lnTo>
                            <a:pt x="18" y="48"/>
                          </a:lnTo>
                          <a:lnTo>
                            <a:pt x="44" y="92"/>
                          </a:lnTo>
                          <a:lnTo>
                            <a:pt x="77" y="130"/>
                          </a:lnTo>
                          <a:lnTo>
                            <a:pt x="117" y="161"/>
                          </a:lnTo>
                          <a:lnTo>
                            <a:pt x="163" y="183"/>
                          </a:lnTo>
                          <a:lnTo>
                            <a:pt x="210" y="196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49" name="Line 104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122" y="4738"/>
                      <a:ext cx="56" cy="1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50" name="Freeform 104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178" y="4733"/>
                      <a:ext cx="25" cy="16"/>
                    </a:xfrm>
                    <a:custGeom>
                      <a:avLst/>
                      <a:gdLst>
                        <a:gd name="T0" fmla="*/ 0 w 101"/>
                        <a:gd name="T1" fmla="*/ 4 h 63"/>
                        <a:gd name="T2" fmla="*/ 1 w 101"/>
                        <a:gd name="T3" fmla="*/ 4 h 63"/>
                        <a:gd name="T4" fmla="*/ 3 w 101"/>
                        <a:gd name="T5" fmla="*/ 4 h 63"/>
                        <a:gd name="T6" fmla="*/ 4 w 101"/>
                        <a:gd name="T7" fmla="*/ 3 h 63"/>
                        <a:gd name="T8" fmla="*/ 5 w 101"/>
                        <a:gd name="T9" fmla="*/ 2 h 63"/>
                        <a:gd name="T10" fmla="*/ 6 w 101"/>
                        <a:gd name="T11" fmla="*/ 0 h 63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101" h="63">
                          <a:moveTo>
                            <a:pt x="0" y="62"/>
                          </a:moveTo>
                          <a:lnTo>
                            <a:pt x="26" y="63"/>
                          </a:lnTo>
                          <a:lnTo>
                            <a:pt x="51" y="56"/>
                          </a:lnTo>
                          <a:lnTo>
                            <a:pt x="73" y="43"/>
                          </a:lnTo>
                          <a:lnTo>
                            <a:pt x="89" y="24"/>
                          </a:lnTo>
                          <a:lnTo>
                            <a:pt x="101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51" name="Line 104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59" y="4523"/>
                      <a:ext cx="5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52" name="Line 103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33" y="4510"/>
                      <a:ext cx="1" cy="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53" name="Freeform 103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112" y="4523"/>
                      <a:ext cx="21" cy="23"/>
                    </a:xfrm>
                    <a:custGeom>
                      <a:avLst/>
                      <a:gdLst>
                        <a:gd name="T0" fmla="*/ 5 w 88"/>
                        <a:gd name="T1" fmla="*/ 6 h 90"/>
                        <a:gd name="T2" fmla="*/ 5 w 88"/>
                        <a:gd name="T3" fmla="*/ 4 h 90"/>
                        <a:gd name="T4" fmla="*/ 4 w 88"/>
                        <a:gd name="T5" fmla="*/ 2 h 90"/>
                        <a:gd name="T6" fmla="*/ 3 w 88"/>
                        <a:gd name="T7" fmla="*/ 1 h 90"/>
                        <a:gd name="T8" fmla="*/ 2 w 88"/>
                        <a:gd name="T9" fmla="*/ 1 h 90"/>
                        <a:gd name="T10" fmla="*/ 0 w 88"/>
                        <a:gd name="T11" fmla="*/ 0 h 90"/>
                        <a:gd name="T12" fmla="*/ 0 w 88"/>
                        <a:gd name="T13" fmla="*/ 0 h 9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88" h="90">
                          <a:moveTo>
                            <a:pt x="88" y="90"/>
                          </a:moveTo>
                          <a:lnTo>
                            <a:pt x="84" y="61"/>
                          </a:lnTo>
                          <a:lnTo>
                            <a:pt x="70" y="35"/>
                          </a:lnTo>
                          <a:lnTo>
                            <a:pt x="58" y="21"/>
                          </a:lnTo>
                          <a:lnTo>
                            <a:pt x="32" y="6"/>
                          </a:lnTo>
                          <a:lnTo>
                            <a:pt x="3" y="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54" name="Line 1037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036" y="4510"/>
                      <a:ext cx="1" cy="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55" name="Freeform 103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036" y="4523"/>
                      <a:ext cx="23" cy="23"/>
                    </a:xfrm>
                    <a:custGeom>
                      <a:avLst/>
                      <a:gdLst>
                        <a:gd name="T0" fmla="*/ 6 w 88"/>
                        <a:gd name="T1" fmla="*/ 0 h 90"/>
                        <a:gd name="T2" fmla="*/ 5 w 88"/>
                        <a:gd name="T3" fmla="*/ 0 h 90"/>
                        <a:gd name="T4" fmla="*/ 4 w 88"/>
                        <a:gd name="T5" fmla="*/ 0 h 90"/>
                        <a:gd name="T6" fmla="*/ 3 w 88"/>
                        <a:gd name="T7" fmla="*/ 1 h 90"/>
                        <a:gd name="T8" fmla="*/ 1 w 88"/>
                        <a:gd name="T9" fmla="*/ 3 h 90"/>
                        <a:gd name="T10" fmla="*/ 0 w 88"/>
                        <a:gd name="T11" fmla="*/ 4 h 90"/>
                        <a:gd name="T12" fmla="*/ 0 w 88"/>
                        <a:gd name="T13" fmla="*/ 6 h 9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88" h="90">
                          <a:moveTo>
                            <a:pt x="88" y="0"/>
                          </a:moveTo>
                          <a:lnTo>
                            <a:pt x="81" y="0"/>
                          </a:lnTo>
                          <a:lnTo>
                            <a:pt x="64" y="3"/>
                          </a:lnTo>
                          <a:lnTo>
                            <a:pt x="37" y="16"/>
                          </a:lnTo>
                          <a:lnTo>
                            <a:pt x="16" y="38"/>
                          </a:lnTo>
                          <a:lnTo>
                            <a:pt x="3" y="65"/>
                          </a:lnTo>
                          <a:lnTo>
                            <a:pt x="0" y="9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56" name="Freeform 103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133" y="4689"/>
                      <a:ext cx="19" cy="22"/>
                    </a:xfrm>
                    <a:custGeom>
                      <a:avLst/>
                      <a:gdLst>
                        <a:gd name="T0" fmla="*/ 0 w 73"/>
                        <a:gd name="T1" fmla="*/ 0 h 89"/>
                        <a:gd name="T2" fmla="*/ 0 w 73"/>
                        <a:gd name="T3" fmla="*/ 0 h 89"/>
                        <a:gd name="T4" fmla="*/ 1 w 73"/>
                        <a:gd name="T5" fmla="*/ 2 h 89"/>
                        <a:gd name="T6" fmla="*/ 1 w 73"/>
                        <a:gd name="T7" fmla="*/ 3 h 89"/>
                        <a:gd name="T8" fmla="*/ 3 w 73"/>
                        <a:gd name="T9" fmla="*/ 5 h 89"/>
                        <a:gd name="T10" fmla="*/ 5 w 73"/>
                        <a:gd name="T11" fmla="*/ 5 h 89"/>
                        <a:gd name="T12" fmla="*/ 5 w 73"/>
                        <a:gd name="T13" fmla="*/ 5 h 8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73" h="89">
                          <a:moveTo>
                            <a:pt x="0" y="0"/>
                          </a:moveTo>
                          <a:lnTo>
                            <a:pt x="0" y="1"/>
                          </a:lnTo>
                          <a:lnTo>
                            <a:pt x="6" y="31"/>
                          </a:lnTo>
                          <a:lnTo>
                            <a:pt x="21" y="58"/>
                          </a:lnTo>
                          <a:lnTo>
                            <a:pt x="43" y="77"/>
                          </a:lnTo>
                          <a:lnTo>
                            <a:pt x="71" y="88"/>
                          </a:lnTo>
                          <a:lnTo>
                            <a:pt x="73" y="89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57" name="Freeform 103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152" y="4711"/>
                      <a:ext cx="34" cy="7"/>
                    </a:xfrm>
                    <a:custGeom>
                      <a:avLst/>
                      <a:gdLst>
                        <a:gd name="T0" fmla="*/ 0 w 137"/>
                        <a:gd name="T1" fmla="*/ 0 h 25"/>
                        <a:gd name="T2" fmla="*/ 3 w 137"/>
                        <a:gd name="T3" fmla="*/ 1 h 25"/>
                        <a:gd name="T4" fmla="*/ 8 w 137"/>
                        <a:gd name="T5" fmla="*/ 2 h 25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137" h="25">
                          <a:moveTo>
                            <a:pt x="0" y="0"/>
                          </a:moveTo>
                          <a:lnTo>
                            <a:pt x="47" y="9"/>
                          </a:lnTo>
                          <a:lnTo>
                            <a:pt x="137" y="25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58" name="Freeform 103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186" y="4718"/>
                      <a:ext cx="17" cy="15"/>
                    </a:xfrm>
                    <a:custGeom>
                      <a:avLst/>
                      <a:gdLst>
                        <a:gd name="T0" fmla="*/ 4 w 70"/>
                        <a:gd name="T1" fmla="*/ 4 h 62"/>
                        <a:gd name="T2" fmla="*/ 3 w 70"/>
                        <a:gd name="T3" fmla="*/ 2 h 62"/>
                        <a:gd name="T4" fmla="*/ 2 w 70"/>
                        <a:gd name="T5" fmla="*/ 1 h 62"/>
                        <a:gd name="T6" fmla="*/ 1 w 70"/>
                        <a:gd name="T7" fmla="*/ 0 h 62"/>
                        <a:gd name="T8" fmla="*/ 0 w 70"/>
                        <a:gd name="T9" fmla="*/ 0 h 6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70" h="62">
                          <a:moveTo>
                            <a:pt x="70" y="62"/>
                          </a:moveTo>
                          <a:lnTo>
                            <a:pt x="56" y="35"/>
                          </a:lnTo>
                          <a:lnTo>
                            <a:pt x="35" y="13"/>
                          </a:lnTo>
                          <a:lnTo>
                            <a:pt x="18" y="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59" name="Freeform 103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203" y="4726"/>
                      <a:ext cx="1" cy="7"/>
                    </a:xfrm>
                    <a:custGeom>
                      <a:avLst/>
                      <a:gdLst>
                        <a:gd name="T0" fmla="*/ 0 w 3"/>
                        <a:gd name="T1" fmla="*/ 2 h 26"/>
                        <a:gd name="T2" fmla="*/ 0 w 3"/>
                        <a:gd name="T3" fmla="*/ 1 h 26"/>
                        <a:gd name="T4" fmla="*/ 0 w 3"/>
                        <a:gd name="T5" fmla="*/ 0 h 26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3" h="26">
                          <a:moveTo>
                            <a:pt x="0" y="26"/>
                          </a:moveTo>
                          <a:lnTo>
                            <a:pt x="1" y="19"/>
                          </a:lnTo>
                          <a:lnTo>
                            <a:pt x="3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60" name="Line 103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04" y="4717"/>
                      <a:ext cx="1" cy="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61" name="Line 103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654" y="4853"/>
                      <a:ext cx="69" cy="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62" name="Line 1029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265" y="4876"/>
                      <a:ext cx="36" cy="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63" name="Freeform 102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723" y="4853"/>
                      <a:ext cx="21" cy="13"/>
                    </a:xfrm>
                    <a:custGeom>
                      <a:avLst/>
                      <a:gdLst>
                        <a:gd name="T0" fmla="*/ 5 w 83"/>
                        <a:gd name="T1" fmla="*/ 3 h 49"/>
                        <a:gd name="T2" fmla="*/ 4 w 83"/>
                        <a:gd name="T3" fmla="*/ 2 h 49"/>
                        <a:gd name="T4" fmla="*/ 3 w 83"/>
                        <a:gd name="T5" fmla="*/ 1 h 49"/>
                        <a:gd name="T6" fmla="*/ 2 w 83"/>
                        <a:gd name="T7" fmla="*/ 0 h 49"/>
                        <a:gd name="T8" fmla="*/ 0 w 83"/>
                        <a:gd name="T9" fmla="*/ 0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83" h="49">
                          <a:moveTo>
                            <a:pt x="83" y="49"/>
                          </a:moveTo>
                          <a:lnTo>
                            <a:pt x="69" y="28"/>
                          </a:lnTo>
                          <a:lnTo>
                            <a:pt x="49" y="12"/>
                          </a:lnTo>
                          <a:lnTo>
                            <a:pt x="25" y="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64" name="Line 102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69" y="4988"/>
                      <a:ext cx="35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65" name="Line 102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58" y="4988"/>
                      <a:ext cx="7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66" name="Freeform 102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730" y="4975"/>
                      <a:ext cx="20" cy="13"/>
                    </a:xfrm>
                    <a:custGeom>
                      <a:avLst/>
                      <a:gdLst>
                        <a:gd name="T0" fmla="*/ 0 w 81"/>
                        <a:gd name="T1" fmla="*/ 3 h 55"/>
                        <a:gd name="T2" fmla="*/ 1 w 81"/>
                        <a:gd name="T3" fmla="*/ 3 h 55"/>
                        <a:gd name="T4" fmla="*/ 3 w 81"/>
                        <a:gd name="T5" fmla="*/ 2 h 55"/>
                        <a:gd name="T6" fmla="*/ 4 w 81"/>
                        <a:gd name="T7" fmla="*/ 1 h 55"/>
                        <a:gd name="T8" fmla="*/ 5 w 81"/>
                        <a:gd name="T9" fmla="*/ 0 h 5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81" h="55">
                          <a:moveTo>
                            <a:pt x="0" y="55"/>
                          </a:moveTo>
                          <a:lnTo>
                            <a:pt x="25" y="51"/>
                          </a:lnTo>
                          <a:lnTo>
                            <a:pt x="48" y="40"/>
                          </a:lnTo>
                          <a:lnTo>
                            <a:pt x="67" y="23"/>
                          </a:lnTo>
                          <a:lnTo>
                            <a:pt x="81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67" name="Freeform 102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89" y="4961"/>
                      <a:ext cx="18" cy="9"/>
                    </a:xfrm>
                    <a:custGeom>
                      <a:avLst/>
                      <a:gdLst>
                        <a:gd name="T0" fmla="*/ 5 w 70"/>
                        <a:gd name="T1" fmla="*/ 2 h 36"/>
                        <a:gd name="T2" fmla="*/ 4 w 70"/>
                        <a:gd name="T3" fmla="*/ 2 h 36"/>
                        <a:gd name="T4" fmla="*/ 3 w 70"/>
                        <a:gd name="T5" fmla="*/ 2 h 36"/>
                        <a:gd name="T6" fmla="*/ 2 w 70"/>
                        <a:gd name="T7" fmla="*/ 1 h 36"/>
                        <a:gd name="T8" fmla="*/ 1 w 70"/>
                        <a:gd name="T9" fmla="*/ 0 h 36"/>
                        <a:gd name="T10" fmla="*/ 0 w 70"/>
                        <a:gd name="T11" fmla="*/ 0 h 36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70" h="36">
                          <a:moveTo>
                            <a:pt x="70" y="36"/>
                          </a:moveTo>
                          <a:lnTo>
                            <a:pt x="68" y="34"/>
                          </a:lnTo>
                          <a:lnTo>
                            <a:pt x="43" y="22"/>
                          </a:lnTo>
                          <a:lnTo>
                            <a:pt x="23" y="12"/>
                          </a:lnTo>
                          <a:lnTo>
                            <a:pt x="9" y="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68" name="Freeform 102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89" y="4916"/>
                      <a:ext cx="15" cy="9"/>
                    </a:xfrm>
                    <a:custGeom>
                      <a:avLst/>
                      <a:gdLst>
                        <a:gd name="T0" fmla="*/ 4 w 63"/>
                        <a:gd name="T1" fmla="*/ 0 h 37"/>
                        <a:gd name="T2" fmla="*/ 3 w 63"/>
                        <a:gd name="T3" fmla="*/ 0 h 37"/>
                        <a:gd name="T4" fmla="*/ 2 w 63"/>
                        <a:gd name="T5" fmla="*/ 1 h 37"/>
                        <a:gd name="T6" fmla="*/ 1 w 63"/>
                        <a:gd name="T7" fmla="*/ 2 h 37"/>
                        <a:gd name="T8" fmla="*/ 0 w 63"/>
                        <a:gd name="T9" fmla="*/ 2 h 37"/>
                        <a:gd name="T10" fmla="*/ 0 w 63"/>
                        <a:gd name="T11" fmla="*/ 2 h 37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63" h="37">
                          <a:moveTo>
                            <a:pt x="63" y="0"/>
                          </a:moveTo>
                          <a:lnTo>
                            <a:pt x="50" y="7"/>
                          </a:lnTo>
                          <a:lnTo>
                            <a:pt x="29" y="19"/>
                          </a:lnTo>
                          <a:lnTo>
                            <a:pt x="13" y="29"/>
                          </a:lnTo>
                          <a:lnTo>
                            <a:pt x="4" y="35"/>
                          </a:lnTo>
                          <a:lnTo>
                            <a:pt x="0" y="37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69" name="Freeform 102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723" y="4853"/>
                      <a:ext cx="21" cy="13"/>
                    </a:xfrm>
                    <a:custGeom>
                      <a:avLst/>
                      <a:gdLst>
                        <a:gd name="T0" fmla="*/ 5 w 83"/>
                        <a:gd name="T1" fmla="*/ 3 h 49"/>
                        <a:gd name="T2" fmla="*/ 4 w 83"/>
                        <a:gd name="T3" fmla="*/ 2 h 49"/>
                        <a:gd name="T4" fmla="*/ 3 w 83"/>
                        <a:gd name="T5" fmla="*/ 1 h 49"/>
                        <a:gd name="T6" fmla="*/ 2 w 83"/>
                        <a:gd name="T7" fmla="*/ 0 h 49"/>
                        <a:gd name="T8" fmla="*/ 0 w 83"/>
                        <a:gd name="T9" fmla="*/ 0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83" h="49">
                          <a:moveTo>
                            <a:pt x="83" y="49"/>
                          </a:moveTo>
                          <a:lnTo>
                            <a:pt x="69" y="28"/>
                          </a:lnTo>
                          <a:lnTo>
                            <a:pt x="49" y="13"/>
                          </a:lnTo>
                          <a:lnTo>
                            <a:pt x="25" y="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70" name="Line 1021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654" y="4853"/>
                      <a:ext cx="69" cy="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71" name="Line 102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265" y="4876"/>
                      <a:ext cx="36" cy="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72" name="Freeform 101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89" y="4916"/>
                      <a:ext cx="15" cy="9"/>
                    </a:xfrm>
                    <a:custGeom>
                      <a:avLst/>
                      <a:gdLst>
                        <a:gd name="T0" fmla="*/ 0 w 63"/>
                        <a:gd name="T1" fmla="*/ 2 h 37"/>
                        <a:gd name="T2" fmla="*/ 0 w 63"/>
                        <a:gd name="T3" fmla="*/ 2 h 37"/>
                        <a:gd name="T4" fmla="*/ 1 w 63"/>
                        <a:gd name="T5" fmla="*/ 2 h 37"/>
                        <a:gd name="T6" fmla="*/ 1 w 63"/>
                        <a:gd name="T7" fmla="*/ 1 h 37"/>
                        <a:gd name="T8" fmla="*/ 3 w 63"/>
                        <a:gd name="T9" fmla="*/ 1 h 37"/>
                        <a:gd name="T10" fmla="*/ 4 w 63"/>
                        <a:gd name="T11" fmla="*/ 0 h 37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63" h="37">
                          <a:moveTo>
                            <a:pt x="0" y="37"/>
                          </a:moveTo>
                          <a:lnTo>
                            <a:pt x="3" y="35"/>
                          </a:lnTo>
                          <a:lnTo>
                            <a:pt x="12" y="30"/>
                          </a:lnTo>
                          <a:lnTo>
                            <a:pt x="26" y="21"/>
                          </a:lnTo>
                          <a:lnTo>
                            <a:pt x="45" y="11"/>
                          </a:lnTo>
                          <a:lnTo>
                            <a:pt x="63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73" name="Line 101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811" y="4862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74" name="Freeform 101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768" y="4862"/>
                      <a:ext cx="43" cy="2"/>
                    </a:xfrm>
                    <a:custGeom>
                      <a:avLst/>
                      <a:gdLst>
                        <a:gd name="T0" fmla="*/ 11 w 174"/>
                        <a:gd name="T1" fmla="*/ 0 h 10"/>
                        <a:gd name="T2" fmla="*/ 10 w 174"/>
                        <a:gd name="T3" fmla="*/ 0 h 10"/>
                        <a:gd name="T4" fmla="*/ 8 w 174"/>
                        <a:gd name="T5" fmla="*/ 0 h 10"/>
                        <a:gd name="T6" fmla="*/ 6 w 174"/>
                        <a:gd name="T7" fmla="*/ 0 h 10"/>
                        <a:gd name="T8" fmla="*/ 2 w 174"/>
                        <a:gd name="T9" fmla="*/ 0 h 10"/>
                        <a:gd name="T10" fmla="*/ 0 w 174"/>
                        <a:gd name="T11" fmla="*/ 0 h 10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174" h="10">
                          <a:moveTo>
                            <a:pt x="174" y="0"/>
                          </a:moveTo>
                          <a:lnTo>
                            <a:pt x="165" y="1"/>
                          </a:lnTo>
                          <a:lnTo>
                            <a:pt x="136" y="3"/>
                          </a:lnTo>
                          <a:lnTo>
                            <a:pt x="92" y="5"/>
                          </a:lnTo>
                          <a:lnTo>
                            <a:pt x="39" y="7"/>
                          </a:lnTo>
                          <a:lnTo>
                            <a:pt x="0" y="1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75" name="Line 101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744" y="4864"/>
                      <a:ext cx="24" cy="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76" name="Line 101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744" y="4866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77" name="Line 101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97" y="4866"/>
                      <a:ext cx="47" cy="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78" name="Line 101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697" y="4868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79" name="Freeform 101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678" y="4868"/>
                      <a:ext cx="19" cy="15"/>
                    </a:xfrm>
                    <a:custGeom>
                      <a:avLst/>
                      <a:gdLst>
                        <a:gd name="T0" fmla="*/ 0 w 78"/>
                        <a:gd name="T1" fmla="*/ 4 h 58"/>
                        <a:gd name="T2" fmla="*/ 1 w 78"/>
                        <a:gd name="T3" fmla="*/ 4 h 58"/>
                        <a:gd name="T4" fmla="*/ 2 w 78"/>
                        <a:gd name="T5" fmla="*/ 3 h 58"/>
                        <a:gd name="T6" fmla="*/ 3 w 78"/>
                        <a:gd name="T7" fmla="*/ 2 h 58"/>
                        <a:gd name="T8" fmla="*/ 5 w 78"/>
                        <a:gd name="T9" fmla="*/ 0 h 5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78" h="58">
                          <a:moveTo>
                            <a:pt x="0" y="58"/>
                          </a:moveTo>
                          <a:lnTo>
                            <a:pt x="19" y="55"/>
                          </a:lnTo>
                          <a:lnTo>
                            <a:pt x="39" y="46"/>
                          </a:lnTo>
                          <a:lnTo>
                            <a:pt x="58" y="32"/>
                          </a:lnTo>
                          <a:lnTo>
                            <a:pt x="78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80" name="Line 101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857" y="4867"/>
                      <a:ext cx="136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81" name="Freeform 101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811" y="4862"/>
                      <a:ext cx="46" cy="5"/>
                    </a:xfrm>
                    <a:custGeom>
                      <a:avLst/>
                      <a:gdLst>
                        <a:gd name="T0" fmla="*/ 12 w 184"/>
                        <a:gd name="T1" fmla="*/ 1 h 18"/>
                        <a:gd name="T2" fmla="*/ 10 w 184"/>
                        <a:gd name="T3" fmla="*/ 1 h 18"/>
                        <a:gd name="T4" fmla="*/ 8 w 184"/>
                        <a:gd name="T5" fmla="*/ 1 h 18"/>
                        <a:gd name="T6" fmla="*/ 6 w 184"/>
                        <a:gd name="T7" fmla="*/ 1 h 18"/>
                        <a:gd name="T8" fmla="*/ 4 w 184"/>
                        <a:gd name="T9" fmla="*/ 1 h 18"/>
                        <a:gd name="T10" fmla="*/ 3 w 184"/>
                        <a:gd name="T11" fmla="*/ 0 h 18"/>
                        <a:gd name="T12" fmla="*/ 2 w 184"/>
                        <a:gd name="T13" fmla="*/ 0 h 18"/>
                        <a:gd name="T14" fmla="*/ 1 w 184"/>
                        <a:gd name="T15" fmla="*/ 0 h 18"/>
                        <a:gd name="T16" fmla="*/ 0 w 184"/>
                        <a:gd name="T17" fmla="*/ 0 h 18"/>
                        <a:gd name="T18" fmla="*/ 0 w 184"/>
                        <a:gd name="T19" fmla="*/ 0 h 18"/>
                        <a:gd name="T20" fmla="*/ 0 w 184"/>
                        <a:gd name="T21" fmla="*/ 0 h 18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0" t="0" r="r" b="b"/>
                      <a:pathLst>
                        <a:path w="184" h="18">
                          <a:moveTo>
                            <a:pt x="184" y="18"/>
                          </a:moveTo>
                          <a:lnTo>
                            <a:pt x="153" y="16"/>
                          </a:lnTo>
                          <a:lnTo>
                            <a:pt x="121" y="12"/>
                          </a:lnTo>
                          <a:lnTo>
                            <a:pt x="92" y="10"/>
                          </a:lnTo>
                          <a:lnTo>
                            <a:pt x="67" y="6"/>
                          </a:lnTo>
                          <a:lnTo>
                            <a:pt x="43" y="4"/>
                          </a:lnTo>
                          <a:lnTo>
                            <a:pt x="25" y="3"/>
                          </a:lnTo>
                          <a:lnTo>
                            <a:pt x="12" y="2"/>
                          </a:lnTo>
                          <a:lnTo>
                            <a:pt x="4" y="0"/>
                          </a:lnTo>
                          <a:lnTo>
                            <a:pt x="1" y="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82" name="Line 100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811" y="4862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83" name="Line 1008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89" y="4961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84" name="Line 100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89" y="4925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85" name="Line 100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89" y="4925"/>
                      <a:ext cx="1" cy="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86" name="Line 100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89" y="4961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87" name="Line 1004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89" y="4925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498" name="Group 80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433" y="9688"/>
                    <a:ext cx="10146" cy="5596"/>
                    <a:chOff x="4263" y="3718"/>
                    <a:chExt cx="2660" cy="1441"/>
                  </a:xfrm>
                </p:grpSpPr>
                <p:sp>
                  <p:nvSpPr>
                    <p:cNvPr id="8288" name="Freeform 100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026" y="4900"/>
                      <a:ext cx="7" cy="23"/>
                    </a:xfrm>
                    <a:custGeom>
                      <a:avLst/>
                      <a:gdLst>
                        <a:gd name="T0" fmla="*/ 0 w 30"/>
                        <a:gd name="T1" fmla="*/ 0 h 92"/>
                        <a:gd name="T2" fmla="*/ 0 w 30"/>
                        <a:gd name="T3" fmla="*/ 1 h 92"/>
                        <a:gd name="T4" fmla="*/ 1 w 30"/>
                        <a:gd name="T5" fmla="*/ 2 h 92"/>
                        <a:gd name="T6" fmla="*/ 1 w 30"/>
                        <a:gd name="T7" fmla="*/ 3 h 92"/>
                        <a:gd name="T8" fmla="*/ 1 w 30"/>
                        <a:gd name="T9" fmla="*/ 4 h 92"/>
                        <a:gd name="T10" fmla="*/ 1 w 30"/>
                        <a:gd name="T11" fmla="*/ 5 h 92"/>
                        <a:gd name="T12" fmla="*/ 2 w 30"/>
                        <a:gd name="T13" fmla="*/ 6 h 92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30" h="92">
                          <a:moveTo>
                            <a:pt x="0" y="0"/>
                          </a:moveTo>
                          <a:lnTo>
                            <a:pt x="7" y="13"/>
                          </a:lnTo>
                          <a:lnTo>
                            <a:pt x="14" y="28"/>
                          </a:lnTo>
                          <a:lnTo>
                            <a:pt x="20" y="42"/>
                          </a:lnTo>
                          <a:lnTo>
                            <a:pt x="25" y="56"/>
                          </a:lnTo>
                          <a:lnTo>
                            <a:pt x="27" y="72"/>
                          </a:lnTo>
                          <a:lnTo>
                            <a:pt x="30" y="92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89" name="Freeform 100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993" y="4881"/>
                      <a:ext cx="33" cy="19"/>
                    </a:xfrm>
                    <a:custGeom>
                      <a:avLst/>
                      <a:gdLst>
                        <a:gd name="T0" fmla="*/ 0 w 129"/>
                        <a:gd name="T1" fmla="*/ 0 h 78"/>
                        <a:gd name="T2" fmla="*/ 1 w 129"/>
                        <a:gd name="T3" fmla="*/ 0 h 78"/>
                        <a:gd name="T4" fmla="*/ 2 w 129"/>
                        <a:gd name="T5" fmla="*/ 0 h 78"/>
                        <a:gd name="T6" fmla="*/ 4 w 129"/>
                        <a:gd name="T7" fmla="*/ 1 h 78"/>
                        <a:gd name="T8" fmla="*/ 5 w 129"/>
                        <a:gd name="T9" fmla="*/ 1 h 78"/>
                        <a:gd name="T10" fmla="*/ 6 w 129"/>
                        <a:gd name="T11" fmla="*/ 2 h 78"/>
                        <a:gd name="T12" fmla="*/ 7 w 129"/>
                        <a:gd name="T13" fmla="*/ 3 h 78"/>
                        <a:gd name="T14" fmla="*/ 8 w 129"/>
                        <a:gd name="T15" fmla="*/ 4 h 78"/>
                        <a:gd name="T16" fmla="*/ 8 w 129"/>
                        <a:gd name="T17" fmla="*/ 5 h 78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0" t="0" r="r" b="b"/>
                      <a:pathLst>
                        <a:path w="129" h="78">
                          <a:moveTo>
                            <a:pt x="0" y="0"/>
                          </a:moveTo>
                          <a:lnTo>
                            <a:pt x="19" y="2"/>
                          </a:lnTo>
                          <a:lnTo>
                            <a:pt x="37" y="8"/>
                          </a:lnTo>
                          <a:lnTo>
                            <a:pt x="56" y="15"/>
                          </a:lnTo>
                          <a:lnTo>
                            <a:pt x="73" y="24"/>
                          </a:lnTo>
                          <a:lnTo>
                            <a:pt x="90" y="36"/>
                          </a:lnTo>
                          <a:lnTo>
                            <a:pt x="104" y="49"/>
                          </a:lnTo>
                          <a:lnTo>
                            <a:pt x="118" y="63"/>
                          </a:lnTo>
                          <a:lnTo>
                            <a:pt x="129" y="78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90" name="Freeform 100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811" y="4966"/>
                      <a:ext cx="80" cy="37"/>
                    </a:xfrm>
                    <a:custGeom>
                      <a:avLst/>
                      <a:gdLst>
                        <a:gd name="T0" fmla="*/ 20 w 318"/>
                        <a:gd name="T1" fmla="*/ 9 h 148"/>
                        <a:gd name="T2" fmla="*/ 19 w 318"/>
                        <a:gd name="T3" fmla="*/ 7 h 148"/>
                        <a:gd name="T4" fmla="*/ 17 w 318"/>
                        <a:gd name="T5" fmla="*/ 5 h 148"/>
                        <a:gd name="T6" fmla="*/ 15 w 318"/>
                        <a:gd name="T7" fmla="*/ 3 h 148"/>
                        <a:gd name="T8" fmla="*/ 13 w 318"/>
                        <a:gd name="T9" fmla="*/ 1 h 148"/>
                        <a:gd name="T10" fmla="*/ 11 w 318"/>
                        <a:gd name="T11" fmla="*/ 1 h 148"/>
                        <a:gd name="T12" fmla="*/ 8 w 318"/>
                        <a:gd name="T13" fmla="*/ 0 h 148"/>
                        <a:gd name="T14" fmla="*/ 5 w 318"/>
                        <a:gd name="T15" fmla="*/ 0 h 148"/>
                        <a:gd name="T16" fmla="*/ 3 w 318"/>
                        <a:gd name="T17" fmla="*/ 1 h 148"/>
                        <a:gd name="T18" fmla="*/ 0 w 318"/>
                        <a:gd name="T19" fmla="*/ 2 h 148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0" t="0" r="r" b="b"/>
                      <a:pathLst>
                        <a:path w="318" h="148">
                          <a:moveTo>
                            <a:pt x="318" y="148"/>
                          </a:moveTo>
                          <a:lnTo>
                            <a:pt x="301" y="108"/>
                          </a:lnTo>
                          <a:lnTo>
                            <a:pt x="275" y="72"/>
                          </a:lnTo>
                          <a:lnTo>
                            <a:pt x="244" y="42"/>
                          </a:lnTo>
                          <a:lnTo>
                            <a:pt x="206" y="20"/>
                          </a:lnTo>
                          <a:lnTo>
                            <a:pt x="166" y="6"/>
                          </a:lnTo>
                          <a:lnTo>
                            <a:pt x="124" y="0"/>
                          </a:lnTo>
                          <a:lnTo>
                            <a:pt x="81" y="3"/>
                          </a:lnTo>
                          <a:lnTo>
                            <a:pt x="39" y="15"/>
                          </a:lnTo>
                          <a:lnTo>
                            <a:pt x="0" y="37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91" name="Line 99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891" y="5003"/>
                      <a:ext cx="42" cy="13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92" name="Line 99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33" y="5133"/>
                      <a:ext cx="75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93" name="Line 997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008" y="4931"/>
                      <a:ext cx="25" cy="20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94" name="Freeform 99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993" y="4881"/>
                      <a:ext cx="40" cy="50"/>
                    </a:xfrm>
                    <a:custGeom>
                      <a:avLst/>
                      <a:gdLst>
                        <a:gd name="T0" fmla="*/ 10 w 159"/>
                        <a:gd name="T1" fmla="*/ 12 h 202"/>
                        <a:gd name="T2" fmla="*/ 10 w 159"/>
                        <a:gd name="T3" fmla="*/ 10 h 202"/>
                        <a:gd name="T4" fmla="*/ 10 w 159"/>
                        <a:gd name="T5" fmla="*/ 8 h 202"/>
                        <a:gd name="T6" fmla="*/ 9 w 159"/>
                        <a:gd name="T7" fmla="*/ 6 h 202"/>
                        <a:gd name="T8" fmla="*/ 8 w 159"/>
                        <a:gd name="T9" fmla="*/ 4 h 202"/>
                        <a:gd name="T10" fmla="*/ 6 w 159"/>
                        <a:gd name="T11" fmla="*/ 2 h 202"/>
                        <a:gd name="T12" fmla="*/ 4 w 159"/>
                        <a:gd name="T13" fmla="*/ 1 h 202"/>
                        <a:gd name="T14" fmla="*/ 2 w 159"/>
                        <a:gd name="T15" fmla="*/ 0 h 202"/>
                        <a:gd name="T16" fmla="*/ 0 w 159"/>
                        <a:gd name="T17" fmla="*/ 0 h 202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0" t="0" r="r" b="b"/>
                      <a:pathLst>
                        <a:path w="159" h="202">
                          <a:moveTo>
                            <a:pt x="157" y="202"/>
                          </a:moveTo>
                          <a:lnTo>
                            <a:pt x="159" y="166"/>
                          </a:lnTo>
                          <a:lnTo>
                            <a:pt x="153" y="131"/>
                          </a:lnTo>
                          <a:lnTo>
                            <a:pt x="140" y="97"/>
                          </a:lnTo>
                          <a:lnTo>
                            <a:pt x="120" y="67"/>
                          </a:lnTo>
                          <a:lnTo>
                            <a:pt x="96" y="42"/>
                          </a:lnTo>
                          <a:lnTo>
                            <a:pt x="66" y="21"/>
                          </a:lnTo>
                          <a:lnTo>
                            <a:pt x="34" y="7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95" name="Line 99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811" y="4862"/>
                      <a:ext cx="182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96" name="Line 99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97" y="4862"/>
                      <a:ext cx="114" cy="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97" name="Freeform 99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678" y="4869"/>
                      <a:ext cx="19" cy="14"/>
                    </a:xfrm>
                    <a:custGeom>
                      <a:avLst/>
                      <a:gdLst>
                        <a:gd name="T0" fmla="*/ 0 w 78"/>
                        <a:gd name="T1" fmla="*/ 3 h 59"/>
                        <a:gd name="T2" fmla="*/ 1 w 78"/>
                        <a:gd name="T3" fmla="*/ 3 h 59"/>
                        <a:gd name="T4" fmla="*/ 3 w 78"/>
                        <a:gd name="T5" fmla="*/ 2 h 59"/>
                        <a:gd name="T6" fmla="*/ 4 w 78"/>
                        <a:gd name="T7" fmla="*/ 1 h 59"/>
                        <a:gd name="T8" fmla="*/ 5 w 78"/>
                        <a:gd name="T9" fmla="*/ 0 h 5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78" h="59">
                          <a:moveTo>
                            <a:pt x="0" y="59"/>
                          </a:moveTo>
                          <a:lnTo>
                            <a:pt x="26" y="54"/>
                          </a:lnTo>
                          <a:lnTo>
                            <a:pt x="48" y="41"/>
                          </a:lnTo>
                          <a:lnTo>
                            <a:pt x="67" y="23"/>
                          </a:lnTo>
                          <a:lnTo>
                            <a:pt x="78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98" name="Line 992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89" y="4883"/>
                      <a:ext cx="789" cy="4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99" name="Line 991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89" y="4925"/>
                      <a:ext cx="1" cy="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00" name="Line 99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889" y="4961"/>
                      <a:ext cx="810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01" name="Freeform 98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699" y="4961"/>
                      <a:ext cx="20" cy="14"/>
                    </a:xfrm>
                    <a:custGeom>
                      <a:avLst/>
                      <a:gdLst>
                        <a:gd name="T0" fmla="*/ 5 w 82"/>
                        <a:gd name="T1" fmla="*/ 4 h 55"/>
                        <a:gd name="T2" fmla="*/ 4 w 82"/>
                        <a:gd name="T3" fmla="*/ 2 h 55"/>
                        <a:gd name="T4" fmla="*/ 3 w 82"/>
                        <a:gd name="T5" fmla="*/ 1 h 55"/>
                        <a:gd name="T6" fmla="*/ 1 w 82"/>
                        <a:gd name="T7" fmla="*/ 0 h 55"/>
                        <a:gd name="T8" fmla="*/ 0 w 82"/>
                        <a:gd name="T9" fmla="*/ 0 h 5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82" h="55">
                          <a:moveTo>
                            <a:pt x="82" y="55"/>
                          </a:moveTo>
                          <a:lnTo>
                            <a:pt x="68" y="32"/>
                          </a:lnTo>
                          <a:lnTo>
                            <a:pt x="49" y="14"/>
                          </a:lnTo>
                          <a:lnTo>
                            <a:pt x="26" y="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02" name="Line 98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19" y="4975"/>
                      <a:ext cx="9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03" name="Line 987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559" y="4975"/>
                      <a:ext cx="1" cy="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04" name="Line 98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559" y="4959"/>
                      <a:ext cx="1" cy="1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05" name="Line 98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559" y="4975"/>
                      <a:ext cx="35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06" name="Line 98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614" y="4884"/>
                      <a:ext cx="42" cy="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07" name="Freeform 98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559" y="4892"/>
                      <a:ext cx="55" cy="67"/>
                    </a:xfrm>
                    <a:custGeom>
                      <a:avLst/>
                      <a:gdLst>
                        <a:gd name="T0" fmla="*/ 14 w 220"/>
                        <a:gd name="T1" fmla="*/ 0 h 266"/>
                        <a:gd name="T2" fmla="*/ 11 w 220"/>
                        <a:gd name="T3" fmla="*/ 1 h 266"/>
                        <a:gd name="T4" fmla="*/ 8 w 220"/>
                        <a:gd name="T5" fmla="*/ 2 h 266"/>
                        <a:gd name="T6" fmla="*/ 6 w 220"/>
                        <a:gd name="T7" fmla="*/ 4 h 266"/>
                        <a:gd name="T8" fmla="*/ 4 w 220"/>
                        <a:gd name="T9" fmla="*/ 6 h 266"/>
                        <a:gd name="T10" fmla="*/ 2 w 220"/>
                        <a:gd name="T11" fmla="*/ 8 h 266"/>
                        <a:gd name="T12" fmla="*/ 1 w 220"/>
                        <a:gd name="T13" fmla="*/ 11 h 266"/>
                        <a:gd name="T14" fmla="*/ 0 w 220"/>
                        <a:gd name="T15" fmla="*/ 14 h 266"/>
                        <a:gd name="T16" fmla="*/ 0 w 220"/>
                        <a:gd name="T17" fmla="*/ 17 h 26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0" t="0" r="r" b="b"/>
                      <a:pathLst>
                        <a:path w="220" h="266">
                          <a:moveTo>
                            <a:pt x="220" y="0"/>
                          </a:moveTo>
                          <a:lnTo>
                            <a:pt x="174" y="12"/>
                          </a:lnTo>
                          <a:lnTo>
                            <a:pt x="133" y="32"/>
                          </a:lnTo>
                          <a:lnTo>
                            <a:pt x="95" y="58"/>
                          </a:lnTo>
                          <a:lnTo>
                            <a:pt x="62" y="92"/>
                          </a:lnTo>
                          <a:lnTo>
                            <a:pt x="35" y="131"/>
                          </a:lnTo>
                          <a:lnTo>
                            <a:pt x="17" y="173"/>
                          </a:lnTo>
                          <a:lnTo>
                            <a:pt x="4" y="219"/>
                          </a:lnTo>
                          <a:lnTo>
                            <a:pt x="0" y="266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08" name="Line 982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559" y="4983"/>
                      <a:ext cx="1" cy="1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09" name="Line 98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65" y="4993"/>
                      <a:ext cx="1" cy="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10" name="Line 98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559" y="4996"/>
                      <a:ext cx="1" cy="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11" name="Line 97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559" y="4996"/>
                      <a:ext cx="90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12" name="Freeform 97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559" y="5032"/>
                      <a:ext cx="35" cy="36"/>
                    </a:xfrm>
                    <a:custGeom>
                      <a:avLst/>
                      <a:gdLst>
                        <a:gd name="T0" fmla="*/ 0 w 142"/>
                        <a:gd name="T1" fmla="*/ 0 h 143"/>
                        <a:gd name="T2" fmla="*/ 0 w 142"/>
                        <a:gd name="T3" fmla="*/ 2 h 143"/>
                        <a:gd name="T4" fmla="*/ 1 w 142"/>
                        <a:gd name="T5" fmla="*/ 4 h 143"/>
                        <a:gd name="T6" fmla="*/ 2 w 142"/>
                        <a:gd name="T7" fmla="*/ 6 h 143"/>
                        <a:gd name="T8" fmla="*/ 3 w 142"/>
                        <a:gd name="T9" fmla="*/ 7 h 143"/>
                        <a:gd name="T10" fmla="*/ 5 w 142"/>
                        <a:gd name="T11" fmla="*/ 8 h 143"/>
                        <a:gd name="T12" fmla="*/ 7 w 142"/>
                        <a:gd name="T13" fmla="*/ 9 h 143"/>
                        <a:gd name="T14" fmla="*/ 9 w 142"/>
                        <a:gd name="T15" fmla="*/ 9 h 143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142" h="143">
                          <a:moveTo>
                            <a:pt x="0" y="0"/>
                          </a:moveTo>
                          <a:lnTo>
                            <a:pt x="4" y="32"/>
                          </a:lnTo>
                          <a:lnTo>
                            <a:pt x="14" y="61"/>
                          </a:lnTo>
                          <a:lnTo>
                            <a:pt x="31" y="89"/>
                          </a:lnTo>
                          <a:lnTo>
                            <a:pt x="53" y="112"/>
                          </a:lnTo>
                          <a:lnTo>
                            <a:pt x="80" y="129"/>
                          </a:lnTo>
                          <a:lnTo>
                            <a:pt x="110" y="140"/>
                          </a:lnTo>
                          <a:lnTo>
                            <a:pt x="142" y="143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13" name="Line 97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594" y="5068"/>
                      <a:ext cx="83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14" name="Freeform 97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430" y="5032"/>
                      <a:ext cx="35" cy="36"/>
                    </a:xfrm>
                    <a:custGeom>
                      <a:avLst/>
                      <a:gdLst>
                        <a:gd name="T0" fmla="*/ 0 w 141"/>
                        <a:gd name="T1" fmla="*/ 9 h 143"/>
                        <a:gd name="T2" fmla="*/ 2 w 141"/>
                        <a:gd name="T3" fmla="*/ 9 h 143"/>
                        <a:gd name="T4" fmla="*/ 4 w 141"/>
                        <a:gd name="T5" fmla="*/ 8 h 143"/>
                        <a:gd name="T6" fmla="*/ 5 w 141"/>
                        <a:gd name="T7" fmla="*/ 7 h 143"/>
                        <a:gd name="T8" fmla="*/ 7 w 141"/>
                        <a:gd name="T9" fmla="*/ 6 h 143"/>
                        <a:gd name="T10" fmla="*/ 8 w 141"/>
                        <a:gd name="T11" fmla="*/ 4 h 143"/>
                        <a:gd name="T12" fmla="*/ 8 w 141"/>
                        <a:gd name="T13" fmla="*/ 2 h 143"/>
                        <a:gd name="T14" fmla="*/ 9 w 141"/>
                        <a:gd name="T15" fmla="*/ 0 h 143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141" h="143">
                          <a:moveTo>
                            <a:pt x="0" y="143"/>
                          </a:moveTo>
                          <a:lnTo>
                            <a:pt x="31" y="140"/>
                          </a:lnTo>
                          <a:lnTo>
                            <a:pt x="62" y="129"/>
                          </a:lnTo>
                          <a:lnTo>
                            <a:pt x="88" y="112"/>
                          </a:lnTo>
                          <a:lnTo>
                            <a:pt x="110" y="89"/>
                          </a:lnTo>
                          <a:lnTo>
                            <a:pt x="127" y="61"/>
                          </a:lnTo>
                          <a:lnTo>
                            <a:pt x="137" y="32"/>
                          </a:lnTo>
                          <a:lnTo>
                            <a:pt x="141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15" name="Line 97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65" y="4996"/>
                      <a:ext cx="1" cy="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16" name="Line 974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550" y="4795"/>
                      <a:ext cx="1" cy="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17" name="Line 97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506" y="4516"/>
                      <a:ext cx="1" cy="25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18" name="Line 972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480" y="4516"/>
                      <a:ext cx="1" cy="24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19" name="Line 971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506" y="4510"/>
                      <a:ext cx="1" cy="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20" name="Line 97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480" y="4510"/>
                      <a:ext cx="1" cy="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21" name="Line 96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480" y="4516"/>
                      <a:ext cx="2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22" name="Freeform 96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506" y="4769"/>
                      <a:ext cx="19" cy="22"/>
                    </a:xfrm>
                    <a:custGeom>
                      <a:avLst/>
                      <a:gdLst>
                        <a:gd name="T0" fmla="*/ 0 w 77"/>
                        <a:gd name="T1" fmla="*/ 0 h 89"/>
                        <a:gd name="T2" fmla="*/ 0 w 77"/>
                        <a:gd name="T3" fmla="*/ 1 h 89"/>
                        <a:gd name="T4" fmla="*/ 0 w 77"/>
                        <a:gd name="T5" fmla="*/ 2 h 89"/>
                        <a:gd name="T6" fmla="*/ 2 w 77"/>
                        <a:gd name="T7" fmla="*/ 4 h 89"/>
                        <a:gd name="T8" fmla="*/ 3 w 77"/>
                        <a:gd name="T9" fmla="*/ 5 h 89"/>
                        <a:gd name="T10" fmla="*/ 5 w 77"/>
                        <a:gd name="T11" fmla="*/ 5 h 89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77" h="89">
                          <a:moveTo>
                            <a:pt x="0" y="0"/>
                          </a:moveTo>
                          <a:lnTo>
                            <a:pt x="0" y="13"/>
                          </a:lnTo>
                          <a:lnTo>
                            <a:pt x="10" y="41"/>
                          </a:lnTo>
                          <a:lnTo>
                            <a:pt x="28" y="65"/>
                          </a:lnTo>
                          <a:lnTo>
                            <a:pt x="53" y="82"/>
                          </a:lnTo>
                          <a:lnTo>
                            <a:pt x="77" y="89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23" name="Line 967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550" y="4785"/>
                      <a:ext cx="1" cy="1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24" name="Freeform 96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525" y="4791"/>
                      <a:ext cx="25" cy="4"/>
                    </a:xfrm>
                    <a:custGeom>
                      <a:avLst/>
                      <a:gdLst>
                        <a:gd name="T0" fmla="*/ 0 w 99"/>
                        <a:gd name="T1" fmla="*/ 0 h 13"/>
                        <a:gd name="T2" fmla="*/ 2 w 99"/>
                        <a:gd name="T3" fmla="*/ 0 h 13"/>
                        <a:gd name="T4" fmla="*/ 6 w 99"/>
                        <a:gd name="T5" fmla="*/ 1 h 13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99" h="13">
                          <a:moveTo>
                            <a:pt x="0" y="0"/>
                          </a:moveTo>
                          <a:lnTo>
                            <a:pt x="29" y="3"/>
                          </a:lnTo>
                          <a:lnTo>
                            <a:pt x="99" y="13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25" name="Line 96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550" y="4282"/>
                      <a:ext cx="1" cy="15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26" name="Line 96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539" y="4816"/>
                      <a:ext cx="11" cy="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27" name="Freeform 96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480" y="4764"/>
                      <a:ext cx="59" cy="54"/>
                    </a:xfrm>
                    <a:custGeom>
                      <a:avLst/>
                      <a:gdLst>
                        <a:gd name="T0" fmla="*/ 0 w 238"/>
                        <a:gd name="T1" fmla="*/ 0 h 216"/>
                        <a:gd name="T2" fmla="*/ 0 w 238"/>
                        <a:gd name="T3" fmla="*/ 3 h 216"/>
                        <a:gd name="T4" fmla="*/ 2 w 238"/>
                        <a:gd name="T5" fmla="*/ 8 h 216"/>
                        <a:gd name="T6" fmla="*/ 5 w 238"/>
                        <a:gd name="T7" fmla="*/ 11 h 216"/>
                        <a:gd name="T8" fmla="*/ 9 w 238"/>
                        <a:gd name="T9" fmla="*/ 13 h 216"/>
                        <a:gd name="T10" fmla="*/ 13 w 238"/>
                        <a:gd name="T11" fmla="*/ 14 h 216"/>
                        <a:gd name="T12" fmla="*/ 15 w 238"/>
                        <a:gd name="T13" fmla="*/ 13 h 21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238" h="216">
                          <a:moveTo>
                            <a:pt x="0" y="0"/>
                          </a:moveTo>
                          <a:lnTo>
                            <a:pt x="6" y="52"/>
                          </a:lnTo>
                          <a:lnTo>
                            <a:pt x="35" y="118"/>
                          </a:lnTo>
                          <a:lnTo>
                            <a:pt x="84" y="172"/>
                          </a:lnTo>
                          <a:lnTo>
                            <a:pt x="147" y="205"/>
                          </a:lnTo>
                          <a:lnTo>
                            <a:pt x="217" y="216"/>
                          </a:lnTo>
                          <a:lnTo>
                            <a:pt x="238" y="213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28" name="Line 962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480" y="4232"/>
                      <a:ext cx="1" cy="20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29" name="Line 96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794" y="4592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30" name="Freeform 96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694" y="4729"/>
                      <a:ext cx="1" cy="126"/>
                    </a:xfrm>
                    <a:custGeom>
                      <a:avLst/>
                      <a:gdLst>
                        <a:gd name="T0" fmla="*/ 0 w 2"/>
                        <a:gd name="T1" fmla="*/ 32 h 504"/>
                        <a:gd name="T2" fmla="*/ 0 w 2"/>
                        <a:gd name="T3" fmla="*/ 30 h 504"/>
                        <a:gd name="T4" fmla="*/ 1 w 2"/>
                        <a:gd name="T5" fmla="*/ 0 h 504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" h="504">
                          <a:moveTo>
                            <a:pt x="0" y="504"/>
                          </a:moveTo>
                          <a:lnTo>
                            <a:pt x="0" y="474"/>
                          </a:lnTo>
                          <a:lnTo>
                            <a:pt x="2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31" name="Freeform 95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927" y="4732"/>
                      <a:ext cx="1" cy="17"/>
                    </a:xfrm>
                    <a:custGeom>
                      <a:avLst/>
                      <a:gdLst>
                        <a:gd name="T0" fmla="*/ 0 w 5"/>
                        <a:gd name="T1" fmla="*/ 4 h 66"/>
                        <a:gd name="T2" fmla="*/ 0 w 5"/>
                        <a:gd name="T3" fmla="*/ 2 h 66"/>
                        <a:gd name="T4" fmla="*/ 0 w 5"/>
                        <a:gd name="T5" fmla="*/ 0 h 66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5" h="66">
                          <a:moveTo>
                            <a:pt x="0" y="66"/>
                          </a:moveTo>
                          <a:lnTo>
                            <a:pt x="3" y="35"/>
                          </a:lnTo>
                          <a:lnTo>
                            <a:pt x="5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32" name="Freeform 95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684" y="5064"/>
                      <a:ext cx="22" cy="22"/>
                    </a:xfrm>
                    <a:custGeom>
                      <a:avLst/>
                      <a:gdLst>
                        <a:gd name="T0" fmla="*/ 0 w 88"/>
                        <a:gd name="T1" fmla="*/ 0 h 91"/>
                        <a:gd name="T2" fmla="*/ 0 w 88"/>
                        <a:gd name="T3" fmla="*/ 2 h 91"/>
                        <a:gd name="T4" fmla="*/ 1 w 88"/>
                        <a:gd name="T5" fmla="*/ 3 h 91"/>
                        <a:gd name="T6" fmla="*/ 2 w 88"/>
                        <a:gd name="T7" fmla="*/ 4 h 91"/>
                        <a:gd name="T8" fmla="*/ 4 w 88"/>
                        <a:gd name="T9" fmla="*/ 5 h 91"/>
                        <a:gd name="T10" fmla="*/ 6 w 88"/>
                        <a:gd name="T11" fmla="*/ 5 h 91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88" h="91">
                          <a:moveTo>
                            <a:pt x="0" y="0"/>
                          </a:moveTo>
                          <a:lnTo>
                            <a:pt x="4" y="28"/>
                          </a:lnTo>
                          <a:lnTo>
                            <a:pt x="17" y="53"/>
                          </a:lnTo>
                          <a:lnTo>
                            <a:pt x="36" y="73"/>
                          </a:lnTo>
                          <a:lnTo>
                            <a:pt x="60" y="86"/>
                          </a:lnTo>
                          <a:lnTo>
                            <a:pt x="88" y="91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33" name="Line 95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84" y="5064"/>
                      <a:ext cx="1" cy="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34" name="Line 95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84" y="5044"/>
                      <a:ext cx="1" cy="2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35" name="Freeform 95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684" y="4988"/>
                      <a:ext cx="9" cy="56"/>
                    </a:xfrm>
                    <a:custGeom>
                      <a:avLst/>
                      <a:gdLst>
                        <a:gd name="T0" fmla="*/ 0 w 36"/>
                        <a:gd name="T1" fmla="*/ 14 h 222"/>
                        <a:gd name="T2" fmla="*/ 0 w 36"/>
                        <a:gd name="T3" fmla="*/ 12 h 222"/>
                        <a:gd name="T4" fmla="*/ 1 w 36"/>
                        <a:gd name="T5" fmla="*/ 10 h 222"/>
                        <a:gd name="T6" fmla="*/ 1 w 36"/>
                        <a:gd name="T7" fmla="*/ 6 h 222"/>
                        <a:gd name="T8" fmla="*/ 2 w 36"/>
                        <a:gd name="T9" fmla="*/ 3 h 222"/>
                        <a:gd name="T10" fmla="*/ 2 w 36"/>
                        <a:gd name="T11" fmla="*/ 0 h 22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36" h="222">
                          <a:moveTo>
                            <a:pt x="0" y="222"/>
                          </a:moveTo>
                          <a:lnTo>
                            <a:pt x="2" y="190"/>
                          </a:lnTo>
                          <a:lnTo>
                            <a:pt x="9" y="152"/>
                          </a:lnTo>
                          <a:lnTo>
                            <a:pt x="21" y="98"/>
                          </a:lnTo>
                          <a:lnTo>
                            <a:pt x="32" y="39"/>
                          </a:lnTo>
                          <a:lnTo>
                            <a:pt x="3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36" name="Line 954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88" y="3794"/>
                      <a:ext cx="1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37" name="Line 95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839" y="4817"/>
                      <a:ext cx="1" cy="4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38" name="Line 95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27" y="4864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39" name="Line 95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856" y="4821"/>
                      <a:ext cx="1" cy="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40" name="Line 95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27" y="4749"/>
                      <a:ext cx="1" cy="1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41" name="Line 94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27" y="4749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42" name="Freeform 94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856" y="4817"/>
                      <a:ext cx="1" cy="4"/>
                    </a:xfrm>
                    <a:custGeom>
                      <a:avLst/>
                      <a:gdLst>
                        <a:gd name="T0" fmla="*/ 0 w 2"/>
                        <a:gd name="T1" fmla="*/ 0 h 13"/>
                        <a:gd name="T2" fmla="*/ 1 w 2"/>
                        <a:gd name="T3" fmla="*/ 0 h 13"/>
                        <a:gd name="T4" fmla="*/ 1 w 2"/>
                        <a:gd name="T5" fmla="*/ 1 h 13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" h="13">
                          <a:moveTo>
                            <a:pt x="0" y="0"/>
                          </a:moveTo>
                          <a:lnTo>
                            <a:pt x="1" y="4"/>
                          </a:lnTo>
                          <a:lnTo>
                            <a:pt x="2" y="13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43" name="Line 94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27" y="4865"/>
                      <a:ext cx="1" cy="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44" name="Line 9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856" y="4865"/>
                      <a:ext cx="1" cy="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45" name="Line 94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943" y="5145"/>
                      <a:ext cx="17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46" name="Line 9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943" y="3731"/>
                      <a:ext cx="17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47" name="Freeform 94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020" y="5039"/>
                      <a:ext cx="118" cy="12"/>
                    </a:xfrm>
                    <a:custGeom>
                      <a:avLst/>
                      <a:gdLst>
                        <a:gd name="T0" fmla="*/ 29 w 475"/>
                        <a:gd name="T1" fmla="*/ 3 h 48"/>
                        <a:gd name="T2" fmla="*/ 23 w 475"/>
                        <a:gd name="T3" fmla="*/ 3 h 48"/>
                        <a:gd name="T4" fmla="*/ 17 w 475"/>
                        <a:gd name="T5" fmla="*/ 2 h 48"/>
                        <a:gd name="T6" fmla="*/ 11 w 475"/>
                        <a:gd name="T7" fmla="*/ 1 h 48"/>
                        <a:gd name="T8" fmla="*/ 5 w 475"/>
                        <a:gd name="T9" fmla="*/ 1 h 48"/>
                        <a:gd name="T10" fmla="*/ 0 w 475"/>
                        <a:gd name="T11" fmla="*/ 0 h 48"/>
                        <a:gd name="T12" fmla="*/ 0 w 475"/>
                        <a:gd name="T13" fmla="*/ 0 h 4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475" h="48">
                          <a:moveTo>
                            <a:pt x="475" y="48"/>
                          </a:moveTo>
                          <a:lnTo>
                            <a:pt x="370" y="40"/>
                          </a:lnTo>
                          <a:lnTo>
                            <a:pt x="269" y="31"/>
                          </a:lnTo>
                          <a:lnTo>
                            <a:pt x="175" y="21"/>
                          </a:lnTo>
                          <a:lnTo>
                            <a:pt x="85" y="10"/>
                          </a:lnTo>
                          <a:lnTo>
                            <a:pt x="1" y="1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48" name="Line 94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174" y="5064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49" name="Line 94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14" y="5145"/>
                      <a:ext cx="38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50" name="Freeform 94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138" y="5051"/>
                      <a:ext cx="36" cy="13"/>
                    </a:xfrm>
                    <a:custGeom>
                      <a:avLst/>
                      <a:gdLst>
                        <a:gd name="T0" fmla="*/ 0 w 141"/>
                        <a:gd name="T1" fmla="*/ 0 h 51"/>
                        <a:gd name="T2" fmla="*/ 3 w 141"/>
                        <a:gd name="T3" fmla="*/ 1 h 51"/>
                        <a:gd name="T4" fmla="*/ 5 w 141"/>
                        <a:gd name="T5" fmla="*/ 1 h 51"/>
                        <a:gd name="T6" fmla="*/ 7 w 141"/>
                        <a:gd name="T7" fmla="*/ 2 h 51"/>
                        <a:gd name="T8" fmla="*/ 9 w 141"/>
                        <a:gd name="T9" fmla="*/ 3 h 51"/>
                        <a:gd name="T10" fmla="*/ 9 w 141"/>
                        <a:gd name="T11" fmla="*/ 3 h 51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141" h="51">
                          <a:moveTo>
                            <a:pt x="0" y="0"/>
                          </a:moveTo>
                          <a:lnTo>
                            <a:pt x="43" y="8"/>
                          </a:lnTo>
                          <a:lnTo>
                            <a:pt x="79" y="21"/>
                          </a:lnTo>
                          <a:lnTo>
                            <a:pt x="109" y="36"/>
                          </a:lnTo>
                          <a:lnTo>
                            <a:pt x="133" y="48"/>
                          </a:lnTo>
                          <a:lnTo>
                            <a:pt x="141" y="51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51" name="Line 93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114" y="3731"/>
                      <a:ext cx="38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52" name="Line 93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905" y="5145"/>
                      <a:ext cx="38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53" name="Line 93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05" y="3731"/>
                      <a:ext cx="38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54" name="Line 93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5839" y="4966"/>
                      <a:ext cx="1" cy="5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55" name="Freeform 93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889" y="5014"/>
                      <a:ext cx="1" cy="5"/>
                    </a:xfrm>
                    <a:custGeom>
                      <a:avLst/>
                      <a:gdLst>
                        <a:gd name="T0" fmla="*/ 0 w 2"/>
                        <a:gd name="T1" fmla="*/ 0 h 18"/>
                        <a:gd name="T2" fmla="*/ 1 w 2"/>
                        <a:gd name="T3" fmla="*/ 1 h 18"/>
                        <a:gd name="T4" fmla="*/ 1 w 2"/>
                        <a:gd name="T5" fmla="*/ 1 h 18"/>
                        <a:gd name="T6" fmla="*/ 1 w 2"/>
                        <a:gd name="T7" fmla="*/ 1 h 18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2" h="18">
                          <a:moveTo>
                            <a:pt x="0" y="0"/>
                          </a:moveTo>
                          <a:lnTo>
                            <a:pt x="1" y="11"/>
                          </a:lnTo>
                          <a:lnTo>
                            <a:pt x="2" y="16"/>
                          </a:lnTo>
                          <a:lnTo>
                            <a:pt x="2" y="18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56" name="Freeform 93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889" y="5005"/>
                      <a:ext cx="2" cy="9"/>
                    </a:xfrm>
                    <a:custGeom>
                      <a:avLst/>
                      <a:gdLst>
                        <a:gd name="T0" fmla="*/ 0 w 9"/>
                        <a:gd name="T1" fmla="*/ 2 h 35"/>
                        <a:gd name="T2" fmla="*/ 0 w 9"/>
                        <a:gd name="T3" fmla="*/ 1 h 35"/>
                        <a:gd name="T4" fmla="*/ 0 w 9"/>
                        <a:gd name="T5" fmla="*/ 0 h 35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9" h="35">
                          <a:moveTo>
                            <a:pt x="0" y="35"/>
                          </a:moveTo>
                          <a:lnTo>
                            <a:pt x="5" y="7"/>
                          </a:lnTo>
                          <a:lnTo>
                            <a:pt x="9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57" name="Line 93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88" y="5082"/>
                      <a:ext cx="1" cy="6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58" name="Line 93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839" y="5019"/>
                      <a:ext cx="1" cy="2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59" name="Line 93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839" y="5019"/>
                      <a:ext cx="5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60" name="Freeform 93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794" y="5041"/>
                      <a:ext cx="45" cy="45"/>
                    </a:xfrm>
                    <a:custGeom>
                      <a:avLst/>
                      <a:gdLst>
                        <a:gd name="T0" fmla="*/ 0 w 177"/>
                        <a:gd name="T1" fmla="*/ 11 h 181"/>
                        <a:gd name="T2" fmla="*/ 2 w 177"/>
                        <a:gd name="T3" fmla="*/ 11 h 181"/>
                        <a:gd name="T4" fmla="*/ 4 w 177"/>
                        <a:gd name="T5" fmla="*/ 10 h 181"/>
                        <a:gd name="T6" fmla="*/ 6 w 177"/>
                        <a:gd name="T7" fmla="*/ 9 h 181"/>
                        <a:gd name="T8" fmla="*/ 8 w 177"/>
                        <a:gd name="T9" fmla="*/ 8 h 181"/>
                        <a:gd name="T10" fmla="*/ 9 w 177"/>
                        <a:gd name="T11" fmla="*/ 6 h 181"/>
                        <a:gd name="T12" fmla="*/ 10 w 177"/>
                        <a:gd name="T13" fmla="*/ 4 h 181"/>
                        <a:gd name="T14" fmla="*/ 11 w 177"/>
                        <a:gd name="T15" fmla="*/ 2 h 181"/>
                        <a:gd name="T16" fmla="*/ 11 w 177"/>
                        <a:gd name="T17" fmla="*/ 0 h 18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0" t="0" r="r" b="b"/>
                      <a:pathLst>
                        <a:path w="177" h="181">
                          <a:moveTo>
                            <a:pt x="0" y="181"/>
                          </a:moveTo>
                          <a:lnTo>
                            <a:pt x="35" y="177"/>
                          </a:lnTo>
                          <a:lnTo>
                            <a:pt x="67" y="166"/>
                          </a:lnTo>
                          <a:lnTo>
                            <a:pt x="98" y="150"/>
                          </a:lnTo>
                          <a:lnTo>
                            <a:pt x="124" y="127"/>
                          </a:lnTo>
                          <a:lnTo>
                            <a:pt x="147" y="100"/>
                          </a:lnTo>
                          <a:lnTo>
                            <a:pt x="163" y="69"/>
                          </a:lnTo>
                          <a:lnTo>
                            <a:pt x="173" y="36"/>
                          </a:lnTo>
                          <a:lnTo>
                            <a:pt x="177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61" name="Line 92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05" y="5086"/>
                      <a:ext cx="89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62" name="Freeform 92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684" y="5068"/>
                      <a:ext cx="21" cy="18"/>
                    </a:xfrm>
                    <a:custGeom>
                      <a:avLst/>
                      <a:gdLst>
                        <a:gd name="T0" fmla="*/ 0 w 86"/>
                        <a:gd name="T1" fmla="*/ 0 h 73"/>
                        <a:gd name="T2" fmla="*/ 0 w 86"/>
                        <a:gd name="T3" fmla="*/ 2 h 73"/>
                        <a:gd name="T4" fmla="*/ 2 w 86"/>
                        <a:gd name="T5" fmla="*/ 3 h 73"/>
                        <a:gd name="T6" fmla="*/ 3 w 86"/>
                        <a:gd name="T7" fmla="*/ 4 h 73"/>
                        <a:gd name="T8" fmla="*/ 5 w 86"/>
                        <a:gd name="T9" fmla="*/ 4 h 7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86" h="73">
                          <a:moveTo>
                            <a:pt x="0" y="0"/>
                          </a:moveTo>
                          <a:lnTo>
                            <a:pt x="10" y="29"/>
                          </a:lnTo>
                          <a:lnTo>
                            <a:pt x="30" y="52"/>
                          </a:lnTo>
                          <a:lnTo>
                            <a:pt x="57" y="67"/>
                          </a:lnTo>
                          <a:lnTo>
                            <a:pt x="86" y="73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63" name="Line 92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02" y="5068"/>
                      <a:ext cx="78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64" name="Freeform 92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88" y="5068"/>
                      <a:ext cx="14" cy="14"/>
                    </a:xfrm>
                    <a:custGeom>
                      <a:avLst/>
                      <a:gdLst>
                        <a:gd name="T0" fmla="*/ 4 w 54"/>
                        <a:gd name="T1" fmla="*/ 0 h 55"/>
                        <a:gd name="T2" fmla="*/ 2 w 54"/>
                        <a:gd name="T3" fmla="*/ 0 h 55"/>
                        <a:gd name="T4" fmla="*/ 1 w 54"/>
                        <a:gd name="T5" fmla="*/ 1 h 55"/>
                        <a:gd name="T6" fmla="*/ 0 w 54"/>
                        <a:gd name="T7" fmla="*/ 2 h 55"/>
                        <a:gd name="T8" fmla="*/ 0 w 54"/>
                        <a:gd name="T9" fmla="*/ 4 h 5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54" h="55">
                          <a:moveTo>
                            <a:pt x="54" y="0"/>
                          </a:moveTo>
                          <a:lnTo>
                            <a:pt x="33" y="4"/>
                          </a:lnTo>
                          <a:lnTo>
                            <a:pt x="16" y="16"/>
                          </a:lnTo>
                          <a:lnTo>
                            <a:pt x="5" y="33"/>
                          </a:lnTo>
                          <a:lnTo>
                            <a:pt x="0" y="55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65" name="Freeform 92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88" y="5145"/>
                      <a:ext cx="14" cy="13"/>
                    </a:xfrm>
                    <a:custGeom>
                      <a:avLst/>
                      <a:gdLst>
                        <a:gd name="T0" fmla="*/ 0 w 54"/>
                        <a:gd name="T1" fmla="*/ 0 h 54"/>
                        <a:gd name="T2" fmla="*/ 0 w 54"/>
                        <a:gd name="T3" fmla="*/ 1 h 54"/>
                        <a:gd name="T4" fmla="*/ 1 w 54"/>
                        <a:gd name="T5" fmla="*/ 2 h 54"/>
                        <a:gd name="T6" fmla="*/ 2 w 54"/>
                        <a:gd name="T7" fmla="*/ 3 h 54"/>
                        <a:gd name="T8" fmla="*/ 4 w 54"/>
                        <a:gd name="T9" fmla="*/ 3 h 5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54" h="54">
                          <a:moveTo>
                            <a:pt x="0" y="0"/>
                          </a:moveTo>
                          <a:lnTo>
                            <a:pt x="5" y="21"/>
                          </a:lnTo>
                          <a:lnTo>
                            <a:pt x="16" y="38"/>
                          </a:lnTo>
                          <a:lnTo>
                            <a:pt x="33" y="50"/>
                          </a:lnTo>
                          <a:lnTo>
                            <a:pt x="54" y="54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66" name="Line 92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02" y="5158"/>
                      <a:ext cx="990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67" name="Freeform 92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892" y="5145"/>
                      <a:ext cx="13" cy="13"/>
                    </a:xfrm>
                    <a:custGeom>
                      <a:avLst/>
                      <a:gdLst>
                        <a:gd name="T0" fmla="*/ 0 w 53"/>
                        <a:gd name="T1" fmla="*/ 3 h 54"/>
                        <a:gd name="T2" fmla="*/ 1 w 53"/>
                        <a:gd name="T3" fmla="*/ 3 h 54"/>
                        <a:gd name="T4" fmla="*/ 2 w 53"/>
                        <a:gd name="T5" fmla="*/ 2 h 54"/>
                        <a:gd name="T6" fmla="*/ 3 w 53"/>
                        <a:gd name="T7" fmla="*/ 1 h 54"/>
                        <a:gd name="T8" fmla="*/ 3 w 53"/>
                        <a:gd name="T9" fmla="*/ 0 h 5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53" h="54">
                          <a:moveTo>
                            <a:pt x="0" y="54"/>
                          </a:moveTo>
                          <a:lnTo>
                            <a:pt x="20" y="50"/>
                          </a:lnTo>
                          <a:lnTo>
                            <a:pt x="37" y="38"/>
                          </a:lnTo>
                          <a:lnTo>
                            <a:pt x="49" y="21"/>
                          </a:lnTo>
                          <a:lnTo>
                            <a:pt x="53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68" name="Line 92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890" y="5019"/>
                      <a:ext cx="15" cy="1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69" name="Line 921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922" y="4580"/>
                      <a:ext cx="1" cy="53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70" name="Line 92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833" y="4595"/>
                      <a:ext cx="1" cy="40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71" name="Line 91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674" y="4514"/>
                      <a:ext cx="1" cy="3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72" name="Freeform 91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767" y="4996"/>
                      <a:ext cx="66" cy="68"/>
                    </a:xfrm>
                    <a:custGeom>
                      <a:avLst/>
                      <a:gdLst>
                        <a:gd name="T0" fmla="*/ 0 w 265"/>
                        <a:gd name="T1" fmla="*/ 17 h 270"/>
                        <a:gd name="T2" fmla="*/ 3 w 265"/>
                        <a:gd name="T3" fmla="*/ 17 h 270"/>
                        <a:gd name="T4" fmla="*/ 6 w 265"/>
                        <a:gd name="T5" fmla="*/ 16 h 270"/>
                        <a:gd name="T6" fmla="*/ 8 w 265"/>
                        <a:gd name="T7" fmla="*/ 15 h 270"/>
                        <a:gd name="T8" fmla="*/ 10 w 265"/>
                        <a:gd name="T9" fmla="*/ 13 h 270"/>
                        <a:gd name="T10" fmla="*/ 13 w 265"/>
                        <a:gd name="T11" fmla="*/ 11 h 270"/>
                        <a:gd name="T12" fmla="*/ 14 w 265"/>
                        <a:gd name="T13" fmla="*/ 9 h 270"/>
                        <a:gd name="T14" fmla="*/ 15 w 265"/>
                        <a:gd name="T15" fmla="*/ 6 h 270"/>
                        <a:gd name="T16" fmla="*/ 16 w 265"/>
                        <a:gd name="T17" fmla="*/ 3 h 270"/>
                        <a:gd name="T18" fmla="*/ 16 w 265"/>
                        <a:gd name="T19" fmla="*/ 0 h 270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0" t="0" r="r" b="b"/>
                      <a:pathLst>
                        <a:path w="265" h="270">
                          <a:moveTo>
                            <a:pt x="0" y="270"/>
                          </a:moveTo>
                          <a:lnTo>
                            <a:pt x="46" y="266"/>
                          </a:lnTo>
                          <a:lnTo>
                            <a:pt x="91" y="254"/>
                          </a:lnTo>
                          <a:lnTo>
                            <a:pt x="133" y="234"/>
                          </a:lnTo>
                          <a:lnTo>
                            <a:pt x="170" y="208"/>
                          </a:lnTo>
                          <a:lnTo>
                            <a:pt x="203" y="174"/>
                          </a:lnTo>
                          <a:lnTo>
                            <a:pt x="230" y="135"/>
                          </a:lnTo>
                          <a:lnTo>
                            <a:pt x="249" y="92"/>
                          </a:lnTo>
                          <a:lnTo>
                            <a:pt x="261" y="47"/>
                          </a:lnTo>
                          <a:lnTo>
                            <a:pt x="265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73" name="Line 91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74" y="5064"/>
                      <a:ext cx="59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74" name="Line 91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152" y="5064"/>
                      <a:ext cx="22" cy="8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75" name="Line 91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152" y="5145"/>
                      <a:ext cx="66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76" name="Freeform 91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813" y="5145"/>
                      <a:ext cx="18" cy="9"/>
                    </a:xfrm>
                    <a:custGeom>
                      <a:avLst/>
                      <a:gdLst>
                        <a:gd name="T0" fmla="*/ 5 w 72"/>
                        <a:gd name="T1" fmla="*/ 2 h 38"/>
                        <a:gd name="T2" fmla="*/ 3 w 72"/>
                        <a:gd name="T3" fmla="*/ 1 h 38"/>
                        <a:gd name="T4" fmla="*/ 2 w 72"/>
                        <a:gd name="T5" fmla="*/ 0 h 38"/>
                        <a:gd name="T6" fmla="*/ 0 w 72"/>
                        <a:gd name="T7" fmla="*/ 0 h 38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72" h="38">
                          <a:moveTo>
                            <a:pt x="72" y="38"/>
                          </a:moveTo>
                          <a:lnTo>
                            <a:pt x="53" y="18"/>
                          </a:lnTo>
                          <a:lnTo>
                            <a:pt x="28" y="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77" name="Freeform 91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831" y="5154"/>
                      <a:ext cx="7" cy="4"/>
                    </a:xfrm>
                    <a:custGeom>
                      <a:avLst/>
                      <a:gdLst>
                        <a:gd name="T0" fmla="*/ 0 w 30"/>
                        <a:gd name="T1" fmla="*/ 0 h 16"/>
                        <a:gd name="T2" fmla="*/ 1 w 30"/>
                        <a:gd name="T3" fmla="*/ 1 h 16"/>
                        <a:gd name="T4" fmla="*/ 2 w 30"/>
                        <a:gd name="T5" fmla="*/ 1 h 16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30" h="16">
                          <a:moveTo>
                            <a:pt x="0" y="0"/>
                          </a:moveTo>
                          <a:lnTo>
                            <a:pt x="13" y="12"/>
                          </a:lnTo>
                          <a:lnTo>
                            <a:pt x="30" y="16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78" name="Line 91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838" y="5158"/>
                      <a:ext cx="39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79" name="Freeform 91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877" y="5113"/>
                      <a:ext cx="45" cy="45"/>
                    </a:xfrm>
                    <a:custGeom>
                      <a:avLst/>
                      <a:gdLst>
                        <a:gd name="T0" fmla="*/ 0 w 177"/>
                        <a:gd name="T1" fmla="*/ 11 h 179"/>
                        <a:gd name="T2" fmla="*/ 2 w 177"/>
                        <a:gd name="T3" fmla="*/ 11 h 179"/>
                        <a:gd name="T4" fmla="*/ 4 w 177"/>
                        <a:gd name="T5" fmla="*/ 11 h 179"/>
                        <a:gd name="T6" fmla="*/ 6 w 177"/>
                        <a:gd name="T7" fmla="*/ 9 h 179"/>
                        <a:gd name="T8" fmla="*/ 8 w 177"/>
                        <a:gd name="T9" fmla="*/ 8 h 179"/>
                        <a:gd name="T10" fmla="*/ 9 w 177"/>
                        <a:gd name="T11" fmla="*/ 6 h 179"/>
                        <a:gd name="T12" fmla="*/ 10 w 177"/>
                        <a:gd name="T13" fmla="*/ 4 h 179"/>
                        <a:gd name="T14" fmla="*/ 11 w 177"/>
                        <a:gd name="T15" fmla="*/ 2 h 179"/>
                        <a:gd name="T16" fmla="*/ 11 w 177"/>
                        <a:gd name="T17" fmla="*/ 0 h 179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0" t="0" r="r" b="b"/>
                      <a:pathLst>
                        <a:path w="177" h="179">
                          <a:moveTo>
                            <a:pt x="0" y="179"/>
                          </a:moveTo>
                          <a:lnTo>
                            <a:pt x="35" y="177"/>
                          </a:lnTo>
                          <a:lnTo>
                            <a:pt x="67" y="166"/>
                          </a:lnTo>
                          <a:lnTo>
                            <a:pt x="98" y="149"/>
                          </a:lnTo>
                          <a:lnTo>
                            <a:pt x="125" y="127"/>
                          </a:lnTo>
                          <a:lnTo>
                            <a:pt x="147" y="99"/>
                          </a:lnTo>
                          <a:lnTo>
                            <a:pt x="163" y="68"/>
                          </a:lnTo>
                          <a:lnTo>
                            <a:pt x="174" y="34"/>
                          </a:lnTo>
                          <a:lnTo>
                            <a:pt x="177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80" name="Line 91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674" y="4510"/>
                      <a:ext cx="1" cy="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81" name="Line 90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674" y="4514"/>
                      <a:ext cx="5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82" name="Freeform 90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736" y="4533"/>
                      <a:ext cx="12" cy="4"/>
                    </a:xfrm>
                    <a:custGeom>
                      <a:avLst/>
                      <a:gdLst>
                        <a:gd name="T0" fmla="*/ 0 w 50"/>
                        <a:gd name="T1" fmla="*/ 0 h 19"/>
                        <a:gd name="T2" fmla="*/ 0 w 50"/>
                        <a:gd name="T3" fmla="*/ 0 h 19"/>
                        <a:gd name="T4" fmla="*/ 2 w 50"/>
                        <a:gd name="T5" fmla="*/ 1 h 19"/>
                        <a:gd name="T6" fmla="*/ 3 w 50"/>
                        <a:gd name="T7" fmla="*/ 1 h 1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50" h="19">
                          <a:moveTo>
                            <a:pt x="0" y="0"/>
                          </a:moveTo>
                          <a:lnTo>
                            <a:pt x="4" y="3"/>
                          </a:lnTo>
                          <a:lnTo>
                            <a:pt x="32" y="16"/>
                          </a:lnTo>
                          <a:lnTo>
                            <a:pt x="50" y="19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83" name="Freeform 90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748" y="4537"/>
                      <a:ext cx="107" cy="4"/>
                    </a:xfrm>
                    <a:custGeom>
                      <a:avLst/>
                      <a:gdLst>
                        <a:gd name="T0" fmla="*/ 0 w 427"/>
                        <a:gd name="T1" fmla="*/ 0 h 15"/>
                        <a:gd name="T2" fmla="*/ 23 w 427"/>
                        <a:gd name="T3" fmla="*/ 1 h 15"/>
                        <a:gd name="T4" fmla="*/ 27 w 427"/>
                        <a:gd name="T5" fmla="*/ 1 h 15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427" h="15">
                          <a:moveTo>
                            <a:pt x="0" y="0"/>
                          </a:moveTo>
                          <a:lnTo>
                            <a:pt x="372" y="13"/>
                          </a:lnTo>
                          <a:lnTo>
                            <a:pt x="427" y="15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84" name="Freeform 90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674" y="4546"/>
                      <a:ext cx="21" cy="23"/>
                    </a:xfrm>
                    <a:custGeom>
                      <a:avLst/>
                      <a:gdLst>
                        <a:gd name="T0" fmla="*/ 0 w 85"/>
                        <a:gd name="T1" fmla="*/ 0 h 90"/>
                        <a:gd name="T2" fmla="*/ 0 w 85"/>
                        <a:gd name="T3" fmla="*/ 0 h 90"/>
                        <a:gd name="T4" fmla="*/ 0 w 85"/>
                        <a:gd name="T5" fmla="*/ 2 h 90"/>
                        <a:gd name="T6" fmla="*/ 1 w 85"/>
                        <a:gd name="T7" fmla="*/ 4 h 90"/>
                        <a:gd name="T8" fmla="*/ 2 w 85"/>
                        <a:gd name="T9" fmla="*/ 5 h 90"/>
                        <a:gd name="T10" fmla="*/ 4 w 85"/>
                        <a:gd name="T11" fmla="*/ 6 h 90"/>
                        <a:gd name="T12" fmla="*/ 5 w 85"/>
                        <a:gd name="T13" fmla="*/ 6 h 9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85" h="90">
                          <a:moveTo>
                            <a:pt x="0" y="0"/>
                          </a:moveTo>
                          <a:lnTo>
                            <a:pt x="0" y="1"/>
                          </a:lnTo>
                          <a:lnTo>
                            <a:pt x="5" y="31"/>
                          </a:lnTo>
                          <a:lnTo>
                            <a:pt x="20" y="57"/>
                          </a:lnTo>
                          <a:lnTo>
                            <a:pt x="42" y="77"/>
                          </a:lnTo>
                          <a:lnTo>
                            <a:pt x="70" y="88"/>
                          </a:lnTo>
                          <a:lnTo>
                            <a:pt x="85" y="9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85" name="Freeform 90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695" y="4569"/>
                      <a:ext cx="117" cy="3"/>
                    </a:xfrm>
                    <a:custGeom>
                      <a:avLst/>
                      <a:gdLst>
                        <a:gd name="T0" fmla="*/ 29 w 465"/>
                        <a:gd name="T1" fmla="*/ 1 h 14"/>
                        <a:gd name="T2" fmla="*/ 26 w 465"/>
                        <a:gd name="T3" fmla="*/ 1 h 14"/>
                        <a:gd name="T4" fmla="*/ 0 w 465"/>
                        <a:gd name="T5" fmla="*/ 0 h 14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465" h="14">
                          <a:moveTo>
                            <a:pt x="465" y="14"/>
                          </a:moveTo>
                          <a:lnTo>
                            <a:pt x="405" y="1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86" name="Line 904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922" y="4296"/>
                      <a:ext cx="1" cy="28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87" name="Line 90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855" y="4438"/>
                      <a:ext cx="1" cy="10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88" name="Freeform 90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855" y="4541"/>
                      <a:ext cx="67" cy="39"/>
                    </a:xfrm>
                    <a:custGeom>
                      <a:avLst/>
                      <a:gdLst>
                        <a:gd name="T0" fmla="*/ 0 w 266"/>
                        <a:gd name="T1" fmla="*/ 0 h 156"/>
                        <a:gd name="T2" fmla="*/ 2 w 266"/>
                        <a:gd name="T3" fmla="*/ 1 h 156"/>
                        <a:gd name="T4" fmla="*/ 17 w 266"/>
                        <a:gd name="T5" fmla="*/ 10 h 156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66" h="156">
                          <a:moveTo>
                            <a:pt x="0" y="0"/>
                          </a:moveTo>
                          <a:lnTo>
                            <a:pt x="26" y="14"/>
                          </a:lnTo>
                          <a:lnTo>
                            <a:pt x="266" y="156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89" name="Freeform 90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812" y="4572"/>
                      <a:ext cx="21" cy="23"/>
                    </a:xfrm>
                    <a:custGeom>
                      <a:avLst/>
                      <a:gdLst>
                        <a:gd name="T0" fmla="*/ 5 w 86"/>
                        <a:gd name="T1" fmla="*/ 6 h 90"/>
                        <a:gd name="T2" fmla="*/ 5 w 86"/>
                        <a:gd name="T3" fmla="*/ 4 h 90"/>
                        <a:gd name="T4" fmla="*/ 4 w 86"/>
                        <a:gd name="T5" fmla="*/ 2 h 90"/>
                        <a:gd name="T6" fmla="*/ 3 w 86"/>
                        <a:gd name="T7" fmla="*/ 1 h 90"/>
                        <a:gd name="T8" fmla="*/ 2 w 86"/>
                        <a:gd name="T9" fmla="*/ 0 h 90"/>
                        <a:gd name="T10" fmla="*/ 0 w 86"/>
                        <a:gd name="T11" fmla="*/ 0 h 90"/>
                        <a:gd name="T12" fmla="*/ 0 w 86"/>
                        <a:gd name="T13" fmla="*/ 0 h 9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86" h="90">
                          <a:moveTo>
                            <a:pt x="86" y="90"/>
                          </a:moveTo>
                          <a:lnTo>
                            <a:pt x="82" y="62"/>
                          </a:lnTo>
                          <a:lnTo>
                            <a:pt x="68" y="35"/>
                          </a:lnTo>
                          <a:lnTo>
                            <a:pt x="47" y="15"/>
                          </a:lnTo>
                          <a:lnTo>
                            <a:pt x="31" y="5"/>
                          </a:lnTo>
                          <a:lnTo>
                            <a:pt x="2" y="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90" name="Line 90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05" y="3731"/>
                      <a:ext cx="30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91" name="Line 89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35" y="3731"/>
                      <a:ext cx="707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92" name="Freeform 89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927" y="3736"/>
                      <a:ext cx="2" cy="4"/>
                    </a:xfrm>
                    <a:custGeom>
                      <a:avLst/>
                      <a:gdLst>
                        <a:gd name="T0" fmla="*/ 0 w 7"/>
                        <a:gd name="T1" fmla="*/ 1 h 18"/>
                        <a:gd name="T2" fmla="*/ 0 w 7"/>
                        <a:gd name="T3" fmla="*/ 0 h 18"/>
                        <a:gd name="T4" fmla="*/ 0 w 7"/>
                        <a:gd name="T5" fmla="*/ 0 h 18"/>
                        <a:gd name="T6" fmla="*/ 1 w 7"/>
                        <a:gd name="T7" fmla="*/ 0 h 18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7" h="18">
                          <a:moveTo>
                            <a:pt x="0" y="18"/>
                          </a:moveTo>
                          <a:lnTo>
                            <a:pt x="1" y="10"/>
                          </a:lnTo>
                          <a:lnTo>
                            <a:pt x="5" y="4"/>
                          </a:lnTo>
                          <a:lnTo>
                            <a:pt x="7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93" name="Freeform 89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929" y="3731"/>
                      <a:ext cx="6" cy="5"/>
                    </a:xfrm>
                    <a:custGeom>
                      <a:avLst/>
                      <a:gdLst>
                        <a:gd name="T0" fmla="*/ 0 w 24"/>
                        <a:gd name="T1" fmla="*/ 1 h 17"/>
                        <a:gd name="T2" fmla="*/ 1 w 24"/>
                        <a:gd name="T3" fmla="*/ 1 h 17"/>
                        <a:gd name="T4" fmla="*/ 1 w 24"/>
                        <a:gd name="T5" fmla="*/ 0 h 17"/>
                        <a:gd name="T6" fmla="*/ 2 w 24"/>
                        <a:gd name="T7" fmla="*/ 0 h 17"/>
                        <a:gd name="T8" fmla="*/ 2 w 24"/>
                        <a:gd name="T9" fmla="*/ 0 h 1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24" h="17">
                          <a:moveTo>
                            <a:pt x="0" y="17"/>
                          </a:moveTo>
                          <a:lnTo>
                            <a:pt x="10" y="8"/>
                          </a:lnTo>
                          <a:lnTo>
                            <a:pt x="17" y="2"/>
                          </a:lnTo>
                          <a:lnTo>
                            <a:pt x="22" y="0"/>
                          </a:lnTo>
                          <a:lnTo>
                            <a:pt x="24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94" name="Line 89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27" y="3740"/>
                      <a:ext cx="1" cy="17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95" name="Freeform 89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921" y="3915"/>
                      <a:ext cx="6" cy="21"/>
                    </a:xfrm>
                    <a:custGeom>
                      <a:avLst/>
                      <a:gdLst>
                        <a:gd name="T0" fmla="*/ 0 w 25"/>
                        <a:gd name="T1" fmla="*/ 5 h 86"/>
                        <a:gd name="T2" fmla="*/ 1 w 25"/>
                        <a:gd name="T3" fmla="*/ 2 h 86"/>
                        <a:gd name="T4" fmla="*/ 1 w 25"/>
                        <a:gd name="T5" fmla="*/ 0 h 86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5" h="86">
                          <a:moveTo>
                            <a:pt x="0" y="86"/>
                          </a:moveTo>
                          <a:lnTo>
                            <a:pt x="18" y="42"/>
                          </a:lnTo>
                          <a:lnTo>
                            <a:pt x="25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96" name="Line 89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642" y="3731"/>
                      <a:ext cx="17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97" name="Freeform 89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813" y="3723"/>
                      <a:ext cx="16" cy="8"/>
                    </a:xfrm>
                    <a:custGeom>
                      <a:avLst/>
                      <a:gdLst>
                        <a:gd name="T0" fmla="*/ 0 w 67"/>
                        <a:gd name="T1" fmla="*/ 2 h 31"/>
                        <a:gd name="T2" fmla="*/ 2 w 67"/>
                        <a:gd name="T3" fmla="*/ 2 h 31"/>
                        <a:gd name="T4" fmla="*/ 3 w 67"/>
                        <a:gd name="T5" fmla="*/ 1 h 31"/>
                        <a:gd name="T6" fmla="*/ 4 w 67"/>
                        <a:gd name="T7" fmla="*/ 0 h 3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67" h="31">
                          <a:moveTo>
                            <a:pt x="0" y="31"/>
                          </a:moveTo>
                          <a:lnTo>
                            <a:pt x="29" y="26"/>
                          </a:lnTo>
                          <a:lnTo>
                            <a:pt x="51" y="14"/>
                          </a:lnTo>
                          <a:lnTo>
                            <a:pt x="67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98" name="Freeform 89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831" y="3718"/>
                      <a:ext cx="7" cy="4"/>
                    </a:xfrm>
                    <a:custGeom>
                      <a:avLst/>
                      <a:gdLst>
                        <a:gd name="T0" fmla="*/ 2 w 30"/>
                        <a:gd name="T1" fmla="*/ 0 h 16"/>
                        <a:gd name="T2" fmla="*/ 1 w 30"/>
                        <a:gd name="T3" fmla="*/ 0 h 16"/>
                        <a:gd name="T4" fmla="*/ 0 w 30"/>
                        <a:gd name="T5" fmla="*/ 1 h 16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30" h="16">
                          <a:moveTo>
                            <a:pt x="30" y="0"/>
                          </a:moveTo>
                          <a:lnTo>
                            <a:pt x="13" y="4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399" name="Line 891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829" y="3722"/>
                      <a:ext cx="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00" name="Freeform 89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921" y="3936"/>
                      <a:ext cx="6" cy="16"/>
                    </a:xfrm>
                    <a:custGeom>
                      <a:avLst/>
                      <a:gdLst>
                        <a:gd name="T0" fmla="*/ 1 w 25"/>
                        <a:gd name="T1" fmla="*/ 4 h 63"/>
                        <a:gd name="T2" fmla="*/ 1 w 25"/>
                        <a:gd name="T3" fmla="*/ 2 h 63"/>
                        <a:gd name="T4" fmla="*/ 0 w 25"/>
                        <a:gd name="T5" fmla="*/ 0 h 63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5" h="63">
                          <a:moveTo>
                            <a:pt x="25" y="63"/>
                          </a:moveTo>
                          <a:lnTo>
                            <a:pt x="18" y="37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01" name="Freeform 88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905" y="3918"/>
                      <a:ext cx="16" cy="18"/>
                    </a:xfrm>
                    <a:custGeom>
                      <a:avLst/>
                      <a:gdLst>
                        <a:gd name="T0" fmla="*/ 4 w 63"/>
                        <a:gd name="T1" fmla="*/ 5 h 72"/>
                        <a:gd name="T2" fmla="*/ 2 w 63"/>
                        <a:gd name="T3" fmla="*/ 4 h 72"/>
                        <a:gd name="T4" fmla="*/ 1 w 63"/>
                        <a:gd name="T5" fmla="*/ 3 h 72"/>
                        <a:gd name="T6" fmla="*/ 0 w 63"/>
                        <a:gd name="T7" fmla="*/ 1 h 72"/>
                        <a:gd name="T8" fmla="*/ 0 w 63"/>
                        <a:gd name="T9" fmla="*/ 0 h 7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63" h="72">
                          <a:moveTo>
                            <a:pt x="63" y="72"/>
                          </a:moveTo>
                          <a:lnTo>
                            <a:pt x="36" y="57"/>
                          </a:lnTo>
                          <a:lnTo>
                            <a:pt x="16" y="39"/>
                          </a:lnTo>
                          <a:lnTo>
                            <a:pt x="4" y="2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02" name="Line 88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789" y="4020"/>
                      <a:ext cx="1" cy="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03" name="Line 88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27" y="3952"/>
                      <a:ext cx="1" cy="17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04" name="Line 88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88" y="3889"/>
                      <a:ext cx="1" cy="23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05" name="Line 88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05" y="3889"/>
                      <a:ext cx="1" cy="18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06" name="Freeform 88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180" y="4213"/>
                      <a:ext cx="422" cy="157"/>
                    </a:xfrm>
                    <a:custGeom>
                      <a:avLst/>
                      <a:gdLst>
                        <a:gd name="T0" fmla="*/ 106 w 1688"/>
                        <a:gd name="T1" fmla="*/ 39 h 629"/>
                        <a:gd name="T2" fmla="*/ 104 w 1688"/>
                        <a:gd name="T3" fmla="*/ 34 h 629"/>
                        <a:gd name="T4" fmla="*/ 102 w 1688"/>
                        <a:gd name="T5" fmla="*/ 29 h 629"/>
                        <a:gd name="T6" fmla="*/ 99 w 1688"/>
                        <a:gd name="T7" fmla="*/ 25 h 629"/>
                        <a:gd name="T8" fmla="*/ 96 w 1688"/>
                        <a:gd name="T9" fmla="*/ 21 h 629"/>
                        <a:gd name="T10" fmla="*/ 92 w 1688"/>
                        <a:gd name="T11" fmla="*/ 17 h 629"/>
                        <a:gd name="T12" fmla="*/ 89 w 1688"/>
                        <a:gd name="T13" fmla="*/ 13 h 629"/>
                        <a:gd name="T14" fmla="*/ 85 w 1688"/>
                        <a:gd name="T15" fmla="*/ 10 h 629"/>
                        <a:gd name="T16" fmla="*/ 80 w 1688"/>
                        <a:gd name="T17" fmla="*/ 7 h 629"/>
                        <a:gd name="T18" fmla="*/ 76 w 1688"/>
                        <a:gd name="T19" fmla="*/ 5 h 629"/>
                        <a:gd name="T20" fmla="*/ 71 w 1688"/>
                        <a:gd name="T21" fmla="*/ 3 h 629"/>
                        <a:gd name="T22" fmla="*/ 66 w 1688"/>
                        <a:gd name="T23" fmla="*/ 1 h 629"/>
                        <a:gd name="T24" fmla="*/ 61 w 1688"/>
                        <a:gd name="T25" fmla="*/ 0 h 629"/>
                        <a:gd name="T26" fmla="*/ 56 w 1688"/>
                        <a:gd name="T27" fmla="*/ 0 h 629"/>
                        <a:gd name="T28" fmla="*/ 50 w 1688"/>
                        <a:gd name="T29" fmla="*/ 0 h 629"/>
                        <a:gd name="T30" fmla="*/ 45 w 1688"/>
                        <a:gd name="T31" fmla="*/ 0 h 629"/>
                        <a:gd name="T32" fmla="*/ 40 w 1688"/>
                        <a:gd name="T33" fmla="*/ 1 h 629"/>
                        <a:gd name="T34" fmla="*/ 35 w 1688"/>
                        <a:gd name="T35" fmla="*/ 3 h 629"/>
                        <a:gd name="T36" fmla="*/ 30 w 1688"/>
                        <a:gd name="T37" fmla="*/ 5 h 629"/>
                        <a:gd name="T38" fmla="*/ 26 w 1688"/>
                        <a:gd name="T39" fmla="*/ 7 h 629"/>
                        <a:gd name="T40" fmla="*/ 21 w 1688"/>
                        <a:gd name="T41" fmla="*/ 10 h 629"/>
                        <a:gd name="T42" fmla="*/ 17 w 1688"/>
                        <a:gd name="T43" fmla="*/ 13 h 629"/>
                        <a:gd name="T44" fmla="*/ 13 w 1688"/>
                        <a:gd name="T45" fmla="*/ 17 h 629"/>
                        <a:gd name="T46" fmla="*/ 10 w 1688"/>
                        <a:gd name="T47" fmla="*/ 21 h 629"/>
                        <a:gd name="T48" fmla="*/ 7 w 1688"/>
                        <a:gd name="T49" fmla="*/ 25 h 629"/>
                        <a:gd name="T50" fmla="*/ 4 w 1688"/>
                        <a:gd name="T51" fmla="*/ 29 h 629"/>
                        <a:gd name="T52" fmla="*/ 2 w 1688"/>
                        <a:gd name="T53" fmla="*/ 34 h 629"/>
                        <a:gd name="T54" fmla="*/ 0 w 1688"/>
                        <a:gd name="T55" fmla="*/ 39 h 629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</a:gdLst>
                      <a:ahLst/>
                      <a:cxnLst>
                        <a:cxn ang="T56">
                          <a:pos x="T0" y="T1"/>
                        </a:cxn>
                        <a:cxn ang="T57">
                          <a:pos x="T2" y="T3"/>
                        </a:cxn>
                        <a:cxn ang="T58">
                          <a:pos x="T4" y="T5"/>
                        </a:cxn>
                        <a:cxn ang="T59">
                          <a:pos x="T6" y="T7"/>
                        </a:cxn>
                        <a:cxn ang="T60">
                          <a:pos x="T8" y="T9"/>
                        </a:cxn>
                        <a:cxn ang="T61">
                          <a:pos x="T10" y="T11"/>
                        </a:cxn>
                        <a:cxn ang="T62">
                          <a:pos x="T12" y="T13"/>
                        </a:cxn>
                        <a:cxn ang="T63">
                          <a:pos x="T14" y="T15"/>
                        </a:cxn>
                        <a:cxn ang="T64">
                          <a:pos x="T16" y="T17"/>
                        </a:cxn>
                        <a:cxn ang="T65">
                          <a:pos x="T18" y="T19"/>
                        </a:cxn>
                        <a:cxn ang="T66">
                          <a:pos x="T20" y="T21"/>
                        </a:cxn>
                        <a:cxn ang="T67">
                          <a:pos x="T22" y="T23"/>
                        </a:cxn>
                        <a:cxn ang="T68">
                          <a:pos x="T24" y="T25"/>
                        </a:cxn>
                        <a:cxn ang="T69">
                          <a:pos x="T26" y="T27"/>
                        </a:cxn>
                        <a:cxn ang="T70">
                          <a:pos x="T28" y="T29"/>
                        </a:cxn>
                        <a:cxn ang="T71">
                          <a:pos x="T30" y="T31"/>
                        </a:cxn>
                        <a:cxn ang="T72">
                          <a:pos x="T32" y="T33"/>
                        </a:cxn>
                        <a:cxn ang="T73">
                          <a:pos x="T34" y="T35"/>
                        </a:cxn>
                        <a:cxn ang="T74">
                          <a:pos x="T36" y="T37"/>
                        </a:cxn>
                        <a:cxn ang="T75">
                          <a:pos x="T38" y="T39"/>
                        </a:cxn>
                        <a:cxn ang="T76">
                          <a:pos x="T40" y="T41"/>
                        </a:cxn>
                        <a:cxn ang="T77">
                          <a:pos x="T42" y="T43"/>
                        </a:cxn>
                        <a:cxn ang="T78">
                          <a:pos x="T44" y="T45"/>
                        </a:cxn>
                        <a:cxn ang="T79">
                          <a:pos x="T46" y="T47"/>
                        </a:cxn>
                        <a:cxn ang="T80">
                          <a:pos x="T48" y="T49"/>
                        </a:cxn>
                        <a:cxn ang="T81">
                          <a:pos x="T50" y="T51"/>
                        </a:cxn>
                        <a:cxn ang="T82">
                          <a:pos x="T52" y="T53"/>
                        </a:cxn>
                        <a:cxn ang="T83">
                          <a:pos x="T54" y="T55"/>
                        </a:cxn>
                      </a:cxnLst>
                      <a:rect l="0" t="0" r="r" b="b"/>
                      <a:pathLst>
                        <a:path w="1688" h="629">
                          <a:moveTo>
                            <a:pt x="1688" y="629"/>
                          </a:moveTo>
                          <a:lnTo>
                            <a:pt x="1659" y="551"/>
                          </a:lnTo>
                          <a:lnTo>
                            <a:pt x="1623" y="474"/>
                          </a:lnTo>
                          <a:lnTo>
                            <a:pt x="1581" y="401"/>
                          </a:lnTo>
                          <a:lnTo>
                            <a:pt x="1532" y="334"/>
                          </a:lnTo>
                          <a:lnTo>
                            <a:pt x="1477" y="271"/>
                          </a:lnTo>
                          <a:lnTo>
                            <a:pt x="1416" y="213"/>
                          </a:lnTo>
                          <a:lnTo>
                            <a:pt x="1350" y="162"/>
                          </a:lnTo>
                          <a:lnTo>
                            <a:pt x="1280" y="117"/>
                          </a:lnTo>
                          <a:lnTo>
                            <a:pt x="1206" y="79"/>
                          </a:lnTo>
                          <a:lnTo>
                            <a:pt x="1129" y="48"/>
                          </a:lnTo>
                          <a:lnTo>
                            <a:pt x="1050" y="24"/>
                          </a:lnTo>
                          <a:lnTo>
                            <a:pt x="968" y="9"/>
                          </a:lnTo>
                          <a:lnTo>
                            <a:pt x="886" y="0"/>
                          </a:lnTo>
                          <a:lnTo>
                            <a:pt x="803" y="0"/>
                          </a:lnTo>
                          <a:lnTo>
                            <a:pt x="720" y="9"/>
                          </a:lnTo>
                          <a:lnTo>
                            <a:pt x="638" y="24"/>
                          </a:lnTo>
                          <a:lnTo>
                            <a:pt x="559" y="48"/>
                          </a:lnTo>
                          <a:lnTo>
                            <a:pt x="482" y="79"/>
                          </a:lnTo>
                          <a:lnTo>
                            <a:pt x="409" y="117"/>
                          </a:lnTo>
                          <a:lnTo>
                            <a:pt x="339" y="162"/>
                          </a:lnTo>
                          <a:lnTo>
                            <a:pt x="272" y="213"/>
                          </a:lnTo>
                          <a:lnTo>
                            <a:pt x="212" y="271"/>
                          </a:lnTo>
                          <a:lnTo>
                            <a:pt x="157" y="334"/>
                          </a:lnTo>
                          <a:lnTo>
                            <a:pt x="108" y="401"/>
                          </a:lnTo>
                          <a:lnTo>
                            <a:pt x="66" y="474"/>
                          </a:lnTo>
                          <a:lnTo>
                            <a:pt x="30" y="551"/>
                          </a:lnTo>
                          <a:lnTo>
                            <a:pt x="0" y="629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07" name="Freeform 88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892" y="3718"/>
                      <a:ext cx="13" cy="13"/>
                    </a:xfrm>
                    <a:custGeom>
                      <a:avLst/>
                      <a:gdLst>
                        <a:gd name="T0" fmla="*/ 3 w 53"/>
                        <a:gd name="T1" fmla="*/ 3 h 54"/>
                        <a:gd name="T2" fmla="*/ 3 w 53"/>
                        <a:gd name="T3" fmla="*/ 2 h 54"/>
                        <a:gd name="T4" fmla="*/ 2 w 53"/>
                        <a:gd name="T5" fmla="*/ 1 h 54"/>
                        <a:gd name="T6" fmla="*/ 1 w 53"/>
                        <a:gd name="T7" fmla="*/ 0 h 54"/>
                        <a:gd name="T8" fmla="*/ 0 w 53"/>
                        <a:gd name="T9" fmla="*/ 0 h 5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53" h="54">
                          <a:moveTo>
                            <a:pt x="53" y="54"/>
                          </a:moveTo>
                          <a:lnTo>
                            <a:pt x="49" y="33"/>
                          </a:lnTo>
                          <a:lnTo>
                            <a:pt x="37" y="16"/>
                          </a:lnTo>
                          <a:lnTo>
                            <a:pt x="20" y="4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08" name="Line 88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05" y="3731"/>
                      <a:ext cx="1" cy="15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09" name="Line 88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02" y="3718"/>
                      <a:ext cx="990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10" name="Freeform 88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88" y="3718"/>
                      <a:ext cx="14" cy="13"/>
                    </a:xfrm>
                    <a:custGeom>
                      <a:avLst/>
                      <a:gdLst>
                        <a:gd name="T0" fmla="*/ 4 w 54"/>
                        <a:gd name="T1" fmla="*/ 0 h 54"/>
                        <a:gd name="T2" fmla="*/ 2 w 54"/>
                        <a:gd name="T3" fmla="*/ 0 h 54"/>
                        <a:gd name="T4" fmla="*/ 1 w 54"/>
                        <a:gd name="T5" fmla="*/ 1 h 54"/>
                        <a:gd name="T6" fmla="*/ 0 w 54"/>
                        <a:gd name="T7" fmla="*/ 2 h 54"/>
                        <a:gd name="T8" fmla="*/ 0 w 54"/>
                        <a:gd name="T9" fmla="*/ 3 h 5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54" h="54">
                          <a:moveTo>
                            <a:pt x="54" y="0"/>
                          </a:moveTo>
                          <a:lnTo>
                            <a:pt x="33" y="4"/>
                          </a:lnTo>
                          <a:lnTo>
                            <a:pt x="16" y="16"/>
                          </a:lnTo>
                          <a:lnTo>
                            <a:pt x="5" y="33"/>
                          </a:lnTo>
                          <a:lnTo>
                            <a:pt x="0" y="54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11" name="Line 879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88" y="3731"/>
                      <a:ext cx="1" cy="15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12" name="Line 87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27" y="4124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13" name="Freeform 87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924" y="4124"/>
                      <a:ext cx="3" cy="12"/>
                    </a:xfrm>
                    <a:custGeom>
                      <a:avLst/>
                      <a:gdLst>
                        <a:gd name="T0" fmla="*/ 0 w 10"/>
                        <a:gd name="T1" fmla="*/ 3 h 47"/>
                        <a:gd name="T2" fmla="*/ 0 w 10"/>
                        <a:gd name="T3" fmla="*/ 2 h 47"/>
                        <a:gd name="T4" fmla="*/ 1 w 10"/>
                        <a:gd name="T5" fmla="*/ 1 h 47"/>
                        <a:gd name="T6" fmla="*/ 1 w 10"/>
                        <a:gd name="T7" fmla="*/ 0 h 47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10" h="47">
                          <a:moveTo>
                            <a:pt x="0" y="47"/>
                          </a:moveTo>
                          <a:lnTo>
                            <a:pt x="3" y="31"/>
                          </a:lnTo>
                          <a:lnTo>
                            <a:pt x="7" y="15"/>
                          </a:lnTo>
                          <a:lnTo>
                            <a:pt x="1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14" name="Freeform 87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811" y="3812"/>
                      <a:ext cx="22" cy="20"/>
                    </a:xfrm>
                    <a:custGeom>
                      <a:avLst/>
                      <a:gdLst>
                        <a:gd name="T0" fmla="*/ 6 w 88"/>
                        <a:gd name="T1" fmla="*/ 5 h 78"/>
                        <a:gd name="T2" fmla="*/ 5 w 88"/>
                        <a:gd name="T3" fmla="*/ 4 h 78"/>
                        <a:gd name="T4" fmla="*/ 4 w 88"/>
                        <a:gd name="T5" fmla="*/ 2 h 78"/>
                        <a:gd name="T6" fmla="*/ 3 w 88"/>
                        <a:gd name="T7" fmla="*/ 1 h 78"/>
                        <a:gd name="T8" fmla="*/ 2 w 88"/>
                        <a:gd name="T9" fmla="*/ 0 h 78"/>
                        <a:gd name="T10" fmla="*/ 0 w 88"/>
                        <a:gd name="T11" fmla="*/ 0 h 78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88" h="78">
                          <a:moveTo>
                            <a:pt x="88" y="78"/>
                          </a:moveTo>
                          <a:lnTo>
                            <a:pt x="81" y="53"/>
                          </a:lnTo>
                          <a:lnTo>
                            <a:pt x="67" y="32"/>
                          </a:lnTo>
                          <a:lnTo>
                            <a:pt x="48" y="14"/>
                          </a:lnTo>
                          <a:lnTo>
                            <a:pt x="25" y="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15" name="Freeform 87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641" y="3812"/>
                      <a:ext cx="92" cy="23"/>
                    </a:xfrm>
                    <a:custGeom>
                      <a:avLst/>
                      <a:gdLst>
                        <a:gd name="T0" fmla="*/ 0 w 366"/>
                        <a:gd name="T1" fmla="*/ 6 h 90"/>
                        <a:gd name="T2" fmla="*/ 7 w 366"/>
                        <a:gd name="T3" fmla="*/ 4 h 90"/>
                        <a:gd name="T4" fmla="*/ 14 w 366"/>
                        <a:gd name="T5" fmla="*/ 2 h 90"/>
                        <a:gd name="T6" fmla="*/ 19 w 366"/>
                        <a:gd name="T7" fmla="*/ 1 h 90"/>
                        <a:gd name="T8" fmla="*/ 23 w 366"/>
                        <a:gd name="T9" fmla="*/ 0 h 9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366" h="90">
                          <a:moveTo>
                            <a:pt x="0" y="90"/>
                          </a:moveTo>
                          <a:lnTo>
                            <a:pt x="111" y="53"/>
                          </a:lnTo>
                          <a:lnTo>
                            <a:pt x="222" y="22"/>
                          </a:lnTo>
                          <a:lnTo>
                            <a:pt x="295" y="7"/>
                          </a:lnTo>
                          <a:lnTo>
                            <a:pt x="36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16" name="Line 87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733" y="3812"/>
                      <a:ext cx="78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17" name="Line 87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88" y="4123"/>
                      <a:ext cx="18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18" name="Line 872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88" y="4123"/>
                      <a:ext cx="1" cy="3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19" name="Freeform 87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684" y="4123"/>
                      <a:ext cx="104" cy="51"/>
                    </a:xfrm>
                    <a:custGeom>
                      <a:avLst/>
                      <a:gdLst>
                        <a:gd name="T0" fmla="*/ 26 w 417"/>
                        <a:gd name="T1" fmla="*/ 13 h 207"/>
                        <a:gd name="T2" fmla="*/ 23 w 417"/>
                        <a:gd name="T3" fmla="*/ 10 h 207"/>
                        <a:gd name="T4" fmla="*/ 21 w 417"/>
                        <a:gd name="T5" fmla="*/ 7 h 207"/>
                        <a:gd name="T6" fmla="*/ 18 w 417"/>
                        <a:gd name="T7" fmla="*/ 5 h 207"/>
                        <a:gd name="T8" fmla="*/ 14 w 417"/>
                        <a:gd name="T9" fmla="*/ 3 h 207"/>
                        <a:gd name="T10" fmla="*/ 11 w 417"/>
                        <a:gd name="T11" fmla="*/ 2 h 207"/>
                        <a:gd name="T12" fmla="*/ 7 w 417"/>
                        <a:gd name="T13" fmla="*/ 1 h 207"/>
                        <a:gd name="T14" fmla="*/ 4 w 417"/>
                        <a:gd name="T15" fmla="*/ 0 h 207"/>
                        <a:gd name="T16" fmla="*/ 0 w 417"/>
                        <a:gd name="T17" fmla="*/ 0 h 20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0" t="0" r="r" b="b"/>
                      <a:pathLst>
                        <a:path w="417" h="207">
                          <a:moveTo>
                            <a:pt x="417" y="207"/>
                          </a:moveTo>
                          <a:lnTo>
                            <a:pt x="377" y="162"/>
                          </a:lnTo>
                          <a:lnTo>
                            <a:pt x="333" y="120"/>
                          </a:lnTo>
                          <a:lnTo>
                            <a:pt x="284" y="85"/>
                          </a:lnTo>
                          <a:lnTo>
                            <a:pt x="232" y="55"/>
                          </a:lnTo>
                          <a:lnTo>
                            <a:pt x="177" y="31"/>
                          </a:lnTo>
                          <a:lnTo>
                            <a:pt x="119" y="15"/>
                          </a:lnTo>
                          <a:lnTo>
                            <a:pt x="59" y="4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20" name="Freeform 87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170" y="4370"/>
                      <a:ext cx="10" cy="68"/>
                    </a:xfrm>
                    <a:custGeom>
                      <a:avLst/>
                      <a:gdLst>
                        <a:gd name="T0" fmla="*/ 3 w 39"/>
                        <a:gd name="T1" fmla="*/ 0 h 271"/>
                        <a:gd name="T2" fmla="*/ 1 w 39"/>
                        <a:gd name="T3" fmla="*/ 6 h 271"/>
                        <a:gd name="T4" fmla="*/ 0 w 39"/>
                        <a:gd name="T5" fmla="*/ 11 h 271"/>
                        <a:gd name="T6" fmla="*/ 0 w 39"/>
                        <a:gd name="T7" fmla="*/ 17 h 27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39" h="271">
                          <a:moveTo>
                            <a:pt x="39" y="0"/>
                          </a:moveTo>
                          <a:lnTo>
                            <a:pt x="17" y="89"/>
                          </a:lnTo>
                          <a:lnTo>
                            <a:pt x="3" y="180"/>
                          </a:lnTo>
                          <a:lnTo>
                            <a:pt x="0" y="271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21" name="Line 86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003" y="4370"/>
                      <a:ext cx="177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22" name="Freeform 86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899" y="4319"/>
                      <a:ext cx="104" cy="51"/>
                    </a:xfrm>
                    <a:custGeom>
                      <a:avLst/>
                      <a:gdLst>
                        <a:gd name="T0" fmla="*/ 0 w 418"/>
                        <a:gd name="T1" fmla="*/ 0 h 206"/>
                        <a:gd name="T2" fmla="*/ 2 w 418"/>
                        <a:gd name="T3" fmla="*/ 3 h 206"/>
                        <a:gd name="T4" fmla="*/ 5 w 418"/>
                        <a:gd name="T5" fmla="*/ 5 h 206"/>
                        <a:gd name="T6" fmla="*/ 8 w 418"/>
                        <a:gd name="T7" fmla="*/ 7 h 206"/>
                        <a:gd name="T8" fmla="*/ 11 w 418"/>
                        <a:gd name="T9" fmla="*/ 9 h 206"/>
                        <a:gd name="T10" fmla="*/ 15 w 418"/>
                        <a:gd name="T11" fmla="*/ 11 h 206"/>
                        <a:gd name="T12" fmla="*/ 18 w 418"/>
                        <a:gd name="T13" fmla="*/ 12 h 206"/>
                        <a:gd name="T14" fmla="*/ 22 w 418"/>
                        <a:gd name="T15" fmla="*/ 12 h 206"/>
                        <a:gd name="T16" fmla="*/ 26 w 418"/>
                        <a:gd name="T17" fmla="*/ 13 h 20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0" t="0" r="r" b="b"/>
                      <a:pathLst>
                        <a:path w="418" h="206">
                          <a:moveTo>
                            <a:pt x="0" y="0"/>
                          </a:moveTo>
                          <a:lnTo>
                            <a:pt x="40" y="46"/>
                          </a:lnTo>
                          <a:lnTo>
                            <a:pt x="84" y="86"/>
                          </a:lnTo>
                          <a:lnTo>
                            <a:pt x="133" y="122"/>
                          </a:lnTo>
                          <a:lnTo>
                            <a:pt x="186" y="152"/>
                          </a:lnTo>
                          <a:lnTo>
                            <a:pt x="242" y="175"/>
                          </a:lnTo>
                          <a:lnTo>
                            <a:pt x="299" y="193"/>
                          </a:lnTo>
                          <a:lnTo>
                            <a:pt x="358" y="203"/>
                          </a:lnTo>
                          <a:lnTo>
                            <a:pt x="418" y="206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23" name="Line 86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788" y="4174"/>
                      <a:ext cx="111" cy="14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24" name="Line 86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06" y="4123"/>
                      <a:ext cx="778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25" name="Line 86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833" y="3832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26" name="Line 864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833" y="3832"/>
                      <a:ext cx="1" cy="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27" name="Line 86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789" y="4019"/>
                      <a:ext cx="46" cy="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28" name="Freeform 86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602" y="4370"/>
                      <a:ext cx="10" cy="68"/>
                    </a:xfrm>
                    <a:custGeom>
                      <a:avLst/>
                      <a:gdLst>
                        <a:gd name="T0" fmla="*/ 3 w 40"/>
                        <a:gd name="T1" fmla="*/ 17 h 271"/>
                        <a:gd name="T2" fmla="*/ 2 w 40"/>
                        <a:gd name="T3" fmla="*/ 11 h 271"/>
                        <a:gd name="T4" fmla="*/ 2 w 40"/>
                        <a:gd name="T5" fmla="*/ 6 h 271"/>
                        <a:gd name="T6" fmla="*/ 0 w 40"/>
                        <a:gd name="T7" fmla="*/ 0 h 27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40" h="271">
                          <a:moveTo>
                            <a:pt x="40" y="271"/>
                          </a:moveTo>
                          <a:lnTo>
                            <a:pt x="36" y="180"/>
                          </a:lnTo>
                          <a:lnTo>
                            <a:pt x="22" y="89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29" name="Line 861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789" y="4024"/>
                      <a:ext cx="1" cy="34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30" name="Line 86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602" y="4370"/>
                      <a:ext cx="187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31" name="Line 859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833" y="3835"/>
                      <a:ext cx="1" cy="15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32" name="Freeform 85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833" y="3831"/>
                      <a:ext cx="9" cy="1"/>
                    </a:xfrm>
                    <a:custGeom>
                      <a:avLst/>
                      <a:gdLst>
                        <a:gd name="T0" fmla="*/ 0 w 35"/>
                        <a:gd name="T1" fmla="*/ 1 h 1"/>
                        <a:gd name="T2" fmla="*/ 0 w 35"/>
                        <a:gd name="T3" fmla="*/ 1 h 1"/>
                        <a:gd name="T4" fmla="*/ 1 w 35"/>
                        <a:gd name="T5" fmla="*/ 1 h 1"/>
                        <a:gd name="T6" fmla="*/ 1 w 35"/>
                        <a:gd name="T7" fmla="*/ 0 h 1"/>
                        <a:gd name="T8" fmla="*/ 2 w 35"/>
                        <a:gd name="T9" fmla="*/ 0 h 1"/>
                        <a:gd name="T10" fmla="*/ 2 w 35"/>
                        <a:gd name="T11" fmla="*/ 0 h 1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35" h="1">
                          <a:moveTo>
                            <a:pt x="0" y="1"/>
                          </a:moveTo>
                          <a:lnTo>
                            <a:pt x="2" y="1"/>
                          </a:lnTo>
                          <a:lnTo>
                            <a:pt x="8" y="1"/>
                          </a:lnTo>
                          <a:lnTo>
                            <a:pt x="17" y="0"/>
                          </a:lnTo>
                          <a:lnTo>
                            <a:pt x="29" y="0"/>
                          </a:lnTo>
                          <a:lnTo>
                            <a:pt x="35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33" name="Line 857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833" y="3785"/>
                      <a:ext cx="1" cy="4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34" name="Line 85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922" y="3785"/>
                      <a:ext cx="1" cy="65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35" name="Line 855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922" y="3763"/>
                      <a:ext cx="1" cy="2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36" name="Freeform 85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877" y="3718"/>
                      <a:ext cx="45" cy="45"/>
                    </a:xfrm>
                    <a:custGeom>
                      <a:avLst/>
                      <a:gdLst>
                        <a:gd name="T0" fmla="*/ 11 w 177"/>
                        <a:gd name="T1" fmla="*/ 11 h 179"/>
                        <a:gd name="T2" fmla="*/ 11 w 177"/>
                        <a:gd name="T3" fmla="*/ 9 h 179"/>
                        <a:gd name="T4" fmla="*/ 10 w 177"/>
                        <a:gd name="T5" fmla="*/ 7 h 179"/>
                        <a:gd name="T6" fmla="*/ 9 w 177"/>
                        <a:gd name="T7" fmla="*/ 5 h 179"/>
                        <a:gd name="T8" fmla="*/ 8 w 177"/>
                        <a:gd name="T9" fmla="*/ 3 h 179"/>
                        <a:gd name="T10" fmla="*/ 6 w 177"/>
                        <a:gd name="T11" fmla="*/ 2 h 179"/>
                        <a:gd name="T12" fmla="*/ 4 w 177"/>
                        <a:gd name="T13" fmla="*/ 1 h 179"/>
                        <a:gd name="T14" fmla="*/ 2 w 177"/>
                        <a:gd name="T15" fmla="*/ 0 h 179"/>
                        <a:gd name="T16" fmla="*/ 0 w 177"/>
                        <a:gd name="T17" fmla="*/ 0 h 179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0" t="0" r="r" b="b"/>
                      <a:pathLst>
                        <a:path w="177" h="179">
                          <a:moveTo>
                            <a:pt x="177" y="179"/>
                          </a:moveTo>
                          <a:lnTo>
                            <a:pt x="174" y="145"/>
                          </a:lnTo>
                          <a:lnTo>
                            <a:pt x="163" y="110"/>
                          </a:lnTo>
                          <a:lnTo>
                            <a:pt x="147" y="80"/>
                          </a:lnTo>
                          <a:lnTo>
                            <a:pt x="125" y="52"/>
                          </a:lnTo>
                          <a:lnTo>
                            <a:pt x="98" y="30"/>
                          </a:lnTo>
                          <a:lnTo>
                            <a:pt x="67" y="13"/>
                          </a:lnTo>
                          <a:lnTo>
                            <a:pt x="35" y="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37" name="Line 85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838" y="3718"/>
                      <a:ext cx="39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38" name="Line 852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45" y="4491"/>
                      <a:ext cx="1" cy="5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39" name="Line 851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779" y="4491"/>
                      <a:ext cx="1" cy="5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40" name="Line 85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779" y="4545"/>
                      <a:ext cx="6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41" name="Line 849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45" y="4438"/>
                      <a:ext cx="1" cy="5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42" name="Line 848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779" y="4438"/>
                      <a:ext cx="1" cy="5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43" name="Line 84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779" y="4491"/>
                      <a:ext cx="66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44" name="Line 8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711" y="4053"/>
                      <a:ext cx="177" cy="23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45" name="Freeform 84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654" y="4019"/>
                      <a:ext cx="21" cy="24"/>
                    </a:xfrm>
                    <a:custGeom>
                      <a:avLst/>
                      <a:gdLst>
                        <a:gd name="T0" fmla="*/ 0 w 84"/>
                        <a:gd name="T1" fmla="*/ 0 h 95"/>
                        <a:gd name="T2" fmla="*/ 0 w 84"/>
                        <a:gd name="T3" fmla="*/ 2 h 95"/>
                        <a:gd name="T4" fmla="*/ 1 w 84"/>
                        <a:gd name="T5" fmla="*/ 4 h 95"/>
                        <a:gd name="T6" fmla="*/ 2 w 84"/>
                        <a:gd name="T7" fmla="*/ 5 h 95"/>
                        <a:gd name="T8" fmla="*/ 4 w 84"/>
                        <a:gd name="T9" fmla="*/ 6 h 95"/>
                        <a:gd name="T10" fmla="*/ 5 w 84"/>
                        <a:gd name="T11" fmla="*/ 6 h 9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84" h="95">
                          <a:moveTo>
                            <a:pt x="0" y="0"/>
                          </a:moveTo>
                          <a:lnTo>
                            <a:pt x="3" y="28"/>
                          </a:lnTo>
                          <a:lnTo>
                            <a:pt x="14" y="55"/>
                          </a:lnTo>
                          <a:lnTo>
                            <a:pt x="32" y="75"/>
                          </a:lnTo>
                          <a:lnTo>
                            <a:pt x="57" y="89"/>
                          </a:lnTo>
                          <a:lnTo>
                            <a:pt x="84" y="95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46" name="Line 8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675" y="4043"/>
                      <a:ext cx="20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47" name="Line 84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654" y="3992"/>
                      <a:ext cx="2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48" name="Freeform 84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695" y="4044"/>
                      <a:ext cx="16" cy="9"/>
                    </a:xfrm>
                    <a:custGeom>
                      <a:avLst/>
                      <a:gdLst>
                        <a:gd name="T0" fmla="*/ 4 w 65"/>
                        <a:gd name="T1" fmla="*/ 2 h 34"/>
                        <a:gd name="T2" fmla="*/ 3 w 65"/>
                        <a:gd name="T3" fmla="*/ 1 h 34"/>
                        <a:gd name="T4" fmla="*/ 1 w 65"/>
                        <a:gd name="T5" fmla="*/ 0 h 34"/>
                        <a:gd name="T6" fmla="*/ 0 w 65"/>
                        <a:gd name="T7" fmla="*/ 0 h 34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65" h="34">
                          <a:moveTo>
                            <a:pt x="65" y="34"/>
                          </a:moveTo>
                          <a:lnTo>
                            <a:pt x="47" y="16"/>
                          </a:lnTo>
                          <a:lnTo>
                            <a:pt x="24" y="4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49" name="Line 84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559" y="3901"/>
                      <a:ext cx="1" cy="1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50" name="Line 840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559" y="3893"/>
                      <a:ext cx="1" cy="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51" name="Line 839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559" y="3880"/>
                      <a:ext cx="1" cy="1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52" name="Freeform 83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561" y="3808"/>
                      <a:ext cx="33" cy="23"/>
                    </a:xfrm>
                    <a:custGeom>
                      <a:avLst/>
                      <a:gdLst>
                        <a:gd name="T0" fmla="*/ 8 w 133"/>
                        <a:gd name="T1" fmla="*/ 0 h 95"/>
                        <a:gd name="T2" fmla="*/ 6 w 133"/>
                        <a:gd name="T3" fmla="*/ 0 h 95"/>
                        <a:gd name="T4" fmla="*/ 4 w 133"/>
                        <a:gd name="T5" fmla="*/ 1 h 95"/>
                        <a:gd name="T6" fmla="*/ 2 w 133"/>
                        <a:gd name="T7" fmla="*/ 2 h 95"/>
                        <a:gd name="T8" fmla="*/ 1 w 133"/>
                        <a:gd name="T9" fmla="*/ 4 h 95"/>
                        <a:gd name="T10" fmla="*/ 0 w 133"/>
                        <a:gd name="T11" fmla="*/ 6 h 9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133" h="95">
                          <a:moveTo>
                            <a:pt x="133" y="0"/>
                          </a:moveTo>
                          <a:lnTo>
                            <a:pt x="99" y="5"/>
                          </a:lnTo>
                          <a:lnTo>
                            <a:pt x="66" y="16"/>
                          </a:lnTo>
                          <a:lnTo>
                            <a:pt x="38" y="37"/>
                          </a:lnTo>
                          <a:lnTo>
                            <a:pt x="16" y="63"/>
                          </a:lnTo>
                          <a:lnTo>
                            <a:pt x="0" y="95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53" name="Line 83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594" y="3808"/>
                      <a:ext cx="294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54" name="Freeform 83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21" y="4021"/>
                      <a:ext cx="67" cy="13"/>
                    </a:xfrm>
                    <a:custGeom>
                      <a:avLst/>
                      <a:gdLst>
                        <a:gd name="T0" fmla="*/ 0 w 270"/>
                        <a:gd name="T1" fmla="*/ 0 h 49"/>
                        <a:gd name="T2" fmla="*/ 3 w 270"/>
                        <a:gd name="T3" fmla="*/ 1 h 49"/>
                        <a:gd name="T4" fmla="*/ 7 w 270"/>
                        <a:gd name="T5" fmla="*/ 1 h 49"/>
                        <a:gd name="T6" fmla="*/ 10 w 270"/>
                        <a:gd name="T7" fmla="*/ 2 h 49"/>
                        <a:gd name="T8" fmla="*/ 13 w 270"/>
                        <a:gd name="T9" fmla="*/ 3 h 49"/>
                        <a:gd name="T10" fmla="*/ 16 w 270"/>
                        <a:gd name="T11" fmla="*/ 3 h 49"/>
                        <a:gd name="T12" fmla="*/ 17 w 270"/>
                        <a:gd name="T13" fmla="*/ 3 h 4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270" h="49">
                          <a:moveTo>
                            <a:pt x="0" y="0"/>
                          </a:moveTo>
                          <a:lnTo>
                            <a:pt x="56" y="10"/>
                          </a:lnTo>
                          <a:lnTo>
                            <a:pt x="110" y="19"/>
                          </a:lnTo>
                          <a:lnTo>
                            <a:pt x="163" y="29"/>
                          </a:lnTo>
                          <a:lnTo>
                            <a:pt x="213" y="38"/>
                          </a:lnTo>
                          <a:lnTo>
                            <a:pt x="260" y="47"/>
                          </a:lnTo>
                          <a:lnTo>
                            <a:pt x="270" y="49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55" name="Freeform 83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578" y="3965"/>
                      <a:ext cx="36" cy="19"/>
                    </a:xfrm>
                    <a:custGeom>
                      <a:avLst/>
                      <a:gdLst>
                        <a:gd name="T0" fmla="*/ 0 w 143"/>
                        <a:gd name="T1" fmla="*/ 0 h 75"/>
                        <a:gd name="T2" fmla="*/ 2 w 143"/>
                        <a:gd name="T3" fmla="*/ 2 h 75"/>
                        <a:gd name="T4" fmla="*/ 4 w 143"/>
                        <a:gd name="T5" fmla="*/ 3 h 75"/>
                        <a:gd name="T6" fmla="*/ 7 w 143"/>
                        <a:gd name="T7" fmla="*/ 4 h 75"/>
                        <a:gd name="T8" fmla="*/ 9 w 143"/>
                        <a:gd name="T9" fmla="*/ 5 h 7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143" h="75">
                          <a:moveTo>
                            <a:pt x="0" y="0"/>
                          </a:moveTo>
                          <a:lnTo>
                            <a:pt x="32" y="27"/>
                          </a:lnTo>
                          <a:lnTo>
                            <a:pt x="66" y="49"/>
                          </a:lnTo>
                          <a:lnTo>
                            <a:pt x="103" y="65"/>
                          </a:lnTo>
                          <a:lnTo>
                            <a:pt x="143" y="75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56" name="Line 83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614" y="3984"/>
                      <a:ext cx="207" cy="3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57" name="Freeform 83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559" y="3917"/>
                      <a:ext cx="19" cy="48"/>
                    </a:xfrm>
                    <a:custGeom>
                      <a:avLst/>
                      <a:gdLst>
                        <a:gd name="T0" fmla="*/ 0 w 77"/>
                        <a:gd name="T1" fmla="*/ 0 h 191"/>
                        <a:gd name="T2" fmla="*/ 0 w 77"/>
                        <a:gd name="T3" fmla="*/ 0 h 191"/>
                        <a:gd name="T4" fmla="*/ 0 w 77"/>
                        <a:gd name="T5" fmla="*/ 1 h 191"/>
                        <a:gd name="T6" fmla="*/ 0 w 77"/>
                        <a:gd name="T7" fmla="*/ 3 h 191"/>
                        <a:gd name="T8" fmla="*/ 0 w 77"/>
                        <a:gd name="T9" fmla="*/ 3 h 191"/>
                        <a:gd name="T10" fmla="*/ 0 w 77"/>
                        <a:gd name="T11" fmla="*/ 4 h 191"/>
                        <a:gd name="T12" fmla="*/ 1 w 77"/>
                        <a:gd name="T13" fmla="*/ 5 h 191"/>
                        <a:gd name="T14" fmla="*/ 1 w 77"/>
                        <a:gd name="T15" fmla="*/ 6 h 191"/>
                        <a:gd name="T16" fmla="*/ 1 w 77"/>
                        <a:gd name="T17" fmla="*/ 7 h 191"/>
                        <a:gd name="T18" fmla="*/ 1 w 77"/>
                        <a:gd name="T19" fmla="*/ 7 h 191"/>
                        <a:gd name="T20" fmla="*/ 2 w 77"/>
                        <a:gd name="T21" fmla="*/ 8 h 191"/>
                        <a:gd name="T22" fmla="*/ 3 w 77"/>
                        <a:gd name="T23" fmla="*/ 10 h 191"/>
                        <a:gd name="T24" fmla="*/ 4 w 77"/>
                        <a:gd name="T25" fmla="*/ 11 h 191"/>
                        <a:gd name="T26" fmla="*/ 4 w 77"/>
                        <a:gd name="T27" fmla="*/ 11 h 191"/>
                        <a:gd name="T28" fmla="*/ 5 w 77"/>
                        <a:gd name="T29" fmla="*/ 12 h 191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0" t="0" r="r" b="b"/>
                      <a:pathLst>
                        <a:path w="77" h="191">
                          <a:moveTo>
                            <a:pt x="0" y="0"/>
                          </a:moveTo>
                          <a:lnTo>
                            <a:pt x="0" y="1"/>
                          </a:lnTo>
                          <a:lnTo>
                            <a:pt x="0" y="13"/>
                          </a:lnTo>
                          <a:lnTo>
                            <a:pt x="3" y="39"/>
                          </a:lnTo>
                          <a:lnTo>
                            <a:pt x="5" y="51"/>
                          </a:lnTo>
                          <a:lnTo>
                            <a:pt x="7" y="64"/>
                          </a:lnTo>
                          <a:lnTo>
                            <a:pt x="11" y="77"/>
                          </a:lnTo>
                          <a:lnTo>
                            <a:pt x="16" y="90"/>
                          </a:lnTo>
                          <a:lnTo>
                            <a:pt x="20" y="102"/>
                          </a:lnTo>
                          <a:lnTo>
                            <a:pt x="24" y="113"/>
                          </a:lnTo>
                          <a:lnTo>
                            <a:pt x="34" y="132"/>
                          </a:lnTo>
                          <a:lnTo>
                            <a:pt x="46" y="152"/>
                          </a:lnTo>
                          <a:lnTo>
                            <a:pt x="60" y="171"/>
                          </a:lnTo>
                          <a:lnTo>
                            <a:pt x="67" y="180"/>
                          </a:lnTo>
                          <a:lnTo>
                            <a:pt x="77" y="191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58" name="Freeform 83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578" y="3878"/>
                      <a:ext cx="21" cy="87"/>
                    </a:xfrm>
                    <a:custGeom>
                      <a:avLst/>
                      <a:gdLst>
                        <a:gd name="T0" fmla="*/ 0 w 84"/>
                        <a:gd name="T1" fmla="*/ 22 h 349"/>
                        <a:gd name="T2" fmla="*/ 1 w 84"/>
                        <a:gd name="T3" fmla="*/ 18 h 349"/>
                        <a:gd name="T4" fmla="*/ 1 w 84"/>
                        <a:gd name="T5" fmla="*/ 14 h 349"/>
                        <a:gd name="T6" fmla="*/ 2 w 84"/>
                        <a:gd name="T7" fmla="*/ 11 h 349"/>
                        <a:gd name="T8" fmla="*/ 2 w 84"/>
                        <a:gd name="T9" fmla="*/ 8 h 349"/>
                        <a:gd name="T10" fmla="*/ 3 w 84"/>
                        <a:gd name="T11" fmla="*/ 6 h 349"/>
                        <a:gd name="T12" fmla="*/ 4 w 84"/>
                        <a:gd name="T13" fmla="*/ 4 h 349"/>
                        <a:gd name="T14" fmla="*/ 4 w 84"/>
                        <a:gd name="T15" fmla="*/ 2 h 349"/>
                        <a:gd name="T16" fmla="*/ 5 w 84"/>
                        <a:gd name="T17" fmla="*/ 1 h 349"/>
                        <a:gd name="T18" fmla="*/ 5 w 84"/>
                        <a:gd name="T19" fmla="*/ 0 h 349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0" t="0" r="r" b="b"/>
                      <a:pathLst>
                        <a:path w="84" h="349">
                          <a:moveTo>
                            <a:pt x="0" y="349"/>
                          </a:moveTo>
                          <a:lnTo>
                            <a:pt x="9" y="286"/>
                          </a:lnTo>
                          <a:lnTo>
                            <a:pt x="18" y="229"/>
                          </a:lnTo>
                          <a:lnTo>
                            <a:pt x="27" y="178"/>
                          </a:lnTo>
                          <a:lnTo>
                            <a:pt x="37" y="132"/>
                          </a:lnTo>
                          <a:lnTo>
                            <a:pt x="46" y="93"/>
                          </a:lnTo>
                          <a:lnTo>
                            <a:pt x="55" y="61"/>
                          </a:lnTo>
                          <a:lnTo>
                            <a:pt x="65" y="33"/>
                          </a:lnTo>
                          <a:lnTo>
                            <a:pt x="75" y="14"/>
                          </a:lnTo>
                          <a:lnTo>
                            <a:pt x="84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59" name="Freeform 83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599" y="3874"/>
                      <a:ext cx="4" cy="4"/>
                    </a:xfrm>
                    <a:custGeom>
                      <a:avLst/>
                      <a:gdLst>
                        <a:gd name="T0" fmla="*/ 0 w 16"/>
                        <a:gd name="T1" fmla="*/ 1 h 15"/>
                        <a:gd name="T2" fmla="*/ 1 w 16"/>
                        <a:gd name="T3" fmla="*/ 1 h 15"/>
                        <a:gd name="T4" fmla="*/ 1 w 16"/>
                        <a:gd name="T5" fmla="*/ 1 h 15"/>
                        <a:gd name="T6" fmla="*/ 1 w 16"/>
                        <a:gd name="T7" fmla="*/ 0 h 15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16" h="15">
                          <a:moveTo>
                            <a:pt x="0" y="15"/>
                          </a:moveTo>
                          <a:lnTo>
                            <a:pt x="6" y="10"/>
                          </a:lnTo>
                          <a:lnTo>
                            <a:pt x="11" y="6"/>
                          </a:lnTo>
                          <a:lnTo>
                            <a:pt x="1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60" name="Freeform 83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562" y="3832"/>
                      <a:ext cx="41" cy="42"/>
                    </a:xfrm>
                    <a:custGeom>
                      <a:avLst/>
                      <a:gdLst>
                        <a:gd name="T0" fmla="*/ 10 w 166"/>
                        <a:gd name="T1" fmla="*/ 10 h 169"/>
                        <a:gd name="T2" fmla="*/ 8 w 166"/>
                        <a:gd name="T3" fmla="*/ 8 h 169"/>
                        <a:gd name="T4" fmla="*/ 6 w 166"/>
                        <a:gd name="T5" fmla="*/ 7 h 169"/>
                        <a:gd name="T6" fmla="*/ 5 w 166"/>
                        <a:gd name="T7" fmla="*/ 5 h 169"/>
                        <a:gd name="T8" fmla="*/ 3 w 166"/>
                        <a:gd name="T9" fmla="*/ 3 h 169"/>
                        <a:gd name="T10" fmla="*/ 2 w 166"/>
                        <a:gd name="T11" fmla="*/ 2 h 169"/>
                        <a:gd name="T12" fmla="*/ 1 w 166"/>
                        <a:gd name="T13" fmla="*/ 1 h 169"/>
                        <a:gd name="T14" fmla="*/ 0 w 166"/>
                        <a:gd name="T15" fmla="*/ 0 h 169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166" h="169">
                          <a:moveTo>
                            <a:pt x="166" y="169"/>
                          </a:moveTo>
                          <a:lnTo>
                            <a:pt x="135" y="138"/>
                          </a:lnTo>
                          <a:lnTo>
                            <a:pt x="106" y="107"/>
                          </a:lnTo>
                          <a:lnTo>
                            <a:pt x="78" y="78"/>
                          </a:lnTo>
                          <a:lnTo>
                            <a:pt x="52" y="54"/>
                          </a:lnTo>
                          <a:lnTo>
                            <a:pt x="30" y="31"/>
                          </a:lnTo>
                          <a:lnTo>
                            <a:pt x="13" y="1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61" name="Freeform 82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561" y="3831"/>
                      <a:ext cx="1" cy="1"/>
                    </a:xfrm>
                    <a:custGeom>
                      <a:avLst/>
                      <a:gdLst>
                        <a:gd name="T0" fmla="*/ 0 w 2"/>
                        <a:gd name="T1" fmla="*/ 0 h 2"/>
                        <a:gd name="T2" fmla="*/ 1 w 2"/>
                        <a:gd name="T3" fmla="*/ 1 h 2"/>
                        <a:gd name="T4" fmla="*/ 1 w 2"/>
                        <a:gd name="T5" fmla="*/ 1 h 2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0" y="0"/>
                          </a:moveTo>
                          <a:lnTo>
                            <a:pt x="1" y="1"/>
                          </a:lnTo>
                          <a:lnTo>
                            <a:pt x="2" y="2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62" name="Freeform 82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559" y="3831"/>
                      <a:ext cx="2" cy="13"/>
                    </a:xfrm>
                    <a:custGeom>
                      <a:avLst/>
                      <a:gdLst>
                        <a:gd name="T0" fmla="*/ 0 w 9"/>
                        <a:gd name="T1" fmla="*/ 0 h 48"/>
                        <a:gd name="T2" fmla="*/ 0 w 9"/>
                        <a:gd name="T3" fmla="*/ 2 h 48"/>
                        <a:gd name="T4" fmla="*/ 0 w 9"/>
                        <a:gd name="T5" fmla="*/ 4 h 48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9" h="48">
                          <a:moveTo>
                            <a:pt x="9" y="0"/>
                          </a:moveTo>
                          <a:lnTo>
                            <a:pt x="2" y="28"/>
                          </a:lnTo>
                          <a:lnTo>
                            <a:pt x="0" y="48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63" name="Line 82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559" y="3844"/>
                      <a:ext cx="1" cy="7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64" name="Line 82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747" y="4438"/>
                      <a:ext cx="1" cy="4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65" name="Line 825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756" y="4438"/>
                      <a:ext cx="1" cy="6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66" name="Line 824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46" y="4438"/>
                      <a:ext cx="1" cy="6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67" name="Line 82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79" y="4438"/>
                      <a:ext cx="1" cy="7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68" name="Line 82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771" y="4438"/>
                      <a:ext cx="1" cy="8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69" name="Line 821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727" y="4438"/>
                      <a:ext cx="1" cy="9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70" name="Freeform 82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744" y="4106"/>
                      <a:ext cx="15" cy="8"/>
                    </a:xfrm>
                    <a:custGeom>
                      <a:avLst/>
                      <a:gdLst>
                        <a:gd name="T0" fmla="*/ 4 w 57"/>
                        <a:gd name="T1" fmla="*/ 2 h 34"/>
                        <a:gd name="T2" fmla="*/ 2 w 57"/>
                        <a:gd name="T3" fmla="*/ 1 h 34"/>
                        <a:gd name="T4" fmla="*/ 0 w 57"/>
                        <a:gd name="T5" fmla="*/ 0 h 34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57" h="34">
                          <a:moveTo>
                            <a:pt x="57" y="34"/>
                          </a:moveTo>
                          <a:lnTo>
                            <a:pt x="31" y="11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71" name="Freeform 81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387" y="4074"/>
                      <a:ext cx="19" cy="22"/>
                    </a:xfrm>
                    <a:custGeom>
                      <a:avLst/>
                      <a:gdLst>
                        <a:gd name="T0" fmla="*/ 5 w 77"/>
                        <a:gd name="T1" fmla="*/ 0 h 89"/>
                        <a:gd name="T2" fmla="*/ 3 w 77"/>
                        <a:gd name="T3" fmla="*/ 0 h 89"/>
                        <a:gd name="T4" fmla="*/ 2 w 77"/>
                        <a:gd name="T5" fmla="*/ 1 h 89"/>
                        <a:gd name="T6" fmla="*/ 1 w 77"/>
                        <a:gd name="T7" fmla="*/ 2 h 89"/>
                        <a:gd name="T8" fmla="*/ 0 w 77"/>
                        <a:gd name="T9" fmla="*/ 4 h 89"/>
                        <a:gd name="T10" fmla="*/ 0 w 77"/>
                        <a:gd name="T11" fmla="*/ 5 h 89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77" h="89">
                          <a:moveTo>
                            <a:pt x="77" y="0"/>
                          </a:moveTo>
                          <a:lnTo>
                            <a:pt x="53" y="7"/>
                          </a:lnTo>
                          <a:lnTo>
                            <a:pt x="32" y="20"/>
                          </a:lnTo>
                          <a:lnTo>
                            <a:pt x="14" y="40"/>
                          </a:lnTo>
                          <a:lnTo>
                            <a:pt x="4" y="63"/>
                          </a:lnTo>
                          <a:lnTo>
                            <a:pt x="0" y="89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72" name="Line 81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449" y="4069"/>
                      <a:ext cx="295" cy="3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73" name="Line 81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406" y="4069"/>
                      <a:ext cx="43" cy="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74" name="Line 81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033" y="4923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75" name="Line 81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747" y="4483"/>
                      <a:ext cx="9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76" name="Line 81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58" y="4494"/>
                      <a:ext cx="15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77" name="Line 81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856" y="4494"/>
                      <a:ext cx="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78" name="Freeform 81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873" y="4494"/>
                      <a:ext cx="6" cy="7"/>
                    </a:xfrm>
                    <a:custGeom>
                      <a:avLst/>
                      <a:gdLst>
                        <a:gd name="T0" fmla="*/ 1 w 26"/>
                        <a:gd name="T1" fmla="*/ 2 h 26"/>
                        <a:gd name="T2" fmla="*/ 1 w 26"/>
                        <a:gd name="T3" fmla="*/ 1 h 26"/>
                        <a:gd name="T4" fmla="*/ 1 w 26"/>
                        <a:gd name="T5" fmla="*/ 0 h 26"/>
                        <a:gd name="T6" fmla="*/ 0 w 26"/>
                        <a:gd name="T7" fmla="*/ 0 h 26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26" h="26">
                          <a:moveTo>
                            <a:pt x="26" y="26"/>
                          </a:moveTo>
                          <a:lnTo>
                            <a:pt x="22" y="13"/>
                          </a:lnTo>
                          <a:lnTo>
                            <a:pt x="13" y="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79" name="Line 81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45" y="4506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80" name="Line 81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756" y="4506"/>
                      <a:ext cx="2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81" name="Line 809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846" y="4495"/>
                      <a:ext cx="10" cy="1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82" name="Line 80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79" y="4510"/>
                      <a:ext cx="1839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83" name="Freeform 80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718" y="4510"/>
                      <a:ext cx="9" cy="9"/>
                    </a:xfrm>
                    <a:custGeom>
                      <a:avLst/>
                      <a:gdLst>
                        <a:gd name="T0" fmla="*/ 2 w 35"/>
                        <a:gd name="T1" fmla="*/ 2 h 36"/>
                        <a:gd name="T2" fmla="*/ 2 w 35"/>
                        <a:gd name="T3" fmla="*/ 2 h 36"/>
                        <a:gd name="T4" fmla="*/ 2 w 35"/>
                        <a:gd name="T5" fmla="*/ 1 h 36"/>
                        <a:gd name="T6" fmla="*/ 1 w 35"/>
                        <a:gd name="T7" fmla="*/ 0 h 36"/>
                        <a:gd name="T8" fmla="*/ 0 w 35"/>
                        <a:gd name="T9" fmla="*/ 0 h 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35" h="36">
                          <a:moveTo>
                            <a:pt x="35" y="36"/>
                          </a:moveTo>
                          <a:lnTo>
                            <a:pt x="33" y="22"/>
                          </a:lnTo>
                          <a:lnTo>
                            <a:pt x="25" y="11"/>
                          </a:lnTo>
                          <a:lnTo>
                            <a:pt x="13" y="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84" name="Freeform 80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758" y="4519"/>
                      <a:ext cx="13" cy="14"/>
                    </a:xfrm>
                    <a:custGeom>
                      <a:avLst/>
                      <a:gdLst>
                        <a:gd name="T0" fmla="*/ 0 w 53"/>
                        <a:gd name="T1" fmla="*/ 4 h 55"/>
                        <a:gd name="T2" fmla="*/ 1 w 53"/>
                        <a:gd name="T3" fmla="*/ 3 h 55"/>
                        <a:gd name="T4" fmla="*/ 2 w 53"/>
                        <a:gd name="T5" fmla="*/ 3 h 55"/>
                        <a:gd name="T6" fmla="*/ 3 w 53"/>
                        <a:gd name="T7" fmla="*/ 1 h 55"/>
                        <a:gd name="T8" fmla="*/ 3 w 53"/>
                        <a:gd name="T9" fmla="*/ 0 h 5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53" h="55">
                          <a:moveTo>
                            <a:pt x="0" y="55"/>
                          </a:moveTo>
                          <a:lnTo>
                            <a:pt x="21" y="50"/>
                          </a:lnTo>
                          <a:lnTo>
                            <a:pt x="37" y="38"/>
                          </a:lnTo>
                          <a:lnTo>
                            <a:pt x="49" y="20"/>
                          </a:lnTo>
                          <a:lnTo>
                            <a:pt x="53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85" name="Line 80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727" y="4533"/>
                      <a:ext cx="3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86" name="Line 80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263" y="4438"/>
                      <a:ext cx="94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87" name="Line 80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379" y="4438"/>
                      <a:ext cx="2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499" name="Group 60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904" y="12787"/>
                    <a:ext cx="4883" cy="1784"/>
                    <a:chOff x="4387" y="4516"/>
                    <a:chExt cx="1280" cy="459"/>
                  </a:xfrm>
                </p:grpSpPr>
                <p:sp>
                  <p:nvSpPr>
                    <p:cNvPr id="8088" name="Line 80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36" y="48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89" name="Line 80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23" y="4876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90" name="Line 79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11" y="4877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91" name="Line 79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98" y="4877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92" name="Line 79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86" y="4878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93" name="Line 79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73" y="4879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94" name="Line 79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61" y="4880"/>
                      <a:ext cx="16" cy="1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95" name="Line 79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48" y="4880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96" name="Line 79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36" y="4881"/>
                      <a:ext cx="16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97" name="Line 79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23" y="4881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98" name="Line 79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10" y="4882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99" name="Line 79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98" y="4883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00" name="Line 78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85" y="4883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01" name="Line 78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73" y="4884"/>
                      <a:ext cx="16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02" name="Line 78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60" y="4885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03" name="Line 78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47" y="4886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04" name="Line 78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5" y="4886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05" name="Line 78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22" y="4887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06" name="Line 78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0" y="4888"/>
                      <a:ext cx="16" cy="1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07" name="Line 78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97" y="4888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08" name="Line 78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84" y="4889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09" name="Line 78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2" y="4890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10" name="Line 77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59" y="4890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11" name="Line 77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47" y="4891"/>
                      <a:ext cx="16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12" name="Line 77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34" y="4891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13" name="Line 77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2" y="4892"/>
                      <a:ext cx="16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14" name="Line 77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12" y="4896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15" name="Line 77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13" y="4910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16" name="Line 77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60" y="4887"/>
                      <a:ext cx="6" cy="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17" name="Line 77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46" y="4874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18" name="Line 77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32" y="4875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19" name="Line 77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19" y="4875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20" name="Line 76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05" y="4876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21" name="Line 76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91" y="4877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22" name="Line 76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77" y="4877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23" name="Line 76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63" y="4878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24" name="Line 76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49" y="4879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25" name="Line 76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35" y="4880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26" name="Line 76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21" y="4880"/>
                      <a:ext cx="18" cy="2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27" name="Line 76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07" y="4881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28" name="Line 76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93" y="4882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29" name="Line 76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79" y="4883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30" name="Line 75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65" y="4883"/>
                      <a:ext cx="19" cy="2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31" name="Line 75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51" y="4884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32" name="Line 75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37" y="4885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33" name="Line 75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23" y="4886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34" name="Line 75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09" y="4886"/>
                      <a:ext cx="19" cy="2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35" name="Line 75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95" y="4887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36" name="Line 7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81" y="4888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37" name="Line 75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67" y="4889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38" name="Line 75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53" y="4890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39" name="Line 75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39" y="4890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40" name="Line 74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25" y="4891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41" name="Line 74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13" y="4892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42" name="Line 74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12" y="4893"/>
                      <a:ext cx="4" cy="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43" name="Line 7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51" y="4872"/>
                      <a:ext cx="12" cy="1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44" name="Line 74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34" y="4872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45" name="Line 7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16" y="4872"/>
                      <a:ext cx="14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46" name="Line 74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99" y="4873"/>
                      <a:ext cx="14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47" name="Line 74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81" y="4874"/>
                      <a:ext cx="15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48" name="Line 74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64" y="4875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49" name="Line 74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47" y="4876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50" name="Line 73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29" y="4877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51" name="Line 73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12" y="4878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52" name="Line 73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94" y="4879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53" name="Line 73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77" y="4880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54" name="Line 73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9" y="4881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55" name="Line 73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42" y="4882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56" name="Line 73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24" y="4883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57" name="Line 73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07" y="4884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58" name="Line 73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89" y="4885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59" name="Line 73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72" y="4886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60" name="Line 72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54" y="4886"/>
                      <a:ext cx="14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61" name="Line 72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37" y="4887"/>
                      <a:ext cx="14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62" name="Line 72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20" y="4888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63" name="Line 72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02" y="4889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64" name="Line 72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85" y="4890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65" name="Line 72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67" y="4891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66" name="Line 72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50" y="4892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67" name="Line 72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32" y="4893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68" name="Line 72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15" y="4894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69" name="Line 72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98" y="4895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70" name="Line 71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80" y="4896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71" name="Line 71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63" y="4896"/>
                      <a:ext cx="14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72" name="Line 71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45" y="4898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73" name="Line 71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28" y="4899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74" name="Line 71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10" y="4899"/>
                      <a:ext cx="14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75" name="Line 71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93" y="4900"/>
                      <a:ext cx="14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76" name="Line 71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75" y="4901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77" name="Line 71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58" y="4902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78" name="Line 71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40" y="4903"/>
                      <a:ext cx="14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79" name="Line 71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23" y="4904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80" name="Line 70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05" y="4905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81" name="Line 70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88" y="4906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82" name="Line 70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0" y="4907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83" name="Line 70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53" y="4908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84" name="Line 70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36" y="4909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85" name="Line 70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18" y="4910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86" name="Line 70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05" y="4911"/>
                      <a:ext cx="10" cy="1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87" name="Line 70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55" y="4963"/>
                      <a:ext cx="12" cy="1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88" name="Line 70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36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89" name="Line 70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16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90" name="Line 69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96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91" name="Line 69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76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92" name="Line 69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56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93" name="Line 69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36" y="4961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94" name="Line 69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16" y="4961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95" name="Line 69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96" y="4961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96" name="Line 69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77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97" name="Line 69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7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98" name="Line 69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37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199" name="Line 69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17" y="4961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00" name="Line 68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97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01" name="Line 68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77" y="4961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02" name="Line 68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58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03" name="Line 68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38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04" name="Line 68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18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05" name="Line 68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98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06" name="Line 68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78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07" name="Line 68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59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08" name="Line 68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38" y="4961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09" name="Line 68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19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10" name="Line 67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99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11" name="Line 67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79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12" name="Line 67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59" y="4961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13" name="Line 67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39" y="4961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14" name="Line 67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19" y="4961"/>
                      <a:ext cx="14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15" name="Line 67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00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16" name="Line 67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80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17" name="Line 67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60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18" name="Line 67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40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19" name="Line 67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20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20" name="Line 66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01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21" name="Line 66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81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22" name="Line 66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61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23" name="Line 66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41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24" name="Line 66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21" y="4961"/>
                      <a:ext cx="13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25" name="Line 66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07" y="4961"/>
                      <a:ext cx="8" cy="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26" name="Line 66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387" y="4777"/>
                      <a:ext cx="30" cy="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27" name="Line 66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387" y="4754"/>
                      <a:ext cx="62" cy="5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28" name="Line 66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388" y="4732"/>
                      <a:ext cx="85" cy="7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29" name="Line 66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396" y="4716"/>
                      <a:ext cx="100" cy="8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30" name="Line 65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410" y="4704"/>
                      <a:ext cx="110" cy="9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31" name="Line 65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429" y="4697"/>
                      <a:ext cx="115" cy="9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32" name="Line 65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450" y="4692"/>
                      <a:ext cx="118" cy="10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33" name="Line 65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471" y="4686"/>
                      <a:ext cx="120" cy="10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34" name="Line 65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492" y="4681"/>
                      <a:ext cx="123" cy="10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35" name="Line 65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513" y="4676"/>
                      <a:ext cx="126" cy="10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36" name="Line 6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534" y="4670"/>
                      <a:ext cx="129" cy="11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37" name="Line 65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555" y="4665"/>
                      <a:ext cx="132" cy="11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38" name="Line 65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576" y="4660"/>
                      <a:ext cx="134" cy="1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39" name="Line 65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597" y="4654"/>
                      <a:ext cx="137" cy="1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40" name="Line 64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618" y="4649"/>
                      <a:ext cx="136" cy="11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41" name="Line 64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639" y="4644"/>
                      <a:ext cx="127" cy="10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42" name="Line 64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660" y="4638"/>
                      <a:ext cx="117" cy="10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43" name="Line 6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681" y="4633"/>
                      <a:ext cx="107" cy="9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44" name="Line 64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703" y="4628"/>
                      <a:ext cx="95" cy="8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45" name="Line 6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724" y="4622"/>
                      <a:ext cx="85" cy="7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46" name="Line 64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745" y="4617"/>
                      <a:ext cx="75" cy="6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47" name="Line 64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766" y="4611"/>
                      <a:ext cx="65" cy="5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48" name="Line 64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787" y="4606"/>
                      <a:ext cx="55" cy="4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49" name="Line 64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808" y="4601"/>
                      <a:ext cx="45" cy="3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50" name="Line 63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828" y="4594"/>
                      <a:ext cx="35" cy="3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51" name="Line 63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841" y="4583"/>
                      <a:ext cx="33" cy="2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52" name="Line 63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846" y="4564"/>
                      <a:ext cx="39" cy="3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53" name="Line 63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846" y="4541"/>
                      <a:ext cx="50" cy="4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54" name="Line 63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852" y="4522"/>
                      <a:ext cx="55" cy="4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55" name="Line 63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873" y="4516"/>
                      <a:ext cx="44" cy="3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56" name="Line 63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900" y="4516"/>
                      <a:ext cx="16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57" name="Line 63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95" y="4856"/>
                      <a:ext cx="22" cy="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58" name="Line 63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60" y="4824"/>
                      <a:ext cx="55" cy="5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59" name="Line 63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26" y="4806"/>
                      <a:ext cx="73" cy="7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60" name="Line 62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91" y="4800"/>
                      <a:ext cx="81" cy="8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61" name="Line 62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56" y="4794"/>
                      <a:ext cx="89" cy="9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62" name="Line 62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21" y="4787"/>
                      <a:ext cx="98" cy="10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63" name="Line 62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86" y="4772"/>
                      <a:ext cx="114" cy="1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64" name="Line 62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51" y="4752"/>
                      <a:ext cx="136" cy="13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65" name="Line 62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16" y="4726"/>
                      <a:ext cx="163" cy="16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66" name="Line 62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881" y="4700"/>
                      <a:ext cx="191" cy="19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67" name="Line 62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846" y="4673"/>
                      <a:ext cx="219" cy="22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68" name="Line 62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811" y="4647"/>
                      <a:ext cx="247" cy="25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69" name="Line 62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776" y="4620"/>
                      <a:ext cx="275" cy="28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70" name="Line 61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742" y="4593"/>
                      <a:ext cx="302" cy="30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71" name="Line 61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707" y="4567"/>
                      <a:ext cx="330" cy="33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72" name="Line 61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672" y="4550"/>
                      <a:ext cx="349" cy="35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73" name="Line 61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656" y="4550"/>
                      <a:ext cx="331" cy="33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74" name="Line 61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801" y="4553"/>
                      <a:ext cx="151" cy="15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75" name="Line 61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654" y="4833"/>
                      <a:ext cx="23" cy="2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76" name="Line 61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74" y="4724"/>
                      <a:ext cx="24" cy="2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77" name="Line 61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53" y="4716"/>
                      <a:ext cx="27" cy="2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78" name="Line 61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32" y="4712"/>
                      <a:ext cx="27" cy="2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79" name="Line 61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12" y="4706"/>
                      <a:ext cx="29" cy="3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80" name="Line 60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95" y="4688"/>
                      <a:ext cx="38" cy="3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81" name="Line 60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82" y="4662"/>
                      <a:ext cx="51" cy="5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82" name="Line 60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73" y="4637"/>
                      <a:ext cx="60" cy="6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83" name="Line 60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67" y="4612"/>
                      <a:ext cx="66" cy="6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84" name="Line 60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62" y="4587"/>
                      <a:ext cx="71" cy="7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85" name="Line 60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56" y="4561"/>
                      <a:ext cx="77" cy="7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86" name="Line 60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51" y="4538"/>
                      <a:ext cx="81" cy="8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87" name="Line 60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46" y="4525"/>
                      <a:ext cx="74" cy="7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500" name="Group 4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819" y="12787"/>
                    <a:ext cx="6339" cy="2397"/>
                    <a:chOff x="4889" y="4516"/>
                    <a:chExt cx="1661" cy="617"/>
                  </a:xfrm>
                </p:grpSpPr>
                <p:sp>
                  <p:nvSpPr>
                    <p:cNvPr id="7888" name="Line 60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41" y="4523"/>
                      <a:ext cx="56" cy="5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89" name="Line 59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36" y="4523"/>
                      <a:ext cx="36" cy="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90" name="Line 59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62" y="4611"/>
                      <a:ext cx="15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91" name="Line 59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0" y="4591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92" name="Line 59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0" y="4570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93" name="Line 59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0" y="4550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94" name="Line 59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0" y="4530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95" name="Line 59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0" y="4516"/>
                      <a:ext cx="20" cy="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96" name="Line 59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0" y="4516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97" name="Line 59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12" y="4808"/>
                      <a:ext cx="9" cy="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98" name="Line 59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93" y="4794"/>
                      <a:ext cx="23" cy="2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99" name="Line 58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78" y="4792"/>
                      <a:ext cx="20" cy="2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00" name="Line 58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67" y="478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01" name="Line 58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8" y="4772"/>
                      <a:ext cx="19" cy="2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02" name="Line 58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2" y="4752"/>
                      <a:ext cx="25" cy="2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03" name="Line 58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0" y="4732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04" name="Line 58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0" y="4712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05" name="Line 58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0" y="4692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06" name="Line 58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0" y="4677"/>
                      <a:ext cx="21" cy="2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07" name="Line 58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0" y="4677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08" name="Line 58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819" y="4625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09" name="Line 57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99" y="4605"/>
                      <a:ext cx="21" cy="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10" name="Line 57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94" y="4585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11" name="Line 57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94" y="4565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12" name="Line 57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94" y="4545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13" name="Line 57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94" y="4524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14" name="Line 57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94" y="4516"/>
                      <a:ext cx="14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15" name="Line 57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849" y="4803"/>
                      <a:ext cx="15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16" name="Line 57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831" y="4793"/>
                      <a:ext cx="23" cy="2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17" name="Line 57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818" y="4791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18" name="Line 57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807" y="4783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19" name="Line 56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99" y="4767"/>
                      <a:ext cx="21" cy="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20" name="Line 56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94" y="4747"/>
                      <a:ext cx="26" cy="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21" name="Line 56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94" y="4726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22" name="Line 56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94" y="4706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23" name="Line 56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94" y="4686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24" name="Line 56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94" y="4677"/>
                      <a:ext cx="15" cy="1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25" name="Line 56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56" y="4620"/>
                      <a:ext cx="7" cy="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26" name="Line 56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36" y="4599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27" name="Line 56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36" y="4579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28" name="Line 56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36" y="4559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29" name="Line 55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36" y="4539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30" name="Line 55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36" y="4518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31" name="Line 55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36" y="4516"/>
                      <a:ext cx="9" cy="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32" name="Line 55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87" y="4797"/>
                      <a:ext cx="20" cy="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33" name="Line 55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70" y="4793"/>
                      <a:ext cx="21" cy="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34" name="Line 55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58" y="4789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35" name="Line 5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47" y="4779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36" name="Line 55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40" y="4761"/>
                      <a:ext cx="23" cy="2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37" name="Line 55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37" y="4741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38" name="Line 55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36" y="4721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39" name="Line 54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36" y="4700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40" name="Line 54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36" y="4680"/>
                      <a:ext cx="27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41" name="Line 54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36" y="4677"/>
                      <a:ext cx="10" cy="1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42" name="Line 5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545" y="4811"/>
                      <a:ext cx="5" cy="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43" name="Line 54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525" y="4794"/>
                      <a:ext cx="22" cy="2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44" name="Line 5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509" y="4792"/>
                      <a:ext cx="20" cy="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45" name="Line 54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98" y="4787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46" name="Line 54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8" y="4775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47" name="Line 54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2" y="4755"/>
                      <a:ext cx="24" cy="2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48" name="Line 54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0" y="4735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49" name="Line 53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0" y="4715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50" name="Line 53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0" y="4695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51" name="Line 53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0" y="4675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52" name="Line 53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0" y="4654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53" name="Line 53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0" y="4634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54" name="Line 53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0" y="4614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55" name="Line 53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0" y="4593"/>
                      <a:ext cx="26" cy="2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56" name="Line 53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0" y="4573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57" name="Line 53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0" y="4553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58" name="Line 53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0" y="4533"/>
                      <a:ext cx="26" cy="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59" name="Line 52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0" y="4516"/>
                      <a:ext cx="23" cy="2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60" name="Line 52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80" y="4516"/>
                      <a:ext cx="3" cy="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61" name="Line 52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889" y="4947"/>
                      <a:ext cx="16" cy="1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62" name="Line 52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889" y="4926"/>
                      <a:ext cx="40" cy="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63" name="Line 52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910" y="4924"/>
                      <a:ext cx="44" cy="3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64" name="Line 52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933" y="4923"/>
                      <a:ext cx="45" cy="3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65" name="Line 52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956" y="4922"/>
                      <a:ext cx="46" cy="3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66" name="Line 52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4978" y="4921"/>
                      <a:ext cx="48" cy="4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67" name="Line 52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001" y="4919"/>
                      <a:ext cx="50" cy="4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68" name="Line 52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024" y="4918"/>
                      <a:ext cx="51" cy="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69" name="Line 51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047" y="4917"/>
                      <a:ext cx="52" cy="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70" name="Line 51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070" y="4915"/>
                      <a:ext cx="54" cy="4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71" name="Line 51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093" y="4914"/>
                      <a:ext cx="55" cy="4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72" name="Line 51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115" y="4913"/>
                      <a:ext cx="57" cy="4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73" name="Line 51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138" y="4912"/>
                      <a:ext cx="58" cy="4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74" name="Line 51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161" y="4911"/>
                      <a:ext cx="59" cy="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75" name="Line 51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184" y="4910"/>
                      <a:ext cx="61" cy="5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76" name="Line 51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207" y="4908"/>
                      <a:ext cx="62" cy="5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77" name="Line 51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229" y="4907"/>
                      <a:ext cx="64" cy="5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78" name="Line 51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252" y="4906"/>
                      <a:ext cx="65" cy="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79" name="Line 50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275" y="4904"/>
                      <a:ext cx="67" cy="5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80" name="Line 50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298" y="4903"/>
                      <a:ext cx="68" cy="5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81" name="Line 50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321" y="4902"/>
                      <a:ext cx="69" cy="5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82" name="Line 50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344" y="4901"/>
                      <a:ext cx="71" cy="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83" name="Line 50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366" y="4900"/>
                      <a:ext cx="73" cy="6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84" name="Line 50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389" y="4899"/>
                      <a:ext cx="74" cy="6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85" name="Line 50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412" y="4897"/>
                      <a:ext cx="75" cy="6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86" name="Line 50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435" y="4896"/>
                      <a:ext cx="77" cy="6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87" name="Line 50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458" y="4895"/>
                      <a:ext cx="78" cy="6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88" name="Line 50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481" y="4894"/>
                      <a:ext cx="79" cy="6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89" name="Line 49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503" y="4892"/>
                      <a:ext cx="81" cy="6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90" name="Line 49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526" y="4891"/>
                      <a:ext cx="83" cy="7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91" name="Line 49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549" y="4890"/>
                      <a:ext cx="84" cy="7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92" name="Line 49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572" y="4889"/>
                      <a:ext cx="85" cy="7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93" name="Line 49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595" y="4888"/>
                      <a:ext cx="86" cy="7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94" name="Line 49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718" y="4972"/>
                      <a:ext cx="4" cy="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95" name="Line 49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618" y="4886"/>
                      <a:ext cx="90" cy="7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96" name="Line 49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640" y="4885"/>
                      <a:ext cx="106" cy="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97" name="Line 49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925" y="5108"/>
                      <a:ext cx="29" cy="2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98" name="Line 49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663" y="4884"/>
                      <a:ext cx="107" cy="9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999" name="Line 48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916" y="5079"/>
                      <a:ext cx="63" cy="5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00" name="Line 48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685" y="4882"/>
                      <a:ext cx="109" cy="9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01" name="Line 48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906" y="5050"/>
                      <a:ext cx="97" cy="8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02" name="Line 48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696" y="4871"/>
                      <a:ext cx="119" cy="10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03" name="Line 48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897" y="5021"/>
                      <a:ext cx="113" cy="9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04" name="Line 48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717" y="4867"/>
                      <a:ext cx="116" cy="10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05" name="Line 48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884" y="4990"/>
                      <a:ext cx="128" cy="10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06" name="Line 48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740" y="4866"/>
                      <a:ext cx="122" cy="10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07" name="Line 48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763" y="4865"/>
                      <a:ext cx="252" cy="2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08" name="Line 48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785" y="4864"/>
                      <a:ext cx="232" cy="19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09" name="Line 47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808" y="4863"/>
                      <a:ext cx="211" cy="18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10" name="Line 47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835" y="4865"/>
                      <a:ext cx="187" cy="15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11" name="Line 47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863" y="4868"/>
                      <a:ext cx="161" cy="13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12" name="Line 47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890" y="4870"/>
                      <a:ext cx="136" cy="1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13" name="Line 47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918" y="4873"/>
                      <a:ext cx="110" cy="9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14" name="Line 47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945" y="4876"/>
                      <a:ext cx="86" cy="7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15" name="Line 47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5973" y="4879"/>
                      <a:ext cx="60" cy="5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16" name="Line 47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6001" y="4882"/>
                      <a:ext cx="28" cy="2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17" name="Line 47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40" y="4537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18" name="Line 47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12" y="4537"/>
                      <a:ext cx="31" cy="3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19" name="Line 46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63" y="4516"/>
                      <a:ext cx="83" cy="8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20" name="Line 46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37" y="4518"/>
                      <a:ext cx="111" cy="11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21" name="Line 46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24" y="4534"/>
                      <a:ext cx="126" cy="12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22" name="Line 46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13" y="4551"/>
                      <a:ext cx="120" cy="12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23" name="Line 46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01" y="4568"/>
                      <a:ext cx="118" cy="1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24" name="Line 46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22" y="4516"/>
                      <a:ext cx="182" cy="1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25" name="Line 46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98" y="4521"/>
                      <a:ext cx="189" cy="19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26" name="Line 46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84" y="4536"/>
                      <a:ext cx="184" cy="18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27" name="Line 46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56" y="4537"/>
                      <a:ext cx="191" cy="19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28" name="Line 46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43" y="4551"/>
                      <a:ext cx="181" cy="1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29" name="Line 45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40" y="4578"/>
                      <a:ext cx="159" cy="16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30" name="Line 45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38" y="4605"/>
                      <a:ext cx="131" cy="13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31" name="Line 45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36" y="4631"/>
                      <a:ext cx="97" cy="9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32" name="Line 45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34" y="4658"/>
                      <a:ext cx="8" cy="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33" name="Line 45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83" y="4648"/>
                      <a:ext cx="66" cy="6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34" name="Line 45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36" y="4621"/>
                      <a:ext cx="111" cy="11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35" name="Line 4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03" y="4594"/>
                      <a:ext cx="142" cy="14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36" name="Line 45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75" y="4567"/>
                      <a:ext cx="168" cy="17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37" name="Line 45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50" y="4540"/>
                      <a:ext cx="191" cy="19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38" name="Line 45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29" y="4537"/>
                      <a:ext cx="188" cy="19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39" name="Line 44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09" y="4532"/>
                      <a:ext cx="184" cy="18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40" name="Line 44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91" y="4517"/>
                      <a:ext cx="189" cy="19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41" name="Line 44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03" y="4516"/>
                      <a:ext cx="49" cy="4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42" name="Line 4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74" y="4567"/>
                      <a:ext cx="127" cy="13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43" name="Line 44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59" y="4562"/>
                      <a:ext cx="120" cy="1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44" name="Line 4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46" y="4545"/>
                      <a:ext cx="121" cy="12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45" name="Line 44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35" y="4528"/>
                      <a:ext cx="120" cy="12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46" name="Line 44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37" y="4516"/>
                      <a:ext cx="101" cy="10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47" name="Line 44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40" y="4516"/>
                      <a:ext cx="70" cy="7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48" name="Line 44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42" y="4537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49" name="Line 43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780" y="4537"/>
                      <a:ext cx="4" cy="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50" name="Line 43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752" y="4537"/>
                      <a:ext cx="35" cy="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51" name="Line 43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704" y="4516"/>
                      <a:ext cx="85" cy="8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52" name="Line 43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78" y="4519"/>
                      <a:ext cx="113" cy="1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53" name="Line 43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66" y="4536"/>
                      <a:ext cx="127" cy="12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54" name="Line 43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55" y="4553"/>
                      <a:ext cx="120" cy="12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55" name="Line 43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42" y="4569"/>
                      <a:ext cx="119" cy="1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56" name="Line 43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62" y="4516"/>
                      <a:ext cx="183" cy="18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57" name="Line 43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40" y="4523"/>
                      <a:ext cx="188" cy="19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58" name="Line 43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25" y="4536"/>
                      <a:ext cx="184" cy="18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59" name="Line 42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97" y="4537"/>
                      <a:ext cx="191" cy="19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60" name="Line 42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85" y="4554"/>
                      <a:ext cx="180" cy="18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61" name="Line 42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83" y="4580"/>
                      <a:ext cx="156" cy="1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62" name="Line 42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81" y="4607"/>
                      <a:ext cx="128" cy="13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63" name="Line 42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79" y="4634"/>
                      <a:ext cx="92" cy="9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64" name="Line 42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77" y="4661"/>
                      <a:ext cx="4" cy="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65" name="Line 42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720" y="4645"/>
                      <a:ext cx="72" cy="7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66" name="Line 42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75" y="4618"/>
                      <a:ext cx="115" cy="1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67" name="Line 42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43" y="4591"/>
                      <a:ext cx="145" cy="14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68" name="Line 42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15" y="4565"/>
                      <a:ext cx="171" cy="17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69" name="Line 41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91" y="4538"/>
                      <a:ext cx="193" cy="1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70" name="Line 41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70" y="4537"/>
                      <a:ext cx="187" cy="1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71" name="Line 41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50" y="4530"/>
                      <a:ext cx="185" cy="18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72" name="Line 41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32" y="4516"/>
                      <a:ext cx="188" cy="19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73" name="Line 41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53" y="4516"/>
                      <a:ext cx="39" cy="4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74" name="Line 41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16" y="4571"/>
                      <a:ext cx="122" cy="12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75" name="Line 41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01" y="4560"/>
                      <a:ext cx="119" cy="12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76" name="Line 41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87" y="4543"/>
                      <a:ext cx="122" cy="12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77" name="Line 41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78" y="4526"/>
                      <a:ext cx="119" cy="12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78" name="Line 41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81" y="4516"/>
                      <a:ext cx="97" cy="10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79" name="Line 40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83" y="4516"/>
                      <a:ext cx="67" cy="6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80" name="Line 40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85" y="4537"/>
                      <a:ext cx="17" cy="1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81" name="Line 40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121" y="4537"/>
                      <a:ext cx="6" cy="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82" name="Line 40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092" y="4537"/>
                      <a:ext cx="38" cy="3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83" name="Line 40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044" y="4516"/>
                      <a:ext cx="88" cy="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84" name="Line 40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020" y="4521"/>
                      <a:ext cx="114" cy="11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85" name="Line 40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008" y="4538"/>
                      <a:ext cx="125" cy="1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86" name="Line 40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96" y="4555"/>
                      <a:ext cx="121" cy="12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87" name="Line 40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31" y="4517"/>
                      <a:ext cx="11" cy="1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7501" name="Line 39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993" y="12999"/>
                    <a:ext cx="454" cy="46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02" name="Line 39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683" y="12787"/>
                    <a:ext cx="708" cy="73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03" name="Line 39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609" y="12822"/>
                    <a:ext cx="713" cy="73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04" name="Line 39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547" y="12869"/>
                    <a:ext cx="701" cy="73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05" name="Line 39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435" y="12869"/>
                    <a:ext cx="734" cy="7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06" name="Line 3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402" y="12942"/>
                    <a:ext cx="676" cy="70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07" name="Line 39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394" y="13049"/>
                    <a:ext cx="587" cy="60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08" name="Line 39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386" y="13154"/>
                    <a:ext cx="478" cy="49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09" name="Line 39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380" y="13256"/>
                    <a:ext cx="333" cy="34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10" name="Line 39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370" y="13361"/>
                    <a:ext cx="6" cy="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11" name="Line 38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276" y="13277"/>
                    <a:ext cx="297" cy="31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12" name="Line 38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115" y="13177"/>
                    <a:ext cx="451" cy="46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13" name="Line 38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993" y="13072"/>
                    <a:ext cx="565" cy="58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14" name="Line 38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892" y="12965"/>
                    <a:ext cx="658" cy="68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15" name="Line 38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799" y="12869"/>
                    <a:ext cx="737" cy="76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16" name="Line 38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719" y="12869"/>
                    <a:ext cx="708" cy="73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17" name="Line 38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642" y="12839"/>
                    <a:ext cx="705" cy="73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18" name="Line 38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574" y="12787"/>
                    <a:ext cx="715" cy="74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19" name="Line 38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066" y="12787"/>
                    <a:ext cx="115" cy="12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20" name="Line 38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513" y="13000"/>
                    <a:ext cx="461" cy="47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21" name="Line 3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459" y="12950"/>
                    <a:ext cx="455" cy="47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22" name="Line 37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402" y="12885"/>
                    <a:ext cx="468" cy="48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23" name="Line 37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380" y="12817"/>
                    <a:ext cx="444" cy="46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24" name="Line 37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386" y="12787"/>
                    <a:ext cx="362" cy="37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25" name="Line 37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612" y="12794"/>
                    <a:ext cx="24" cy="2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26" name="Line 37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394" y="12865"/>
                    <a:ext cx="172" cy="17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27" name="Line 37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406" y="12869"/>
                    <a:ext cx="49" cy="5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28" name="Line 3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816" y="12869"/>
                    <a:ext cx="40" cy="3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29" name="Line 37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705" y="12869"/>
                    <a:ext cx="157" cy="1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30" name="Line 37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523" y="12787"/>
                    <a:ext cx="347" cy="36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31" name="Line 36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435" y="12810"/>
                    <a:ext cx="445" cy="4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32" name="Line 36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392" y="12877"/>
                    <a:ext cx="473" cy="48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33" name="Line 3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347" y="12942"/>
                    <a:ext cx="458" cy="47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34" name="Line 3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089" y="12787"/>
                    <a:ext cx="79" cy="8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35" name="Line 36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93" y="13000"/>
                    <a:ext cx="458" cy="47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36" name="Line 36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9980" y="12787"/>
                    <a:ext cx="710" cy="73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37" name="Line 36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9912" y="12831"/>
                    <a:ext cx="710" cy="73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38" name="Line 36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9839" y="12869"/>
                    <a:ext cx="710" cy="73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39" name="Line 3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9734" y="12869"/>
                    <a:ext cx="736" cy="76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40" name="Line 3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9711" y="12954"/>
                    <a:ext cx="667" cy="69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41" name="Line 35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9703" y="13060"/>
                    <a:ext cx="576" cy="59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42" name="Line 35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9695" y="13165"/>
                    <a:ext cx="463" cy="47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43" name="Line 35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9689" y="13265"/>
                    <a:ext cx="315" cy="32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44" name="Line 35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565" y="13270"/>
                    <a:ext cx="313" cy="3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45" name="Line 35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412" y="13165"/>
                    <a:ext cx="461" cy="47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46" name="Line 35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291" y="13060"/>
                    <a:ext cx="574" cy="59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47" name="Line 35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188" y="12954"/>
                    <a:ext cx="671" cy="69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48" name="Line 35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100" y="12869"/>
                    <a:ext cx="734" cy="76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49" name="Line 35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019" y="12869"/>
                    <a:ext cx="704" cy="73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50" name="Line 35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945" y="12831"/>
                    <a:ext cx="707" cy="73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51" name="Line 34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879" y="12787"/>
                    <a:ext cx="709" cy="73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52" name="Line 34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396" y="12787"/>
                    <a:ext cx="82" cy="8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53" name="Line 34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817" y="13000"/>
                    <a:ext cx="454" cy="47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54" name="Line 34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760" y="12947"/>
                    <a:ext cx="457" cy="47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55" name="Line 34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703" y="12877"/>
                    <a:ext cx="473" cy="49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56" name="Line 34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689" y="12810"/>
                    <a:ext cx="441" cy="46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57" name="Line 34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695" y="12787"/>
                    <a:ext cx="353" cy="36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58" name="Line 34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703" y="12865"/>
                    <a:ext cx="160" cy="16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59" name="Line 34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714" y="12869"/>
                    <a:ext cx="38" cy="3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60" name="Line 34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2067" y="13045"/>
                    <a:ext cx="137" cy="14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61" name="Line 3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954" y="13038"/>
                    <a:ext cx="258" cy="27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62" name="Line 3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831" y="13024"/>
                    <a:ext cx="389" cy="40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63" name="Line 33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713" y="13015"/>
                    <a:ext cx="511" cy="53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64" name="Line 33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659" y="13072"/>
                    <a:ext cx="572" cy="58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65" name="Line 33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613" y="13136"/>
                    <a:ext cx="607" cy="6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66" name="Line 33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392" y="13022"/>
                    <a:ext cx="27" cy="2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67" name="Line 3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559" y="13193"/>
                    <a:ext cx="582" cy="60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68" name="Line 33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292" y="13024"/>
                    <a:ext cx="775" cy="80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69" name="Line 33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201" y="13045"/>
                    <a:ext cx="787" cy="81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70" name="Line 33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090" y="13045"/>
                    <a:ext cx="813" cy="83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71" name="Line 32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023" y="13083"/>
                    <a:ext cx="789" cy="81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72" name="Line 3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019" y="13188"/>
                    <a:ext cx="697" cy="72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73" name="Line 3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012" y="13297"/>
                    <a:ext cx="601" cy="6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74" name="Line 32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006" y="13400"/>
                    <a:ext cx="495" cy="51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75" name="Line 32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1001" y="13509"/>
                    <a:ext cx="372" cy="38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76" name="Line 32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995" y="13616"/>
                    <a:ext cx="234" cy="23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77" name="Line 32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990" y="13723"/>
                    <a:ext cx="46" cy="4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78" name="Line 32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071" y="13661"/>
                    <a:ext cx="160" cy="16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79" name="Line 32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912" y="13556"/>
                    <a:ext cx="312" cy="3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80" name="Line 32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774" y="13448"/>
                    <a:ext cx="446" cy="46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81" name="Line 31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659" y="13343"/>
                    <a:ext cx="553" cy="57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82" name="Line 31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548" y="13233"/>
                    <a:ext cx="661" cy="68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83" name="Line 31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449" y="13129"/>
                    <a:ext cx="755" cy="78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84" name="Line 31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357" y="13049"/>
                    <a:ext cx="817" cy="84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85" name="Line 31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275" y="13045"/>
                    <a:ext cx="796" cy="8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86" name="Line 31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191" y="13038"/>
                    <a:ext cx="773" cy="80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87" name="Line 31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114" y="13027"/>
                    <a:ext cx="755" cy="78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88" name="Line 31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042" y="13015"/>
                    <a:ext cx="728" cy="7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89" name="Line 31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990" y="13172"/>
                    <a:ext cx="522" cy="5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90" name="Line 31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995" y="13110"/>
                    <a:ext cx="470" cy="48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91" name="Line 30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003" y="13049"/>
                    <a:ext cx="416" cy="43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92" name="Line 30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006" y="13015"/>
                    <a:ext cx="334" cy="3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93" name="Line 30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014" y="13045"/>
                    <a:ext cx="191" cy="19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94" name="Line 30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023" y="13045"/>
                    <a:ext cx="76" cy="7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95" name="Line 30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355" y="15055"/>
                    <a:ext cx="220" cy="22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96" name="Line 30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224" y="14899"/>
                    <a:ext cx="351" cy="36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97" name="Line 30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100" y="14740"/>
                    <a:ext cx="475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98" name="Line 30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954" y="14586"/>
                    <a:ext cx="621" cy="6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599" name="Line 3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801" y="14431"/>
                    <a:ext cx="774" cy="79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00" name="Line 30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234" y="14271"/>
                    <a:ext cx="341" cy="3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01" name="Line 29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648" y="14917"/>
                    <a:ext cx="306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02" name="Line 29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234" y="14115"/>
                    <a:ext cx="341" cy="3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03" name="Line 29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501" y="14917"/>
                    <a:ext cx="300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04" name="Line 29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234" y="13955"/>
                    <a:ext cx="341" cy="3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05" name="Line 29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346" y="14917"/>
                    <a:ext cx="305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06" name="Line 29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234" y="13800"/>
                    <a:ext cx="341" cy="3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07" name="Line 29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193" y="14917"/>
                    <a:ext cx="308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08" name="Line 29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234" y="13646"/>
                    <a:ext cx="341" cy="34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09" name="Line 29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042" y="14917"/>
                    <a:ext cx="304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10" name="Line 2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234" y="13486"/>
                    <a:ext cx="341" cy="35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11" name="Line 28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892" y="14917"/>
                    <a:ext cx="301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12" name="Line 28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234" y="13331"/>
                    <a:ext cx="341" cy="3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13" name="Line 28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742" y="14917"/>
                    <a:ext cx="305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14" name="Line 28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234" y="13172"/>
                    <a:ext cx="341" cy="34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15" name="Line 28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588" y="14917"/>
                    <a:ext cx="304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16" name="Line 28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234" y="13027"/>
                    <a:ext cx="325" cy="33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17" name="Line 28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438" y="14917"/>
                    <a:ext cx="304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18" name="Line 28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234" y="12974"/>
                    <a:ext cx="230" cy="23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19" name="Line 28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287" y="14917"/>
                    <a:ext cx="303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20" name="Line 28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228" y="12915"/>
                    <a:ext cx="141" cy="14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21" name="Line 2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135" y="14917"/>
                    <a:ext cx="303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22" name="Line 27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2129" y="12881"/>
                    <a:ext cx="117" cy="12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23" name="Line 27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986" y="14917"/>
                    <a:ext cx="301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24" name="Line 27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978" y="12877"/>
                    <a:ext cx="122" cy="12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25" name="Line 27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833" y="14917"/>
                    <a:ext cx="302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26" name="Line 27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836" y="12874"/>
                    <a:ext cx="118" cy="12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27" name="Line 27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681" y="14917"/>
                    <a:ext cx="305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28" name="Line 27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691" y="12827"/>
                    <a:ext cx="154" cy="16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29" name="Line 27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9681" y="14917"/>
                    <a:ext cx="152" cy="1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30" name="Line 27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629" y="12779"/>
                    <a:ext cx="111" cy="11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31" name="Line 26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568" y="15161"/>
                    <a:ext cx="121" cy="12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32" name="Line 26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422" y="15020"/>
                    <a:ext cx="247" cy="26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33" name="Line 26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269" y="14882"/>
                    <a:ext cx="384" cy="4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34" name="Line 26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114" y="14740"/>
                    <a:ext cx="524" cy="54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35" name="Line 26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443" y="14740"/>
                    <a:ext cx="42" cy="4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36" name="Line 26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7964" y="15002"/>
                    <a:ext cx="272" cy="28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37" name="Line 26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7813" y="15002"/>
                    <a:ext cx="271" cy="28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38" name="Line 26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7662" y="15002"/>
                    <a:ext cx="272" cy="28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7639" name="Group 25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000" y="14932"/>
                    <a:ext cx="1849" cy="350"/>
                    <a:chOff x="6003" y="14928"/>
                    <a:chExt cx="1849" cy="350"/>
                  </a:xfrm>
                </p:grpSpPr>
                <p:sp>
                  <p:nvSpPr>
                    <p:cNvPr id="7877" name="Line 26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7513" y="14928"/>
                      <a:ext cx="339" cy="3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78" name="Line 26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7363" y="14928"/>
                      <a:ext cx="336" cy="3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79" name="Line 25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7211" y="14928"/>
                      <a:ext cx="335" cy="3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80" name="Line 25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7059" y="14928"/>
                      <a:ext cx="339" cy="3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81" name="Line 25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910" y="14928"/>
                      <a:ext cx="336" cy="3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82" name="Line 25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757" y="14928"/>
                      <a:ext cx="335" cy="3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83" name="Line 25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605" y="14928"/>
                      <a:ext cx="339" cy="3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84" name="Line 25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457" y="14928"/>
                      <a:ext cx="335" cy="3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85" name="Line 2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304" y="14928"/>
                      <a:ext cx="336" cy="3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86" name="Line 25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150" y="14928"/>
                      <a:ext cx="340" cy="3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87" name="Line 25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6003" y="14928"/>
                      <a:ext cx="337" cy="3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7640" name="Line 24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5847" y="14932"/>
                    <a:ext cx="335" cy="3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41" name="Line 24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5694" y="14932"/>
                    <a:ext cx="335" cy="3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42" name="Line 24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5541" y="14932"/>
                    <a:ext cx="342" cy="3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43" name="Line 24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5393" y="14932"/>
                    <a:ext cx="335" cy="3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44" name="Line 24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5240" y="14932"/>
                    <a:ext cx="335" cy="3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45" name="Line 24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5088" y="14932"/>
                    <a:ext cx="338" cy="3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46" name="Line 24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939" y="14932"/>
                    <a:ext cx="335" cy="3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47" name="Line 24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19" y="14932"/>
                    <a:ext cx="302" cy="31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48" name="Line 24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816" y="14932"/>
                    <a:ext cx="156" cy="1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49" name="Line 240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5029" y="14663"/>
                    <a:ext cx="339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50" name="Line 239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4880" y="14663"/>
                    <a:ext cx="336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51" name="Line 238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4732" y="14663"/>
                    <a:ext cx="335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52" name="Line 237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4580" y="14663"/>
                    <a:ext cx="339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53" name="Line 236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4431" y="14663"/>
                    <a:ext cx="336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54" name="Line 235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4283" y="14663"/>
                    <a:ext cx="335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55" name="Line 234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4131" y="14663"/>
                    <a:ext cx="339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56" name="Line 233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3983" y="14663"/>
                    <a:ext cx="335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57" name="Line 232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3834" y="14663"/>
                    <a:ext cx="336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58" name="Line 231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3681" y="14663"/>
                    <a:ext cx="340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59" name="Line 230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3573" y="14695"/>
                    <a:ext cx="294" cy="2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60" name="Line 229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6666" y="14656"/>
                    <a:ext cx="315" cy="24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61" name="Line 228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6530" y="14663"/>
                    <a:ext cx="350" cy="26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62" name="Line 227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6382" y="14663"/>
                    <a:ext cx="335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63" name="Line 226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6230" y="14663"/>
                    <a:ext cx="339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64" name="Line 225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6081" y="14663"/>
                    <a:ext cx="336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65" name="Line 224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5933" y="14663"/>
                    <a:ext cx="335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66" name="Line 223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5781" y="14663"/>
                    <a:ext cx="339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67" name="Line 222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5633" y="14663"/>
                    <a:ext cx="335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68" name="Line 221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5484" y="14663"/>
                    <a:ext cx="336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69" name="Line 220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5331" y="14663"/>
                    <a:ext cx="340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70" name="Line 219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5181" y="14663"/>
                    <a:ext cx="337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71" name="Line 218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6837" y="14650"/>
                    <a:ext cx="171" cy="13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72" name="Line 217"/>
                  <p:cNvSpPr>
                    <a:spLocks noChangeAspect="1" noChangeShapeType="1"/>
                  </p:cNvSpPr>
                  <p:nvPr/>
                </p:nvSpPr>
                <p:spPr bwMode="auto">
                  <a:xfrm rot="10800000">
                    <a:off x="3561" y="14795"/>
                    <a:ext cx="171" cy="13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7673" name="Group 1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048" y="12479"/>
                    <a:ext cx="9947" cy="2157"/>
                    <a:chOff x="4424" y="4438"/>
                    <a:chExt cx="2608" cy="555"/>
                  </a:xfrm>
                </p:grpSpPr>
                <p:sp>
                  <p:nvSpPr>
                    <p:cNvPr id="7677" name="Line 21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424" y="4438"/>
                      <a:ext cx="11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78" name="Line 21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559" y="4438"/>
                      <a:ext cx="2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79" name="Line 21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604" y="4438"/>
                      <a:ext cx="11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80" name="Line 21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738" y="4438"/>
                      <a:ext cx="2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81" name="Line 21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783" y="4438"/>
                      <a:ext cx="11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82" name="Line 21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18" y="4438"/>
                      <a:ext cx="2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83" name="Line 21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63" y="4438"/>
                      <a:ext cx="11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84" name="Line 20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98" y="4438"/>
                      <a:ext cx="2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85" name="Line 20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43" y="4438"/>
                      <a:ext cx="11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86" name="Line 20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77" y="4438"/>
                      <a:ext cx="2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87" name="Line 20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22" y="4438"/>
                      <a:ext cx="11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88" name="Line 20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57" y="4438"/>
                      <a:ext cx="2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89" name="Line 20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02" y="4438"/>
                      <a:ext cx="11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90" name="Line 20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37" y="4438"/>
                      <a:ext cx="2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91" name="Line 20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82" y="4438"/>
                      <a:ext cx="11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92" name="Line 20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816" y="4438"/>
                      <a:ext cx="2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93" name="Line 20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861" y="4438"/>
                      <a:ext cx="11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94" name="Line 19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996" y="4438"/>
                      <a:ext cx="2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95" name="Line 19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041" y="4438"/>
                      <a:ext cx="11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96" name="Line 19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175" y="4438"/>
                      <a:ext cx="2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97" name="Line 19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220" y="4438"/>
                      <a:ext cx="11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98" name="Line 19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355" y="4438"/>
                      <a:ext cx="2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99" name="Line 19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400" y="4438"/>
                      <a:ext cx="11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00" name="Line 19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535" y="4438"/>
                      <a:ext cx="2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01" name="Line 19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580" y="4438"/>
                      <a:ext cx="11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02" name="Line 19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714" y="4438"/>
                      <a:ext cx="2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03" name="Line 19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759" y="4438"/>
                      <a:ext cx="11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04" name="Line 18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894" y="4438"/>
                      <a:ext cx="22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05" name="Line 18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939" y="4438"/>
                      <a:ext cx="93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06" name="Line 18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68" y="4975"/>
                      <a:ext cx="1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07" name="Line 18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54" y="4975"/>
                      <a:ext cx="15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08" name="Line 18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41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09" name="Line 18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28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10" name="Line 18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15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11" name="Line 18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01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12" name="Line 18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88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13" name="Line 18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75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14" name="Line 17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62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15" name="Line 17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49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16" name="Line 17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35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17" name="Line 17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22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18" name="Line 17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109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19" name="Line 17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96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20" name="Line 17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82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21" name="Line 17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69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22" name="Line 17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56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23" name="Line 17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43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24" name="Line 16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29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25" name="Line 16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6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26" name="Line 16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03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27" name="Line 16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90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28" name="Line 16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7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29" name="Line 16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63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30" name="Line 16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50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31" name="Line 16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37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32" name="Line 16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4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33" name="Line 16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15" y="4980"/>
                      <a:ext cx="13" cy="1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34" name="Line 15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67" y="4991"/>
                      <a:ext cx="2" cy="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35" name="Line 15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54" y="4978"/>
                      <a:ext cx="15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36" name="Line 15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41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37" name="Line 15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28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38" name="Line 15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14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39" name="Line 15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201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40" name="Line 1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88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41" name="Line 15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75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42" name="Line 15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61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43" name="Line 15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48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44" name="Line 14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35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45" name="Line 14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22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46" name="Line 14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108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47" name="Line 1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95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48" name="Line 14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82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49" name="Line 1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69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50" name="Line 14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56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51" name="Line 14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42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52" name="Line 14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29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53" name="Line 14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6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54" name="Line 13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03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55" name="Line 13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89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56" name="Line 13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6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57" name="Line 13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63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58" name="Line 13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50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59" name="Line 13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36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60" name="Line 13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23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61" name="Line 13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15" y="4975"/>
                      <a:ext cx="13" cy="1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62" name="Line 13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51" y="4975"/>
                      <a:ext cx="7" cy="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63" name="Line 13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38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64" name="Line 12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25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65" name="Line 12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12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66" name="Line 12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98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67" name="Line 12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85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68" name="Line 12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72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69" name="Line 12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59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70" name="Line 12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45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71" name="Line 12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32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72" name="Line 12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19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73" name="Line 12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06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74" name="Line 11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92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75" name="Line 11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79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76" name="Line 11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66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77" name="Line 11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53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78" name="Line 11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40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79" name="Line 11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26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80" name="Line 11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13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81" name="Line 11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00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82" name="Line 11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87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83" name="Line 11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73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84" name="Line 10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60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85" name="Line 10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47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86" name="Line 10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34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87" name="Line 10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20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88" name="Line 10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07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89" name="Line 10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04" y="4986"/>
                      <a:ext cx="8" cy="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90" name="Line 10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51" y="4986"/>
                      <a:ext cx="7" cy="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91" name="Line 10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38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92" name="Line 10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24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93" name="Line 10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11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94" name="Line 9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98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95" name="Line 9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85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96" name="Line 9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71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97" name="Line 9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58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98" name="Line 9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45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799" name="Line 9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32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00" name="Line 9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19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01" name="Line 9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05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02" name="Line 9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92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03" name="Line 9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79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04" name="Line 8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66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05" name="Line 8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2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06" name="Line 8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39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07" name="Line 8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26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08" name="Line 8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13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09" name="Line 8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99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10" name="Line 8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86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11" name="Line 8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73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12" name="Line 8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60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13" name="Line 8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47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14" name="Line 7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33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15" name="Line 7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20" y="4975"/>
                      <a:ext cx="18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16" name="Line 7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07" y="497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17" name="Line 7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04" y="4975"/>
                      <a:ext cx="7" cy="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18" name="Line 7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51" y="4853"/>
                      <a:ext cx="3" cy="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19" name="Line 7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38" y="4854"/>
                      <a:ext cx="16" cy="1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20" name="Line 7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26" y="4855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21" name="Line 7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13" y="4855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22" name="Line 7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601" y="4856"/>
                      <a:ext cx="16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23" name="Line 7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88" y="4857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24" name="Line 6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75" y="4857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25" name="Line 6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63" y="4858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26" name="Line 6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50" y="4859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27" name="Line 6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38" y="4859"/>
                      <a:ext cx="16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28" name="Line 6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25" y="4860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29" name="Line 6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12" y="4861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30" name="Line 6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500" y="4861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31" name="Line 6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87" y="4862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32" name="Line 6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75" y="4863"/>
                      <a:ext cx="16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33" name="Line 6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62" y="4863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34" name="Line 5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50" y="4864"/>
                      <a:ext cx="16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35" name="Line 5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37" y="4865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36" name="Line 5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24" y="4865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37" name="Line 5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412" y="4866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38" name="Line 5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99" y="4867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39" name="Line 5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87" y="4867"/>
                      <a:ext cx="17" cy="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40" name="Line 5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74" y="4868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41" name="Line 5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62" y="4869"/>
                      <a:ext cx="16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42" name="Line 5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49" y="4869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43" name="Line 5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36" y="4870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44" name="Line 4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24" y="4871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45" name="Line 4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11" y="4871"/>
                      <a:ext cx="1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46" name="Line 4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01" y="4874"/>
                      <a:ext cx="15" cy="1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47" name="Line 4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301" y="4888"/>
                      <a:ext cx="2" cy="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48" name="Line 4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51" y="4868"/>
                      <a:ext cx="3" cy="3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49" name="Line 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37" y="4856"/>
                      <a:ext cx="17" cy="1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50" name="Line 4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23" y="4854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51" name="Line 4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609" y="4854"/>
                      <a:ext cx="19" cy="2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52" name="Line 4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96" y="4855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53" name="Line 4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82" y="4856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54" name="Line 3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68" y="4857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55" name="Line 3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54" y="4858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56" name="Line 3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40" y="4858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57" name="Line 3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26" y="4859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58" name="Line 3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512" y="4860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59" name="Line 3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98" y="4861"/>
                      <a:ext cx="18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60" name="Line 3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84" y="4861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61" name="Line 3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70" y="4862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62" name="Line 3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56" y="4863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63" name="Line 3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42" y="4864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64" name="Line 2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28" y="4864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65" name="Line 2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14" y="4865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66" name="Line 2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400" y="4866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67" name="Line 2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86" y="4867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68" name="Line 2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72" y="4867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69" name="Line 2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58" y="4868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70" name="Line 2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44" y="4869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71" name="Line 2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30" y="4869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72" name="Line 2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16" y="4870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73" name="Line 2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02" y="4871"/>
                      <a:ext cx="19" cy="1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74" name="Line 1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301" y="4872"/>
                      <a:ext cx="6" cy="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75" name="Line 1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61" y="4874"/>
                      <a:ext cx="4" cy="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76" name="Line 1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249" y="4875"/>
                      <a:ext cx="16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7674" name="Line 1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6403" y="14640"/>
                    <a:ext cx="1351" cy="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75" name="Line 1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77" y="14167"/>
                    <a:ext cx="2894" cy="15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676" name="Line 1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392" y="14167"/>
                    <a:ext cx="1346" cy="7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7200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9120" y="12225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197" name="Line 9"/>
              <p:cNvSpPr>
                <a:spLocks noChangeShapeType="1"/>
              </p:cNvSpPr>
              <p:nvPr/>
            </p:nvSpPr>
            <p:spPr bwMode="auto">
              <a:xfrm flipH="1">
                <a:off x="7995" y="5430"/>
                <a:ext cx="135" cy="169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98" name="Line 8"/>
              <p:cNvSpPr>
                <a:spLocks noChangeShapeType="1"/>
              </p:cNvSpPr>
              <p:nvPr/>
            </p:nvSpPr>
            <p:spPr bwMode="auto">
              <a:xfrm>
                <a:off x="8235" y="5850"/>
                <a:ext cx="285" cy="12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175" name="Rectangle 1533"/>
          <p:cNvSpPr>
            <a:spLocks noChangeArrowheads="1"/>
          </p:cNvSpPr>
          <p:nvPr/>
        </p:nvSpPr>
        <p:spPr bwMode="auto">
          <a:xfrm>
            <a:off x="4857750" y="1643063"/>
            <a:ext cx="4000500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/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Поглощающий аппарат ПМКП-110:</a:t>
            </a:r>
          </a:p>
          <a:p>
            <a:pPr algn="just" eaLnBrk="1" hangingPunct="1"/>
            <a:endParaRPr lang="ru-RU" altLang="ru-RU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ts val="1200"/>
              </a:spcBef>
            </a:pPr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1  -  корпус;</a:t>
            </a:r>
          </a:p>
          <a:p>
            <a:pPr eaLnBrk="1" hangingPunct="1">
              <a:spcBef>
                <a:spcPts val="1200"/>
              </a:spcBef>
            </a:pPr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2  -  неподвижные фрикционные пластины с износоустойчивыми металлокерамическими элементами; </a:t>
            </a:r>
          </a:p>
          <a:p>
            <a:pPr algn="just" eaLnBrk="1" hangingPunct="1">
              <a:spcBef>
                <a:spcPts val="1200"/>
              </a:spcBef>
            </a:pPr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3  -  подвижные фрикционные пластины; </a:t>
            </a:r>
          </a:p>
          <a:p>
            <a:pPr algn="just" eaLnBrk="1" hangingPunct="1">
              <a:spcBef>
                <a:spcPts val="1200"/>
              </a:spcBef>
            </a:pPr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4  -  фрикционные клинья; </a:t>
            </a:r>
          </a:p>
          <a:p>
            <a:pPr algn="just" eaLnBrk="1" hangingPunct="1">
              <a:spcBef>
                <a:spcPts val="1200"/>
              </a:spcBef>
            </a:pPr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5  -  конус нажимной;</a:t>
            </a:r>
          </a:p>
          <a:p>
            <a:pPr algn="just" eaLnBrk="1" hangingPunct="1">
              <a:spcBef>
                <a:spcPts val="1200"/>
              </a:spcBef>
            </a:pPr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6  -  опорная плита; </a:t>
            </a:r>
          </a:p>
          <a:p>
            <a:pPr eaLnBrk="1" hangingPunct="1">
              <a:spcBef>
                <a:spcPts val="1200"/>
              </a:spcBef>
            </a:pPr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7, 8 - подпорные полимерные элементы;</a:t>
            </a:r>
          </a:p>
          <a:p>
            <a:pPr eaLnBrk="1" hangingPunct="1">
              <a:spcBef>
                <a:spcPts val="1200"/>
              </a:spcBef>
            </a:pPr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9   - стяжной  болт  с гайкой;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ts val="1200"/>
              </a:spcBef>
            </a:pPr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10 - центрирующие металлические пластины.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"/>
            <a:ext cx="8229600" cy="857250"/>
          </a:xfrm>
        </p:spPr>
        <p:txBody>
          <a:bodyPr/>
          <a:lstStyle/>
          <a:p>
            <a:pPr eaLnBrk="1" hangingPunct="1"/>
            <a:r>
              <a:rPr lang="ru-RU" altLang="ru-RU" smtClean="0"/>
              <a:t>Динамические испытания ПА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18E54C-62A1-43D9-8CB3-58033A1BC449}" type="slidenum">
              <a:rPr lang="ru-RU"/>
              <a:pPr>
                <a:defRPr/>
              </a:pPr>
              <a:t>3</a:t>
            </a:fld>
            <a:endParaRPr lang="ru-RU"/>
          </a:p>
        </p:txBody>
      </p:sp>
      <p:grpSp>
        <p:nvGrpSpPr>
          <p:cNvPr id="10244" name="Group 3563"/>
          <p:cNvGrpSpPr>
            <a:grpSpLocks/>
          </p:cNvGrpSpPr>
          <p:nvPr/>
        </p:nvGrpSpPr>
        <p:grpSpPr bwMode="auto">
          <a:xfrm>
            <a:off x="1428750" y="1928813"/>
            <a:ext cx="5857875" cy="1571625"/>
            <a:chOff x="1695" y="2786"/>
            <a:chExt cx="9141" cy="2264"/>
          </a:xfrm>
        </p:grpSpPr>
        <p:grpSp>
          <p:nvGrpSpPr>
            <p:cNvPr id="10278" name="Group 3564"/>
            <p:cNvGrpSpPr>
              <a:grpSpLocks/>
            </p:cNvGrpSpPr>
            <p:nvPr/>
          </p:nvGrpSpPr>
          <p:grpSpPr bwMode="auto">
            <a:xfrm>
              <a:off x="5810" y="2786"/>
              <a:ext cx="5026" cy="2264"/>
              <a:chOff x="6215" y="3264"/>
              <a:chExt cx="3175" cy="1402"/>
            </a:xfrm>
          </p:grpSpPr>
          <p:sp>
            <p:nvSpPr>
              <p:cNvPr id="10563" name="Line 3565"/>
              <p:cNvSpPr>
                <a:spLocks noChangeShapeType="1"/>
              </p:cNvSpPr>
              <p:nvPr/>
            </p:nvSpPr>
            <p:spPr bwMode="auto">
              <a:xfrm>
                <a:off x="6215" y="4160"/>
                <a:ext cx="265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64" name="Line 3566"/>
              <p:cNvSpPr>
                <a:spLocks noChangeShapeType="1"/>
              </p:cNvSpPr>
              <p:nvPr/>
            </p:nvSpPr>
            <p:spPr bwMode="auto">
              <a:xfrm flipV="1">
                <a:off x="8870" y="3411"/>
                <a:ext cx="1" cy="74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65" name="Line 3567"/>
              <p:cNvSpPr>
                <a:spLocks noChangeShapeType="1"/>
              </p:cNvSpPr>
              <p:nvPr/>
            </p:nvSpPr>
            <p:spPr bwMode="auto">
              <a:xfrm flipH="1">
                <a:off x="8870" y="3264"/>
                <a:ext cx="147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66" name="Line 3568"/>
              <p:cNvSpPr>
                <a:spLocks noChangeShapeType="1"/>
              </p:cNvSpPr>
              <p:nvPr/>
            </p:nvSpPr>
            <p:spPr bwMode="auto">
              <a:xfrm>
                <a:off x="9017" y="3264"/>
                <a:ext cx="34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67" name="Line 3569"/>
              <p:cNvSpPr>
                <a:spLocks noChangeShapeType="1"/>
              </p:cNvSpPr>
              <p:nvPr/>
            </p:nvSpPr>
            <p:spPr bwMode="auto">
              <a:xfrm>
                <a:off x="8870" y="4160"/>
                <a:ext cx="1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68" name="Line 3570"/>
              <p:cNvSpPr>
                <a:spLocks noChangeShapeType="1"/>
              </p:cNvSpPr>
              <p:nvPr/>
            </p:nvSpPr>
            <p:spPr bwMode="auto">
              <a:xfrm>
                <a:off x="8870" y="4218"/>
                <a:ext cx="1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69" name="Line 3571"/>
              <p:cNvSpPr>
                <a:spLocks noChangeShapeType="1"/>
              </p:cNvSpPr>
              <p:nvPr/>
            </p:nvSpPr>
            <p:spPr bwMode="auto">
              <a:xfrm>
                <a:off x="8870" y="4275"/>
                <a:ext cx="1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70" name="Line 3572"/>
              <p:cNvSpPr>
                <a:spLocks noChangeShapeType="1"/>
              </p:cNvSpPr>
              <p:nvPr/>
            </p:nvSpPr>
            <p:spPr bwMode="auto">
              <a:xfrm>
                <a:off x="8870" y="4333"/>
                <a:ext cx="1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71" name="Line 3573"/>
              <p:cNvSpPr>
                <a:spLocks noChangeShapeType="1"/>
              </p:cNvSpPr>
              <p:nvPr/>
            </p:nvSpPr>
            <p:spPr bwMode="auto">
              <a:xfrm>
                <a:off x="8870" y="4390"/>
                <a:ext cx="1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72" name="Line 3574"/>
              <p:cNvSpPr>
                <a:spLocks noChangeShapeType="1"/>
              </p:cNvSpPr>
              <p:nvPr/>
            </p:nvSpPr>
            <p:spPr bwMode="auto">
              <a:xfrm>
                <a:off x="8870" y="4447"/>
                <a:ext cx="1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73" name="Line 3575"/>
              <p:cNvSpPr>
                <a:spLocks noChangeShapeType="1"/>
              </p:cNvSpPr>
              <p:nvPr/>
            </p:nvSpPr>
            <p:spPr bwMode="auto">
              <a:xfrm>
                <a:off x="8870" y="4505"/>
                <a:ext cx="1" cy="4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74" name="Line 3576"/>
              <p:cNvSpPr>
                <a:spLocks noChangeShapeType="1"/>
              </p:cNvSpPr>
              <p:nvPr/>
            </p:nvSpPr>
            <p:spPr bwMode="auto">
              <a:xfrm>
                <a:off x="8870" y="4562"/>
                <a:ext cx="1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75" name="Line 3577"/>
              <p:cNvSpPr>
                <a:spLocks noChangeShapeType="1"/>
              </p:cNvSpPr>
              <p:nvPr/>
            </p:nvSpPr>
            <p:spPr bwMode="auto">
              <a:xfrm>
                <a:off x="8870" y="4619"/>
                <a:ext cx="1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76" name="Line 3578"/>
              <p:cNvSpPr>
                <a:spLocks noChangeShapeType="1"/>
              </p:cNvSpPr>
              <p:nvPr/>
            </p:nvSpPr>
            <p:spPr bwMode="auto">
              <a:xfrm>
                <a:off x="8870" y="4665"/>
                <a:ext cx="4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77" name="Line 3579"/>
              <p:cNvSpPr>
                <a:spLocks noChangeShapeType="1"/>
              </p:cNvSpPr>
              <p:nvPr/>
            </p:nvSpPr>
            <p:spPr bwMode="auto">
              <a:xfrm>
                <a:off x="8926" y="4665"/>
                <a:ext cx="4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78" name="Line 3580"/>
              <p:cNvSpPr>
                <a:spLocks noChangeShapeType="1"/>
              </p:cNvSpPr>
              <p:nvPr/>
            </p:nvSpPr>
            <p:spPr bwMode="auto">
              <a:xfrm>
                <a:off x="8983" y="4665"/>
                <a:ext cx="4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79" name="Line 3581"/>
              <p:cNvSpPr>
                <a:spLocks noChangeShapeType="1"/>
              </p:cNvSpPr>
              <p:nvPr/>
            </p:nvSpPr>
            <p:spPr bwMode="auto">
              <a:xfrm>
                <a:off x="9040" y="4665"/>
                <a:ext cx="4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80" name="Line 3582"/>
              <p:cNvSpPr>
                <a:spLocks noChangeShapeType="1"/>
              </p:cNvSpPr>
              <p:nvPr/>
            </p:nvSpPr>
            <p:spPr bwMode="auto">
              <a:xfrm>
                <a:off x="9098" y="4665"/>
                <a:ext cx="4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81" name="Line 3583"/>
              <p:cNvSpPr>
                <a:spLocks noChangeShapeType="1"/>
              </p:cNvSpPr>
              <p:nvPr/>
            </p:nvSpPr>
            <p:spPr bwMode="auto">
              <a:xfrm>
                <a:off x="9155" y="4665"/>
                <a:ext cx="4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82" name="Line 3584"/>
              <p:cNvSpPr>
                <a:spLocks noChangeShapeType="1"/>
              </p:cNvSpPr>
              <p:nvPr/>
            </p:nvSpPr>
            <p:spPr bwMode="auto">
              <a:xfrm>
                <a:off x="9212" y="4665"/>
                <a:ext cx="4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83" name="Line 3585"/>
              <p:cNvSpPr>
                <a:spLocks noChangeShapeType="1"/>
              </p:cNvSpPr>
              <p:nvPr/>
            </p:nvSpPr>
            <p:spPr bwMode="auto">
              <a:xfrm>
                <a:off x="9270" y="4665"/>
                <a:ext cx="4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84" name="Freeform 3586"/>
              <p:cNvSpPr>
                <a:spLocks/>
              </p:cNvSpPr>
              <p:nvPr/>
            </p:nvSpPr>
            <p:spPr bwMode="auto">
              <a:xfrm>
                <a:off x="9296" y="3264"/>
                <a:ext cx="94" cy="1401"/>
              </a:xfrm>
              <a:custGeom>
                <a:avLst/>
                <a:gdLst>
                  <a:gd name="T0" fmla="*/ 54 w 94"/>
                  <a:gd name="T1" fmla="*/ 45 h 1401"/>
                  <a:gd name="T2" fmla="*/ 45 w 94"/>
                  <a:gd name="T3" fmla="*/ 90 h 1401"/>
                  <a:gd name="T4" fmla="*/ 39 w 94"/>
                  <a:gd name="T5" fmla="*/ 135 h 1401"/>
                  <a:gd name="T6" fmla="*/ 39 w 94"/>
                  <a:gd name="T7" fmla="*/ 179 h 1401"/>
                  <a:gd name="T8" fmla="*/ 44 w 94"/>
                  <a:gd name="T9" fmla="*/ 211 h 1401"/>
                  <a:gd name="T10" fmla="*/ 53 w 94"/>
                  <a:gd name="T11" fmla="*/ 244 h 1401"/>
                  <a:gd name="T12" fmla="*/ 78 w 94"/>
                  <a:gd name="T13" fmla="*/ 307 h 1401"/>
                  <a:gd name="T14" fmla="*/ 90 w 94"/>
                  <a:gd name="T15" fmla="*/ 350 h 1401"/>
                  <a:gd name="T16" fmla="*/ 93 w 94"/>
                  <a:gd name="T17" fmla="*/ 371 h 1401"/>
                  <a:gd name="T18" fmla="*/ 94 w 94"/>
                  <a:gd name="T19" fmla="*/ 393 h 1401"/>
                  <a:gd name="T20" fmla="*/ 88 w 94"/>
                  <a:gd name="T21" fmla="*/ 436 h 1401"/>
                  <a:gd name="T22" fmla="*/ 75 w 94"/>
                  <a:gd name="T23" fmla="*/ 480 h 1401"/>
                  <a:gd name="T24" fmla="*/ 53 w 94"/>
                  <a:gd name="T25" fmla="*/ 546 h 1401"/>
                  <a:gd name="T26" fmla="*/ 41 w 94"/>
                  <a:gd name="T27" fmla="*/ 590 h 1401"/>
                  <a:gd name="T28" fmla="*/ 34 w 94"/>
                  <a:gd name="T29" fmla="*/ 634 h 1401"/>
                  <a:gd name="T30" fmla="*/ 34 w 94"/>
                  <a:gd name="T31" fmla="*/ 656 h 1401"/>
                  <a:gd name="T32" fmla="*/ 36 w 94"/>
                  <a:gd name="T33" fmla="*/ 678 h 1401"/>
                  <a:gd name="T34" fmla="*/ 45 w 94"/>
                  <a:gd name="T35" fmla="*/ 722 h 1401"/>
                  <a:gd name="T36" fmla="*/ 65 w 94"/>
                  <a:gd name="T37" fmla="*/ 788 h 1401"/>
                  <a:gd name="T38" fmla="*/ 76 w 94"/>
                  <a:gd name="T39" fmla="*/ 832 h 1401"/>
                  <a:gd name="T40" fmla="*/ 81 w 94"/>
                  <a:gd name="T41" fmla="*/ 865 h 1401"/>
                  <a:gd name="T42" fmla="*/ 82 w 94"/>
                  <a:gd name="T43" fmla="*/ 886 h 1401"/>
                  <a:gd name="T44" fmla="*/ 80 w 94"/>
                  <a:gd name="T45" fmla="*/ 907 h 1401"/>
                  <a:gd name="T46" fmla="*/ 73 w 94"/>
                  <a:gd name="T47" fmla="*/ 939 h 1401"/>
                  <a:gd name="T48" fmla="*/ 58 w 94"/>
                  <a:gd name="T49" fmla="*/ 982 h 1401"/>
                  <a:gd name="T50" fmla="*/ 32 w 94"/>
                  <a:gd name="T51" fmla="*/ 1045 h 1401"/>
                  <a:gd name="T52" fmla="*/ 17 w 94"/>
                  <a:gd name="T53" fmla="*/ 1088 h 1401"/>
                  <a:gd name="T54" fmla="*/ 7 w 94"/>
                  <a:gd name="T55" fmla="*/ 1132 h 1401"/>
                  <a:gd name="T56" fmla="*/ 2 w 94"/>
                  <a:gd name="T57" fmla="*/ 1176 h 1401"/>
                  <a:gd name="T58" fmla="*/ 0 w 94"/>
                  <a:gd name="T59" fmla="*/ 1221 h 1401"/>
                  <a:gd name="T60" fmla="*/ 2 w 94"/>
                  <a:gd name="T61" fmla="*/ 1265 h 1401"/>
                  <a:gd name="T62" fmla="*/ 11 w 94"/>
                  <a:gd name="T63" fmla="*/ 1356 h 140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94" h="1401">
                    <a:moveTo>
                      <a:pt x="66" y="0"/>
                    </a:moveTo>
                    <a:lnTo>
                      <a:pt x="54" y="45"/>
                    </a:lnTo>
                    <a:lnTo>
                      <a:pt x="49" y="68"/>
                    </a:lnTo>
                    <a:lnTo>
                      <a:pt x="45" y="90"/>
                    </a:lnTo>
                    <a:lnTo>
                      <a:pt x="42" y="113"/>
                    </a:lnTo>
                    <a:lnTo>
                      <a:pt x="39" y="135"/>
                    </a:lnTo>
                    <a:lnTo>
                      <a:pt x="38" y="157"/>
                    </a:lnTo>
                    <a:lnTo>
                      <a:pt x="39" y="179"/>
                    </a:lnTo>
                    <a:lnTo>
                      <a:pt x="42" y="201"/>
                    </a:lnTo>
                    <a:lnTo>
                      <a:pt x="44" y="211"/>
                    </a:lnTo>
                    <a:lnTo>
                      <a:pt x="47" y="222"/>
                    </a:lnTo>
                    <a:lnTo>
                      <a:pt x="53" y="244"/>
                    </a:lnTo>
                    <a:lnTo>
                      <a:pt x="62" y="265"/>
                    </a:lnTo>
                    <a:lnTo>
                      <a:pt x="78" y="307"/>
                    </a:lnTo>
                    <a:lnTo>
                      <a:pt x="85" y="329"/>
                    </a:lnTo>
                    <a:lnTo>
                      <a:pt x="90" y="350"/>
                    </a:lnTo>
                    <a:lnTo>
                      <a:pt x="92" y="361"/>
                    </a:lnTo>
                    <a:lnTo>
                      <a:pt x="93" y="371"/>
                    </a:lnTo>
                    <a:lnTo>
                      <a:pt x="94" y="382"/>
                    </a:lnTo>
                    <a:lnTo>
                      <a:pt x="94" y="393"/>
                    </a:lnTo>
                    <a:lnTo>
                      <a:pt x="92" y="414"/>
                    </a:lnTo>
                    <a:lnTo>
                      <a:pt x="88" y="436"/>
                    </a:lnTo>
                    <a:lnTo>
                      <a:pt x="82" y="458"/>
                    </a:lnTo>
                    <a:lnTo>
                      <a:pt x="75" y="480"/>
                    </a:lnTo>
                    <a:lnTo>
                      <a:pt x="61" y="523"/>
                    </a:lnTo>
                    <a:lnTo>
                      <a:pt x="53" y="546"/>
                    </a:lnTo>
                    <a:lnTo>
                      <a:pt x="47" y="568"/>
                    </a:lnTo>
                    <a:lnTo>
                      <a:pt x="41" y="590"/>
                    </a:lnTo>
                    <a:lnTo>
                      <a:pt x="37" y="612"/>
                    </a:lnTo>
                    <a:lnTo>
                      <a:pt x="34" y="634"/>
                    </a:lnTo>
                    <a:lnTo>
                      <a:pt x="34" y="645"/>
                    </a:lnTo>
                    <a:lnTo>
                      <a:pt x="34" y="656"/>
                    </a:lnTo>
                    <a:lnTo>
                      <a:pt x="35" y="667"/>
                    </a:lnTo>
                    <a:lnTo>
                      <a:pt x="36" y="678"/>
                    </a:lnTo>
                    <a:lnTo>
                      <a:pt x="40" y="700"/>
                    </a:lnTo>
                    <a:lnTo>
                      <a:pt x="45" y="722"/>
                    </a:lnTo>
                    <a:lnTo>
                      <a:pt x="51" y="745"/>
                    </a:lnTo>
                    <a:lnTo>
                      <a:pt x="65" y="788"/>
                    </a:lnTo>
                    <a:lnTo>
                      <a:pt x="71" y="810"/>
                    </a:lnTo>
                    <a:lnTo>
                      <a:pt x="76" y="832"/>
                    </a:lnTo>
                    <a:lnTo>
                      <a:pt x="80" y="854"/>
                    </a:lnTo>
                    <a:lnTo>
                      <a:pt x="81" y="865"/>
                    </a:lnTo>
                    <a:lnTo>
                      <a:pt x="82" y="875"/>
                    </a:lnTo>
                    <a:lnTo>
                      <a:pt x="82" y="886"/>
                    </a:lnTo>
                    <a:lnTo>
                      <a:pt x="81" y="897"/>
                    </a:lnTo>
                    <a:lnTo>
                      <a:pt x="80" y="907"/>
                    </a:lnTo>
                    <a:lnTo>
                      <a:pt x="78" y="918"/>
                    </a:lnTo>
                    <a:lnTo>
                      <a:pt x="73" y="939"/>
                    </a:lnTo>
                    <a:lnTo>
                      <a:pt x="66" y="961"/>
                    </a:lnTo>
                    <a:lnTo>
                      <a:pt x="58" y="982"/>
                    </a:lnTo>
                    <a:lnTo>
                      <a:pt x="50" y="1003"/>
                    </a:lnTo>
                    <a:lnTo>
                      <a:pt x="32" y="1045"/>
                    </a:lnTo>
                    <a:lnTo>
                      <a:pt x="24" y="1067"/>
                    </a:lnTo>
                    <a:lnTo>
                      <a:pt x="17" y="1088"/>
                    </a:lnTo>
                    <a:lnTo>
                      <a:pt x="12" y="1110"/>
                    </a:lnTo>
                    <a:lnTo>
                      <a:pt x="7" y="1132"/>
                    </a:lnTo>
                    <a:lnTo>
                      <a:pt x="4" y="1154"/>
                    </a:lnTo>
                    <a:lnTo>
                      <a:pt x="2" y="1176"/>
                    </a:lnTo>
                    <a:lnTo>
                      <a:pt x="0" y="1198"/>
                    </a:lnTo>
                    <a:lnTo>
                      <a:pt x="0" y="1221"/>
                    </a:lnTo>
                    <a:lnTo>
                      <a:pt x="1" y="1243"/>
                    </a:lnTo>
                    <a:lnTo>
                      <a:pt x="2" y="1265"/>
                    </a:lnTo>
                    <a:lnTo>
                      <a:pt x="6" y="1311"/>
                    </a:lnTo>
                    <a:lnTo>
                      <a:pt x="11" y="1356"/>
                    </a:lnTo>
                    <a:lnTo>
                      <a:pt x="18" y="1401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85" name="Line 3587"/>
              <p:cNvSpPr>
                <a:spLocks noChangeShapeType="1"/>
              </p:cNvSpPr>
              <p:nvPr/>
            </p:nvSpPr>
            <p:spPr bwMode="auto">
              <a:xfrm flipV="1">
                <a:off x="8870" y="3596"/>
                <a:ext cx="1" cy="56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86" name="Line 3588"/>
              <p:cNvSpPr>
                <a:spLocks noChangeShapeType="1"/>
              </p:cNvSpPr>
              <p:nvPr/>
            </p:nvSpPr>
            <p:spPr bwMode="auto">
              <a:xfrm flipH="1">
                <a:off x="8851" y="3596"/>
                <a:ext cx="1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87" name="Line 3589"/>
              <p:cNvSpPr>
                <a:spLocks noChangeShapeType="1"/>
              </p:cNvSpPr>
              <p:nvPr/>
            </p:nvSpPr>
            <p:spPr bwMode="auto">
              <a:xfrm flipH="1">
                <a:off x="8832" y="3596"/>
                <a:ext cx="1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88" name="Line 3590"/>
              <p:cNvSpPr>
                <a:spLocks noChangeShapeType="1"/>
              </p:cNvSpPr>
              <p:nvPr/>
            </p:nvSpPr>
            <p:spPr bwMode="auto">
              <a:xfrm>
                <a:off x="8832" y="3596"/>
                <a:ext cx="1" cy="4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89" name="Line 3591"/>
              <p:cNvSpPr>
                <a:spLocks noChangeShapeType="1"/>
              </p:cNvSpPr>
              <p:nvPr/>
            </p:nvSpPr>
            <p:spPr bwMode="auto">
              <a:xfrm>
                <a:off x="8832" y="4095"/>
                <a:ext cx="3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90" name="Line 3592"/>
              <p:cNvSpPr>
                <a:spLocks noChangeShapeType="1"/>
              </p:cNvSpPr>
              <p:nvPr/>
            </p:nvSpPr>
            <p:spPr bwMode="auto">
              <a:xfrm flipH="1">
                <a:off x="8932" y="3846"/>
                <a:ext cx="1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91" name="Line 3593"/>
              <p:cNvSpPr>
                <a:spLocks noChangeShapeType="1"/>
              </p:cNvSpPr>
              <p:nvPr/>
            </p:nvSpPr>
            <p:spPr bwMode="auto">
              <a:xfrm flipH="1">
                <a:off x="8925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92" name="Line 3594"/>
              <p:cNvSpPr>
                <a:spLocks noChangeShapeType="1"/>
              </p:cNvSpPr>
              <p:nvPr/>
            </p:nvSpPr>
            <p:spPr bwMode="auto">
              <a:xfrm flipH="1">
                <a:off x="8906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93" name="Line 3595"/>
              <p:cNvSpPr>
                <a:spLocks noChangeShapeType="1"/>
              </p:cNvSpPr>
              <p:nvPr/>
            </p:nvSpPr>
            <p:spPr bwMode="auto">
              <a:xfrm flipH="1">
                <a:off x="8898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94" name="Line 3596"/>
              <p:cNvSpPr>
                <a:spLocks noChangeShapeType="1"/>
              </p:cNvSpPr>
              <p:nvPr/>
            </p:nvSpPr>
            <p:spPr bwMode="auto">
              <a:xfrm flipH="1">
                <a:off x="8879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95" name="Line 3597"/>
              <p:cNvSpPr>
                <a:spLocks noChangeShapeType="1"/>
              </p:cNvSpPr>
              <p:nvPr/>
            </p:nvSpPr>
            <p:spPr bwMode="auto">
              <a:xfrm flipH="1">
                <a:off x="8871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96" name="Line 3598"/>
              <p:cNvSpPr>
                <a:spLocks noChangeShapeType="1"/>
              </p:cNvSpPr>
              <p:nvPr/>
            </p:nvSpPr>
            <p:spPr bwMode="auto">
              <a:xfrm flipH="1">
                <a:off x="8852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97" name="Line 3599"/>
              <p:cNvSpPr>
                <a:spLocks noChangeShapeType="1"/>
              </p:cNvSpPr>
              <p:nvPr/>
            </p:nvSpPr>
            <p:spPr bwMode="auto">
              <a:xfrm flipH="1">
                <a:off x="8845" y="3846"/>
                <a:ext cx="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98" name="Line 3600"/>
              <p:cNvSpPr>
                <a:spLocks noChangeShapeType="1"/>
              </p:cNvSpPr>
              <p:nvPr/>
            </p:nvSpPr>
            <p:spPr bwMode="auto">
              <a:xfrm flipH="1">
                <a:off x="8826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99" name="Line 3601"/>
              <p:cNvSpPr>
                <a:spLocks noChangeShapeType="1"/>
              </p:cNvSpPr>
              <p:nvPr/>
            </p:nvSpPr>
            <p:spPr bwMode="auto">
              <a:xfrm flipH="1">
                <a:off x="8818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00" name="Line 3602"/>
              <p:cNvSpPr>
                <a:spLocks noChangeShapeType="1"/>
              </p:cNvSpPr>
              <p:nvPr/>
            </p:nvSpPr>
            <p:spPr bwMode="auto">
              <a:xfrm flipH="1">
                <a:off x="8799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01" name="Line 3603"/>
              <p:cNvSpPr>
                <a:spLocks noChangeShapeType="1"/>
              </p:cNvSpPr>
              <p:nvPr/>
            </p:nvSpPr>
            <p:spPr bwMode="auto">
              <a:xfrm flipH="1">
                <a:off x="8791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02" name="Line 3604"/>
              <p:cNvSpPr>
                <a:spLocks noChangeShapeType="1"/>
              </p:cNvSpPr>
              <p:nvPr/>
            </p:nvSpPr>
            <p:spPr bwMode="auto">
              <a:xfrm flipH="1">
                <a:off x="8772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03" name="Line 3605"/>
              <p:cNvSpPr>
                <a:spLocks noChangeShapeType="1"/>
              </p:cNvSpPr>
              <p:nvPr/>
            </p:nvSpPr>
            <p:spPr bwMode="auto">
              <a:xfrm flipH="1">
                <a:off x="8764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04" name="Line 3606"/>
              <p:cNvSpPr>
                <a:spLocks noChangeShapeType="1"/>
              </p:cNvSpPr>
              <p:nvPr/>
            </p:nvSpPr>
            <p:spPr bwMode="auto">
              <a:xfrm flipH="1">
                <a:off x="8745" y="3846"/>
                <a:ext cx="1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05" name="Line 3607"/>
              <p:cNvSpPr>
                <a:spLocks noChangeShapeType="1"/>
              </p:cNvSpPr>
              <p:nvPr/>
            </p:nvSpPr>
            <p:spPr bwMode="auto">
              <a:xfrm flipH="1">
                <a:off x="8738" y="3846"/>
                <a:ext cx="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06" name="Line 3608"/>
              <p:cNvSpPr>
                <a:spLocks noChangeShapeType="1"/>
              </p:cNvSpPr>
              <p:nvPr/>
            </p:nvSpPr>
            <p:spPr bwMode="auto">
              <a:xfrm flipH="1">
                <a:off x="8719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07" name="Line 3609"/>
              <p:cNvSpPr>
                <a:spLocks noChangeShapeType="1"/>
              </p:cNvSpPr>
              <p:nvPr/>
            </p:nvSpPr>
            <p:spPr bwMode="auto">
              <a:xfrm flipH="1">
                <a:off x="8711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08" name="Line 3610"/>
              <p:cNvSpPr>
                <a:spLocks noChangeShapeType="1"/>
              </p:cNvSpPr>
              <p:nvPr/>
            </p:nvSpPr>
            <p:spPr bwMode="auto">
              <a:xfrm flipH="1">
                <a:off x="8692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09" name="Line 3611"/>
              <p:cNvSpPr>
                <a:spLocks noChangeShapeType="1"/>
              </p:cNvSpPr>
              <p:nvPr/>
            </p:nvSpPr>
            <p:spPr bwMode="auto">
              <a:xfrm flipH="1">
                <a:off x="8684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10" name="Line 3612"/>
              <p:cNvSpPr>
                <a:spLocks noChangeShapeType="1"/>
              </p:cNvSpPr>
              <p:nvPr/>
            </p:nvSpPr>
            <p:spPr bwMode="auto">
              <a:xfrm flipH="1">
                <a:off x="8665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11" name="Line 3613"/>
              <p:cNvSpPr>
                <a:spLocks noChangeShapeType="1"/>
              </p:cNvSpPr>
              <p:nvPr/>
            </p:nvSpPr>
            <p:spPr bwMode="auto">
              <a:xfrm flipH="1">
                <a:off x="8657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12" name="Line 3614"/>
              <p:cNvSpPr>
                <a:spLocks noChangeShapeType="1"/>
              </p:cNvSpPr>
              <p:nvPr/>
            </p:nvSpPr>
            <p:spPr bwMode="auto">
              <a:xfrm flipH="1">
                <a:off x="8638" y="3846"/>
                <a:ext cx="1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13" name="Line 3615"/>
              <p:cNvSpPr>
                <a:spLocks noChangeShapeType="1"/>
              </p:cNvSpPr>
              <p:nvPr/>
            </p:nvSpPr>
            <p:spPr bwMode="auto">
              <a:xfrm flipH="1">
                <a:off x="8631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14" name="Line 3616"/>
              <p:cNvSpPr>
                <a:spLocks noChangeShapeType="1"/>
              </p:cNvSpPr>
              <p:nvPr/>
            </p:nvSpPr>
            <p:spPr bwMode="auto">
              <a:xfrm flipH="1">
                <a:off x="8612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15" name="Line 3617"/>
              <p:cNvSpPr>
                <a:spLocks noChangeShapeType="1"/>
              </p:cNvSpPr>
              <p:nvPr/>
            </p:nvSpPr>
            <p:spPr bwMode="auto">
              <a:xfrm flipH="1">
                <a:off x="8604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16" name="Line 3618"/>
              <p:cNvSpPr>
                <a:spLocks noChangeShapeType="1"/>
              </p:cNvSpPr>
              <p:nvPr/>
            </p:nvSpPr>
            <p:spPr bwMode="auto">
              <a:xfrm flipH="1">
                <a:off x="8585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17" name="Line 3619"/>
              <p:cNvSpPr>
                <a:spLocks noChangeShapeType="1"/>
              </p:cNvSpPr>
              <p:nvPr/>
            </p:nvSpPr>
            <p:spPr bwMode="auto">
              <a:xfrm flipH="1">
                <a:off x="8577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18" name="Line 3620"/>
              <p:cNvSpPr>
                <a:spLocks noChangeShapeType="1"/>
              </p:cNvSpPr>
              <p:nvPr/>
            </p:nvSpPr>
            <p:spPr bwMode="auto">
              <a:xfrm flipH="1">
                <a:off x="8558" y="3846"/>
                <a:ext cx="1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19" name="Line 3621"/>
              <p:cNvSpPr>
                <a:spLocks noChangeShapeType="1"/>
              </p:cNvSpPr>
              <p:nvPr/>
            </p:nvSpPr>
            <p:spPr bwMode="auto">
              <a:xfrm flipH="1">
                <a:off x="8550" y="3846"/>
                <a:ext cx="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20" name="Line 3622"/>
              <p:cNvSpPr>
                <a:spLocks noChangeShapeType="1"/>
              </p:cNvSpPr>
              <p:nvPr/>
            </p:nvSpPr>
            <p:spPr bwMode="auto">
              <a:xfrm flipH="1">
                <a:off x="8531" y="3846"/>
                <a:ext cx="1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21" name="Line 3623"/>
              <p:cNvSpPr>
                <a:spLocks noChangeShapeType="1"/>
              </p:cNvSpPr>
              <p:nvPr/>
            </p:nvSpPr>
            <p:spPr bwMode="auto">
              <a:xfrm flipH="1">
                <a:off x="8524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22" name="Line 3624"/>
              <p:cNvSpPr>
                <a:spLocks noChangeShapeType="1"/>
              </p:cNvSpPr>
              <p:nvPr/>
            </p:nvSpPr>
            <p:spPr bwMode="auto">
              <a:xfrm flipH="1">
                <a:off x="8505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23" name="Line 3625"/>
              <p:cNvSpPr>
                <a:spLocks noChangeShapeType="1"/>
              </p:cNvSpPr>
              <p:nvPr/>
            </p:nvSpPr>
            <p:spPr bwMode="auto">
              <a:xfrm flipH="1">
                <a:off x="8497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24" name="Line 3626"/>
              <p:cNvSpPr>
                <a:spLocks noChangeShapeType="1"/>
              </p:cNvSpPr>
              <p:nvPr/>
            </p:nvSpPr>
            <p:spPr bwMode="auto">
              <a:xfrm flipH="1">
                <a:off x="8478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25" name="Line 3627"/>
              <p:cNvSpPr>
                <a:spLocks noChangeShapeType="1"/>
              </p:cNvSpPr>
              <p:nvPr/>
            </p:nvSpPr>
            <p:spPr bwMode="auto">
              <a:xfrm flipH="1">
                <a:off x="8470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26" name="Line 3628"/>
              <p:cNvSpPr>
                <a:spLocks noChangeShapeType="1"/>
              </p:cNvSpPr>
              <p:nvPr/>
            </p:nvSpPr>
            <p:spPr bwMode="auto">
              <a:xfrm flipH="1">
                <a:off x="8451" y="3846"/>
                <a:ext cx="1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27" name="Line 3629"/>
              <p:cNvSpPr>
                <a:spLocks noChangeShapeType="1"/>
              </p:cNvSpPr>
              <p:nvPr/>
            </p:nvSpPr>
            <p:spPr bwMode="auto">
              <a:xfrm flipH="1">
                <a:off x="8444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28" name="Line 3630"/>
              <p:cNvSpPr>
                <a:spLocks noChangeShapeType="1"/>
              </p:cNvSpPr>
              <p:nvPr/>
            </p:nvSpPr>
            <p:spPr bwMode="auto">
              <a:xfrm flipH="1">
                <a:off x="8424" y="3846"/>
                <a:ext cx="1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29" name="Line 3631"/>
              <p:cNvSpPr>
                <a:spLocks noChangeShapeType="1"/>
              </p:cNvSpPr>
              <p:nvPr/>
            </p:nvSpPr>
            <p:spPr bwMode="auto">
              <a:xfrm flipH="1">
                <a:off x="8417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0" name="Line 3632"/>
              <p:cNvSpPr>
                <a:spLocks noChangeShapeType="1"/>
              </p:cNvSpPr>
              <p:nvPr/>
            </p:nvSpPr>
            <p:spPr bwMode="auto">
              <a:xfrm flipH="1">
                <a:off x="8398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1" name="Line 3633"/>
              <p:cNvSpPr>
                <a:spLocks noChangeShapeType="1"/>
              </p:cNvSpPr>
              <p:nvPr/>
            </p:nvSpPr>
            <p:spPr bwMode="auto">
              <a:xfrm flipH="1">
                <a:off x="8390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2" name="Line 3634"/>
              <p:cNvSpPr>
                <a:spLocks noChangeShapeType="1"/>
              </p:cNvSpPr>
              <p:nvPr/>
            </p:nvSpPr>
            <p:spPr bwMode="auto">
              <a:xfrm flipH="1">
                <a:off x="8371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3" name="Line 3635"/>
              <p:cNvSpPr>
                <a:spLocks noChangeShapeType="1"/>
              </p:cNvSpPr>
              <p:nvPr/>
            </p:nvSpPr>
            <p:spPr bwMode="auto">
              <a:xfrm flipH="1">
                <a:off x="8363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4" name="Line 3636"/>
              <p:cNvSpPr>
                <a:spLocks noChangeShapeType="1"/>
              </p:cNvSpPr>
              <p:nvPr/>
            </p:nvSpPr>
            <p:spPr bwMode="auto">
              <a:xfrm flipH="1">
                <a:off x="8344" y="3846"/>
                <a:ext cx="1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5" name="Line 3637"/>
              <p:cNvSpPr>
                <a:spLocks noChangeShapeType="1"/>
              </p:cNvSpPr>
              <p:nvPr/>
            </p:nvSpPr>
            <p:spPr bwMode="auto">
              <a:xfrm flipH="1">
                <a:off x="8337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6" name="Line 3638"/>
              <p:cNvSpPr>
                <a:spLocks noChangeShapeType="1"/>
              </p:cNvSpPr>
              <p:nvPr/>
            </p:nvSpPr>
            <p:spPr bwMode="auto">
              <a:xfrm flipH="1">
                <a:off x="8318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7" name="Line 3639"/>
              <p:cNvSpPr>
                <a:spLocks noChangeShapeType="1"/>
              </p:cNvSpPr>
              <p:nvPr/>
            </p:nvSpPr>
            <p:spPr bwMode="auto">
              <a:xfrm flipH="1">
                <a:off x="8310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8" name="Line 3640"/>
              <p:cNvSpPr>
                <a:spLocks noChangeShapeType="1"/>
              </p:cNvSpPr>
              <p:nvPr/>
            </p:nvSpPr>
            <p:spPr bwMode="auto">
              <a:xfrm flipH="1">
                <a:off x="8291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9" name="Line 3641"/>
              <p:cNvSpPr>
                <a:spLocks noChangeShapeType="1"/>
              </p:cNvSpPr>
              <p:nvPr/>
            </p:nvSpPr>
            <p:spPr bwMode="auto">
              <a:xfrm flipH="1">
                <a:off x="8283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0" name="Line 3642"/>
              <p:cNvSpPr>
                <a:spLocks noChangeShapeType="1"/>
              </p:cNvSpPr>
              <p:nvPr/>
            </p:nvSpPr>
            <p:spPr bwMode="auto">
              <a:xfrm flipH="1">
                <a:off x="8264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1" name="Line 3643"/>
              <p:cNvSpPr>
                <a:spLocks noChangeShapeType="1"/>
              </p:cNvSpPr>
              <p:nvPr/>
            </p:nvSpPr>
            <p:spPr bwMode="auto">
              <a:xfrm flipH="1">
                <a:off x="8257" y="3846"/>
                <a:ext cx="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2" name="Line 3644"/>
              <p:cNvSpPr>
                <a:spLocks noChangeShapeType="1"/>
              </p:cNvSpPr>
              <p:nvPr/>
            </p:nvSpPr>
            <p:spPr bwMode="auto">
              <a:xfrm flipH="1">
                <a:off x="8237" y="3846"/>
                <a:ext cx="1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3" name="Line 3645"/>
              <p:cNvSpPr>
                <a:spLocks noChangeShapeType="1"/>
              </p:cNvSpPr>
              <p:nvPr/>
            </p:nvSpPr>
            <p:spPr bwMode="auto">
              <a:xfrm flipH="1">
                <a:off x="8230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4" name="Line 3646"/>
              <p:cNvSpPr>
                <a:spLocks noChangeShapeType="1"/>
              </p:cNvSpPr>
              <p:nvPr/>
            </p:nvSpPr>
            <p:spPr bwMode="auto">
              <a:xfrm flipH="1">
                <a:off x="8211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5" name="Line 3647"/>
              <p:cNvSpPr>
                <a:spLocks noChangeShapeType="1"/>
              </p:cNvSpPr>
              <p:nvPr/>
            </p:nvSpPr>
            <p:spPr bwMode="auto">
              <a:xfrm flipH="1">
                <a:off x="8203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6" name="Line 3648"/>
              <p:cNvSpPr>
                <a:spLocks noChangeShapeType="1"/>
              </p:cNvSpPr>
              <p:nvPr/>
            </p:nvSpPr>
            <p:spPr bwMode="auto">
              <a:xfrm flipH="1">
                <a:off x="8184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7" name="Line 3649"/>
              <p:cNvSpPr>
                <a:spLocks noChangeShapeType="1"/>
              </p:cNvSpPr>
              <p:nvPr/>
            </p:nvSpPr>
            <p:spPr bwMode="auto">
              <a:xfrm flipH="1">
                <a:off x="8177" y="3846"/>
                <a:ext cx="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8" name="Line 3650"/>
              <p:cNvSpPr>
                <a:spLocks noChangeShapeType="1"/>
              </p:cNvSpPr>
              <p:nvPr/>
            </p:nvSpPr>
            <p:spPr bwMode="auto">
              <a:xfrm flipH="1">
                <a:off x="8157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9" name="Line 3651"/>
              <p:cNvSpPr>
                <a:spLocks noChangeShapeType="1"/>
              </p:cNvSpPr>
              <p:nvPr/>
            </p:nvSpPr>
            <p:spPr bwMode="auto">
              <a:xfrm flipH="1">
                <a:off x="8150" y="3846"/>
                <a:ext cx="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50" name="Line 3652"/>
              <p:cNvSpPr>
                <a:spLocks noChangeShapeType="1"/>
              </p:cNvSpPr>
              <p:nvPr/>
            </p:nvSpPr>
            <p:spPr bwMode="auto">
              <a:xfrm flipH="1">
                <a:off x="8131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51" name="Line 3653"/>
              <p:cNvSpPr>
                <a:spLocks noChangeShapeType="1"/>
              </p:cNvSpPr>
              <p:nvPr/>
            </p:nvSpPr>
            <p:spPr bwMode="auto">
              <a:xfrm flipH="1">
                <a:off x="8123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52" name="Line 3654"/>
              <p:cNvSpPr>
                <a:spLocks noChangeShapeType="1"/>
              </p:cNvSpPr>
              <p:nvPr/>
            </p:nvSpPr>
            <p:spPr bwMode="auto">
              <a:xfrm flipH="1">
                <a:off x="8104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53" name="Line 3655"/>
              <p:cNvSpPr>
                <a:spLocks noChangeShapeType="1"/>
              </p:cNvSpPr>
              <p:nvPr/>
            </p:nvSpPr>
            <p:spPr bwMode="auto">
              <a:xfrm flipH="1">
                <a:off x="8096" y="3846"/>
                <a:ext cx="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54" name="Line 3656"/>
              <p:cNvSpPr>
                <a:spLocks noChangeShapeType="1"/>
              </p:cNvSpPr>
              <p:nvPr/>
            </p:nvSpPr>
            <p:spPr bwMode="auto">
              <a:xfrm flipH="1">
                <a:off x="8077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55" name="Line 3657"/>
              <p:cNvSpPr>
                <a:spLocks noChangeShapeType="1"/>
              </p:cNvSpPr>
              <p:nvPr/>
            </p:nvSpPr>
            <p:spPr bwMode="auto">
              <a:xfrm flipH="1">
                <a:off x="8070" y="3846"/>
                <a:ext cx="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56" name="Line 3658"/>
              <p:cNvSpPr>
                <a:spLocks noChangeShapeType="1"/>
              </p:cNvSpPr>
              <p:nvPr/>
            </p:nvSpPr>
            <p:spPr bwMode="auto">
              <a:xfrm flipH="1">
                <a:off x="8051" y="3846"/>
                <a:ext cx="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57" name="Line 3659"/>
              <p:cNvSpPr>
                <a:spLocks noChangeShapeType="1"/>
              </p:cNvSpPr>
              <p:nvPr/>
            </p:nvSpPr>
            <p:spPr bwMode="auto">
              <a:xfrm flipH="1">
                <a:off x="8043" y="3846"/>
                <a:ext cx="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58" name="Line 3660"/>
              <p:cNvSpPr>
                <a:spLocks noChangeShapeType="1"/>
              </p:cNvSpPr>
              <p:nvPr/>
            </p:nvSpPr>
            <p:spPr bwMode="auto">
              <a:xfrm flipH="1">
                <a:off x="8029" y="3846"/>
                <a:ext cx="1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59" name="Line 3661"/>
              <p:cNvSpPr>
                <a:spLocks noChangeShapeType="1"/>
              </p:cNvSpPr>
              <p:nvPr/>
            </p:nvSpPr>
            <p:spPr bwMode="auto">
              <a:xfrm flipV="1">
                <a:off x="8832" y="3674"/>
                <a:ext cx="1" cy="17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60" name="Line 3662"/>
              <p:cNvSpPr>
                <a:spLocks noChangeShapeType="1"/>
              </p:cNvSpPr>
              <p:nvPr/>
            </p:nvSpPr>
            <p:spPr bwMode="auto">
              <a:xfrm flipV="1">
                <a:off x="8832" y="3769"/>
                <a:ext cx="1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61" name="Line 3663"/>
              <p:cNvSpPr>
                <a:spLocks noChangeShapeType="1"/>
              </p:cNvSpPr>
              <p:nvPr/>
            </p:nvSpPr>
            <p:spPr bwMode="auto">
              <a:xfrm flipH="1">
                <a:off x="8519" y="3769"/>
                <a:ext cx="31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62" name="Line 3664"/>
              <p:cNvSpPr>
                <a:spLocks noChangeShapeType="1"/>
              </p:cNvSpPr>
              <p:nvPr/>
            </p:nvSpPr>
            <p:spPr bwMode="auto">
              <a:xfrm>
                <a:off x="8781" y="3673"/>
                <a:ext cx="16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63" name="Line 3665"/>
              <p:cNvSpPr>
                <a:spLocks noChangeShapeType="1"/>
              </p:cNvSpPr>
              <p:nvPr/>
            </p:nvSpPr>
            <p:spPr bwMode="auto">
              <a:xfrm>
                <a:off x="8519" y="3769"/>
                <a:ext cx="1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64" name="Line 3666"/>
              <p:cNvSpPr>
                <a:spLocks noChangeShapeType="1"/>
              </p:cNvSpPr>
              <p:nvPr/>
            </p:nvSpPr>
            <p:spPr bwMode="auto">
              <a:xfrm flipH="1">
                <a:off x="8437" y="3808"/>
                <a:ext cx="8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65" name="Line 3667"/>
              <p:cNvSpPr>
                <a:spLocks noChangeShapeType="1"/>
              </p:cNvSpPr>
              <p:nvPr/>
            </p:nvSpPr>
            <p:spPr bwMode="auto">
              <a:xfrm flipH="1">
                <a:off x="8409" y="3774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66" name="Line 3668"/>
              <p:cNvSpPr>
                <a:spLocks noChangeShapeType="1"/>
              </p:cNvSpPr>
              <p:nvPr/>
            </p:nvSpPr>
            <p:spPr bwMode="auto">
              <a:xfrm>
                <a:off x="8390" y="3793"/>
                <a:ext cx="1" cy="5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67" name="Freeform 3669"/>
              <p:cNvSpPr>
                <a:spLocks/>
              </p:cNvSpPr>
              <p:nvPr/>
            </p:nvSpPr>
            <p:spPr bwMode="auto">
              <a:xfrm>
                <a:off x="8390" y="3774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17 w 19"/>
                  <a:gd name="T3" fmla="*/ 0 h 19"/>
                  <a:gd name="T4" fmla="*/ 14 w 19"/>
                  <a:gd name="T5" fmla="*/ 0 h 19"/>
                  <a:gd name="T6" fmla="*/ 12 w 19"/>
                  <a:gd name="T7" fmla="*/ 1 h 19"/>
                  <a:gd name="T8" fmla="*/ 9 w 19"/>
                  <a:gd name="T9" fmla="*/ 2 h 19"/>
                  <a:gd name="T10" fmla="*/ 7 w 19"/>
                  <a:gd name="T11" fmla="*/ 3 h 19"/>
                  <a:gd name="T12" fmla="*/ 5 w 19"/>
                  <a:gd name="T13" fmla="*/ 5 h 19"/>
                  <a:gd name="T14" fmla="*/ 4 w 19"/>
                  <a:gd name="T15" fmla="*/ 7 h 19"/>
                  <a:gd name="T16" fmla="*/ 2 w 19"/>
                  <a:gd name="T17" fmla="*/ 9 h 19"/>
                  <a:gd name="T18" fmla="*/ 1 w 19"/>
                  <a:gd name="T19" fmla="*/ 11 h 19"/>
                  <a:gd name="T20" fmla="*/ 0 w 19"/>
                  <a:gd name="T21" fmla="*/ 14 h 19"/>
                  <a:gd name="T22" fmla="*/ 0 w 19"/>
                  <a:gd name="T23" fmla="*/ 16 h 19"/>
                  <a:gd name="T24" fmla="*/ 0 w 19"/>
                  <a:gd name="T25" fmla="*/ 19 h 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1" y="11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68" name="Freeform 3670"/>
              <p:cNvSpPr>
                <a:spLocks/>
              </p:cNvSpPr>
              <p:nvPr/>
            </p:nvSpPr>
            <p:spPr bwMode="auto">
              <a:xfrm>
                <a:off x="8418" y="3789"/>
                <a:ext cx="19" cy="19"/>
              </a:xfrm>
              <a:custGeom>
                <a:avLst/>
                <a:gdLst>
                  <a:gd name="T0" fmla="*/ 0 w 19"/>
                  <a:gd name="T1" fmla="*/ 0 h 19"/>
                  <a:gd name="T2" fmla="*/ 0 w 19"/>
                  <a:gd name="T3" fmla="*/ 2 h 19"/>
                  <a:gd name="T4" fmla="*/ 1 w 19"/>
                  <a:gd name="T5" fmla="*/ 4 h 19"/>
                  <a:gd name="T6" fmla="*/ 1 w 19"/>
                  <a:gd name="T7" fmla="*/ 7 h 19"/>
                  <a:gd name="T8" fmla="*/ 2 w 19"/>
                  <a:gd name="T9" fmla="*/ 9 h 19"/>
                  <a:gd name="T10" fmla="*/ 4 w 19"/>
                  <a:gd name="T11" fmla="*/ 11 h 19"/>
                  <a:gd name="T12" fmla="*/ 6 w 19"/>
                  <a:gd name="T13" fmla="*/ 13 h 19"/>
                  <a:gd name="T14" fmla="*/ 7 w 19"/>
                  <a:gd name="T15" fmla="*/ 15 h 19"/>
                  <a:gd name="T16" fmla="*/ 9 w 19"/>
                  <a:gd name="T17" fmla="*/ 16 h 19"/>
                  <a:gd name="T18" fmla="*/ 12 w 19"/>
                  <a:gd name="T19" fmla="*/ 17 h 19"/>
                  <a:gd name="T20" fmla="*/ 14 w 19"/>
                  <a:gd name="T21" fmla="*/ 18 h 19"/>
                  <a:gd name="T22" fmla="*/ 17 w 19"/>
                  <a:gd name="T23" fmla="*/ 18 h 19"/>
                  <a:gd name="T24" fmla="*/ 19 w 19"/>
                  <a:gd name="T25" fmla="*/ 19 h 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9" h="19">
                    <a:moveTo>
                      <a:pt x="0" y="0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6" y="13"/>
                    </a:lnTo>
                    <a:lnTo>
                      <a:pt x="7" y="15"/>
                    </a:lnTo>
                    <a:lnTo>
                      <a:pt x="9" y="16"/>
                    </a:lnTo>
                    <a:lnTo>
                      <a:pt x="12" y="17"/>
                    </a:lnTo>
                    <a:lnTo>
                      <a:pt x="14" y="18"/>
                    </a:lnTo>
                    <a:lnTo>
                      <a:pt x="17" y="18"/>
                    </a:lnTo>
                    <a:lnTo>
                      <a:pt x="19" y="1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69" name="Line 3671"/>
              <p:cNvSpPr>
                <a:spLocks noChangeShapeType="1"/>
              </p:cNvSpPr>
              <p:nvPr/>
            </p:nvSpPr>
            <p:spPr bwMode="auto">
              <a:xfrm>
                <a:off x="8437" y="3774"/>
                <a:ext cx="1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70" name="Line 3672"/>
              <p:cNvSpPr>
                <a:spLocks noChangeShapeType="1"/>
              </p:cNvSpPr>
              <p:nvPr/>
            </p:nvSpPr>
            <p:spPr bwMode="auto">
              <a:xfrm flipV="1">
                <a:off x="8437" y="3884"/>
                <a:ext cx="1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71" name="Freeform 3673"/>
              <p:cNvSpPr>
                <a:spLocks/>
              </p:cNvSpPr>
              <p:nvPr/>
            </p:nvSpPr>
            <p:spPr bwMode="auto">
              <a:xfrm>
                <a:off x="8418" y="3884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15 w 19"/>
                  <a:gd name="T3" fmla="*/ 1 h 19"/>
                  <a:gd name="T4" fmla="*/ 11 w 19"/>
                  <a:gd name="T5" fmla="*/ 2 h 19"/>
                  <a:gd name="T6" fmla="*/ 7 w 19"/>
                  <a:gd name="T7" fmla="*/ 4 h 19"/>
                  <a:gd name="T8" fmla="*/ 4 w 19"/>
                  <a:gd name="T9" fmla="*/ 7 h 19"/>
                  <a:gd name="T10" fmla="*/ 2 w 19"/>
                  <a:gd name="T11" fmla="*/ 11 h 19"/>
                  <a:gd name="T12" fmla="*/ 0 w 19"/>
                  <a:gd name="T13" fmla="*/ 15 h 19"/>
                  <a:gd name="T14" fmla="*/ 0 w 19"/>
                  <a:gd name="T15" fmla="*/ 1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lnTo>
                      <a:pt x="15" y="1"/>
                    </a:lnTo>
                    <a:lnTo>
                      <a:pt x="11" y="2"/>
                    </a:lnTo>
                    <a:lnTo>
                      <a:pt x="7" y="4"/>
                    </a:lnTo>
                    <a:lnTo>
                      <a:pt x="4" y="7"/>
                    </a:lnTo>
                    <a:lnTo>
                      <a:pt x="2" y="11"/>
                    </a:lnTo>
                    <a:lnTo>
                      <a:pt x="0" y="15"/>
                    </a:lnTo>
                    <a:lnTo>
                      <a:pt x="0" y="1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72" name="Freeform 3674"/>
              <p:cNvSpPr>
                <a:spLocks/>
              </p:cNvSpPr>
              <p:nvPr/>
            </p:nvSpPr>
            <p:spPr bwMode="auto">
              <a:xfrm>
                <a:off x="8390" y="3899"/>
                <a:ext cx="19" cy="19"/>
              </a:xfrm>
              <a:custGeom>
                <a:avLst/>
                <a:gdLst>
                  <a:gd name="T0" fmla="*/ 0 w 19"/>
                  <a:gd name="T1" fmla="*/ 0 h 19"/>
                  <a:gd name="T2" fmla="*/ 0 w 19"/>
                  <a:gd name="T3" fmla="*/ 4 h 19"/>
                  <a:gd name="T4" fmla="*/ 2 w 19"/>
                  <a:gd name="T5" fmla="*/ 8 h 19"/>
                  <a:gd name="T6" fmla="*/ 4 w 19"/>
                  <a:gd name="T7" fmla="*/ 12 h 19"/>
                  <a:gd name="T8" fmla="*/ 7 w 19"/>
                  <a:gd name="T9" fmla="*/ 15 h 19"/>
                  <a:gd name="T10" fmla="*/ 11 w 19"/>
                  <a:gd name="T11" fmla="*/ 17 h 19"/>
                  <a:gd name="T12" fmla="*/ 15 w 19"/>
                  <a:gd name="T13" fmla="*/ 18 h 19"/>
                  <a:gd name="T14" fmla="*/ 19 w 19"/>
                  <a:gd name="T15" fmla="*/ 1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0" y="0"/>
                    </a:moveTo>
                    <a:lnTo>
                      <a:pt x="0" y="4"/>
                    </a:lnTo>
                    <a:lnTo>
                      <a:pt x="2" y="8"/>
                    </a:lnTo>
                    <a:lnTo>
                      <a:pt x="4" y="12"/>
                    </a:lnTo>
                    <a:lnTo>
                      <a:pt x="7" y="15"/>
                    </a:lnTo>
                    <a:lnTo>
                      <a:pt x="11" y="17"/>
                    </a:lnTo>
                    <a:lnTo>
                      <a:pt x="15" y="18"/>
                    </a:lnTo>
                    <a:lnTo>
                      <a:pt x="19" y="1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73" name="Line 3675"/>
              <p:cNvSpPr>
                <a:spLocks noChangeShapeType="1"/>
              </p:cNvSpPr>
              <p:nvPr/>
            </p:nvSpPr>
            <p:spPr bwMode="auto">
              <a:xfrm flipV="1">
                <a:off x="8390" y="3846"/>
                <a:ext cx="1" cy="5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74" name="Line 3676"/>
              <p:cNvSpPr>
                <a:spLocks noChangeShapeType="1"/>
              </p:cNvSpPr>
              <p:nvPr/>
            </p:nvSpPr>
            <p:spPr bwMode="auto">
              <a:xfrm flipH="1">
                <a:off x="8409" y="3918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75" name="Line 3677"/>
              <p:cNvSpPr>
                <a:spLocks noChangeShapeType="1"/>
              </p:cNvSpPr>
              <p:nvPr/>
            </p:nvSpPr>
            <p:spPr bwMode="auto">
              <a:xfrm flipH="1">
                <a:off x="8437" y="3884"/>
                <a:ext cx="8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76" name="Line 3678"/>
              <p:cNvSpPr>
                <a:spLocks noChangeShapeType="1"/>
              </p:cNvSpPr>
              <p:nvPr/>
            </p:nvSpPr>
            <p:spPr bwMode="auto">
              <a:xfrm flipV="1">
                <a:off x="8519" y="3846"/>
                <a:ext cx="1" cy="7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77" name="Line 3679"/>
              <p:cNvSpPr>
                <a:spLocks noChangeShapeType="1"/>
              </p:cNvSpPr>
              <p:nvPr/>
            </p:nvSpPr>
            <p:spPr bwMode="auto">
              <a:xfrm flipH="1">
                <a:off x="8519" y="3922"/>
                <a:ext cx="31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78" name="Line 3680"/>
              <p:cNvSpPr>
                <a:spLocks noChangeShapeType="1"/>
              </p:cNvSpPr>
              <p:nvPr/>
            </p:nvSpPr>
            <p:spPr bwMode="auto">
              <a:xfrm>
                <a:off x="8832" y="3846"/>
                <a:ext cx="1" cy="7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79" name="Line 3681"/>
              <p:cNvSpPr>
                <a:spLocks noChangeShapeType="1"/>
              </p:cNvSpPr>
              <p:nvPr/>
            </p:nvSpPr>
            <p:spPr bwMode="auto">
              <a:xfrm flipV="1">
                <a:off x="8519" y="3846"/>
                <a:ext cx="1" cy="7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80" name="Line 3682"/>
              <p:cNvSpPr>
                <a:spLocks noChangeShapeType="1"/>
              </p:cNvSpPr>
              <p:nvPr/>
            </p:nvSpPr>
            <p:spPr bwMode="auto">
              <a:xfrm flipH="1">
                <a:off x="8437" y="3884"/>
                <a:ext cx="8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81" name="Line 3683"/>
              <p:cNvSpPr>
                <a:spLocks noChangeShapeType="1"/>
              </p:cNvSpPr>
              <p:nvPr/>
            </p:nvSpPr>
            <p:spPr bwMode="auto">
              <a:xfrm flipH="1">
                <a:off x="8409" y="3918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82" name="Line 3684"/>
              <p:cNvSpPr>
                <a:spLocks noChangeShapeType="1"/>
              </p:cNvSpPr>
              <p:nvPr/>
            </p:nvSpPr>
            <p:spPr bwMode="auto">
              <a:xfrm flipV="1">
                <a:off x="8390" y="3846"/>
                <a:ext cx="1" cy="5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83" name="Freeform 3685"/>
              <p:cNvSpPr>
                <a:spLocks/>
              </p:cNvSpPr>
              <p:nvPr/>
            </p:nvSpPr>
            <p:spPr bwMode="auto">
              <a:xfrm>
                <a:off x="8390" y="3899"/>
                <a:ext cx="19" cy="19"/>
              </a:xfrm>
              <a:custGeom>
                <a:avLst/>
                <a:gdLst>
                  <a:gd name="T0" fmla="*/ 0 w 19"/>
                  <a:gd name="T1" fmla="*/ 0 h 19"/>
                  <a:gd name="T2" fmla="*/ 0 w 19"/>
                  <a:gd name="T3" fmla="*/ 4 h 19"/>
                  <a:gd name="T4" fmla="*/ 2 w 19"/>
                  <a:gd name="T5" fmla="*/ 8 h 19"/>
                  <a:gd name="T6" fmla="*/ 4 w 19"/>
                  <a:gd name="T7" fmla="*/ 12 h 19"/>
                  <a:gd name="T8" fmla="*/ 7 w 19"/>
                  <a:gd name="T9" fmla="*/ 15 h 19"/>
                  <a:gd name="T10" fmla="*/ 11 w 19"/>
                  <a:gd name="T11" fmla="*/ 17 h 19"/>
                  <a:gd name="T12" fmla="*/ 15 w 19"/>
                  <a:gd name="T13" fmla="*/ 18 h 19"/>
                  <a:gd name="T14" fmla="*/ 19 w 19"/>
                  <a:gd name="T15" fmla="*/ 1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0" y="0"/>
                    </a:moveTo>
                    <a:lnTo>
                      <a:pt x="0" y="4"/>
                    </a:lnTo>
                    <a:lnTo>
                      <a:pt x="2" y="8"/>
                    </a:lnTo>
                    <a:lnTo>
                      <a:pt x="4" y="12"/>
                    </a:lnTo>
                    <a:lnTo>
                      <a:pt x="7" y="15"/>
                    </a:lnTo>
                    <a:lnTo>
                      <a:pt x="11" y="17"/>
                    </a:lnTo>
                    <a:lnTo>
                      <a:pt x="15" y="18"/>
                    </a:lnTo>
                    <a:lnTo>
                      <a:pt x="19" y="1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84" name="Freeform 3686"/>
              <p:cNvSpPr>
                <a:spLocks/>
              </p:cNvSpPr>
              <p:nvPr/>
            </p:nvSpPr>
            <p:spPr bwMode="auto">
              <a:xfrm>
                <a:off x="8418" y="3884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15 w 19"/>
                  <a:gd name="T3" fmla="*/ 1 h 19"/>
                  <a:gd name="T4" fmla="*/ 11 w 19"/>
                  <a:gd name="T5" fmla="*/ 2 h 19"/>
                  <a:gd name="T6" fmla="*/ 7 w 19"/>
                  <a:gd name="T7" fmla="*/ 4 h 19"/>
                  <a:gd name="T8" fmla="*/ 4 w 19"/>
                  <a:gd name="T9" fmla="*/ 7 h 19"/>
                  <a:gd name="T10" fmla="*/ 2 w 19"/>
                  <a:gd name="T11" fmla="*/ 11 h 19"/>
                  <a:gd name="T12" fmla="*/ 0 w 19"/>
                  <a:gd name="T13" fmla="*/ 15 h 19"/>
                  <a:gd name="T14" fmla="*/ 0 w 19"/>
                  <a:gd name="T15" fmla="*/ 1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lnTo>
                      <a:pt x="15" y="1"/>
                    </a:lnTo>
                    <a:lnTo>
                      <a:pt x="11" y="2"/>
                    </a:lnTo>
                    <a:lnTo>
                      <a:pt x="7" y="4"/>
                    </a:lnTo>
                    <a:lnTo>
                      <a:pt x="4" y="7"/>
                    </a:lnTo>
                    <a:lnTo>
                      <a:pt x="2" y="11"/>
                    </a:lnTo>
                    <a:lnTo>
                      <a:pt x="0" y="15"/>
                    </a:lnTo>
                    <a:lnTo>
                      <a:pt x="0" y="1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85" name="Line 3687"/>
              <p:cNvSpPr>
                <a:spLocks noChangeShapeType="1"/>
              </p:cNvSpPr>
              <p:nvPr/>
            </p:nvSpPr>
            <p:spPr bwMode="auto">
              <a:xfrm flipV="1">
                <a:off x="8437" y="3884"/>
                <a:ext cx="1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86" name="Line 3688"/>
              <p:cNvSpPr>
                <a:spLocks noChangeShapeType="1"/>
              </p:cNvSpPr>
              <p:nvPr/>
            </p:nvSpPr>
            <p:spPr bwMode="auto">
              <a:xfrm>
                <a:off x="8437" y="3774"/>
                <a:ext cx="1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87" name="Freeform 3689"/>
              <p:cNvSpPr>
                <a:spLocks/>
              </p:cNvSpPr>
              <p:nvPr/>
            </p:nvSpPr>
            <p:spPr bwMode="auto">
              <a:xfrm>
                <a:off x="8418" y="3789"/>
                <a:ext cx="19" cy="19"/>
              </a:xfrm>
              <a:custGeom>
                <a:avLst/>
                <a:gdLst>
                  <a:gd name="T0" fmla="*/ 0 w 19"/>
                  <a:gd name="T1" fmla="*/ 0 h 19"/>
                  <a:gd name="T2" fmla="*/ 0 w 19"/>
                  <a:gd name="T3" fmla="*/ 4 h 19"/>
                  <a:gd name="T4" fmla="*/ 2 w 19"/>
                  <a:gd name="T5" fmla="*/ 8 h 19"/>
                  <a:gd name="T6" fmla="*/ 4 w 19"/>
                  <a:gd name="T7" fmla="*/ 11 h 19"/>
                  <a:gd name="T8" fmla="*/ 7 w 19"/>
                  <a:gd name="T9" fmla="*/ 14 h 19"/>
                  <a:gd name="T10" fmla="*/ 11 w 19"/>
                  <a:gd name="T11" fmla="*/ 17 h 19"/>
                  <a:gd name="T12" fmla="*/ 15 w 19"/>
                  <a:gd name="T13" fmla="*/ 18 h 19"/>
                  <a:gd name="T14" fmla="*/ 19 w 19"/>
                  <a:gd name="T15" fmla="*/ 1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0" y="0"/>
                    </a:moveTo>
                    <a:lnTo>
                      <a:pt x="0" y="4"/>
                    </a:lnTo>
                    <a:lnTo>
                      <a:pt x="2" y="8"/>
                    </a:lnTo>
                    <a:lnTo>
                      <a:pt x="4" y="11"/>
                    </a:lnTo>
                    <a:lnTo>
                      <a:pt x="7" y="14"/>
                    </a:lnTo>
                    <a:lnTo>
                      <a:pt x="11" y="17"/>
                    </a:lnTo>
                    <a:lnTo>
                      <a:pt x="15" y="18"/>
                    </a:lnTo>
                    <a:lnTo>
                      <a:pt x="19" y="1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88" name="Freeform 3690"/>
              <p:cNvSpPr>
                <a:spLocks/>
              </p:cNvSpPr>
              <p:nvPr/>
            </p:nvSpPr>
            <p:spPr bwMode="auto">
              <a:xfrm>
                <a:off x="8390" y="3774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15 w 19"/>
                  <a:gd name="T3" fmla="*/ 0 h 19"/>
                  <a:gd name="T4" fmla="*/ 11 w 19"/>
                  <a:gd name="T5" fmla="*/ 1 h 19"/>
                  <a:gd name="T6" fmla="*/ 7 w 19"/>
                  <a:gd name="T7" fmla="*/ 4 h 19"/>
                  <a:gd name="T8" fmla="*/ 4 w 19"/>
                  <a:gd name="T9" fmla="*/ 7 h 19"/>
                  <a:gd name="T10" fmla="*/ 2 w 19"/>
                  <a:gd name="T11" fmla="*/ 10 h 19"/>
                  <a:gd name="T12" fmla="*/ 0 w 19"/>
                  <a:gd name="T13" fmla="*/ 14 h 19"/>
                  <a:gd name="T14" fmla="*/ 0 w 19"/>
                  <a:gd name="T15" fmla="*/ 1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lnTo>
                      <a:pt x="15" y="0"/>
                    </a:lnTo>
                    <a:lnTo>
                      <a:pt x="11" y="1"/>
                    </a:lnTo>
                    <a:lnTo>
                      <a:pt x="7" y="4"/>
                    </a:lnTo>
                    <a:lnTo>
                      <a:pt x="4" y="7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89" name="Line 3691"/>
              <p:cNvSpPr>
                <a:spLocks noChangeShapeType="1"/>
              </p:cNvSpPr>
              <p:nvPr/>
            </p:nvSpPr>
            <p:spPr bwMode="auto">
              <a:xfrm>
                <a:off x="8390" y="3793"/>
                <a:ext cx="1" cy="5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90" name="Line 3692"/>
              <p:cNvSpPr>
                <a:spLocks noChangeShapeType="1"/>
              </p:cNvSpPr>
              <p:nvPr/>
            </p:nvSpPr>
            <p:spPr bwMode="auto">
              <a:xfrm flipH="1">
                <a:off x="8409" y="3774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91" name="Line 3693"/>
              <p:cNvSpPr>
                <a:spLocks noChangeShapeType="1"/>
              </p:cNvSpPr>
              <p:nvPr/>
            </p:nvSpPr>
            <p:spPr bwMode="auto">
              <a:xfrm flipH="1">
                <a:off x="8437" y="3808"/>
                <a:ext cx="8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92" name="Line 3694"/>
              <p:cNvSpPr>
                <a:spLocks noChangeShapeType="1"/>
              </p:cNvSpPr>
              <p:nvPr/>
            </p:nvSpPr>
            <p:spPr bwMode="auto">
              <a:xfrm>
                <a:off x="8519" y="3769"/>
                <a:ext cx="1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93" name="Line 3695"/>
              <p:cNvSpPr>
                <a:spLocks noChangeShapeType="1"/>
              </p:cNvSpPr>
              <p:nvPr/>
            </p:nvSpPr>
            <p:spPr bwMode="auto">
              <a:xfrm flipV="1">
                <a:off x="8261" y="3846"/>
                <a:ext cx="1" cy="7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94" name="Line 3696"/>
              <p:cNvSpPr>
                <a:spLocks noChangeShapeType="1"/>
              </p:cNvSpPr>
              <p:nvPr/>
            </p:nvSpPr>
            <p:spPr bwMode="auto">
              <a:xfrm>
                <a:off x="8261" y="3884"/>
                <a:ext cx="8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95" name="Line 3697"/>
              <p:cNvSpPr>
                <a:spLocks noChangeShapeType="1"/>
              </p:cNvSpPr>
              <p:nvPr/>
            </p:nvSpPr>
            <p:spPr bwMode="auto">
              <a:xfrm>
                <a:off x="8343" y="3918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96" name="Line 3698"/>
              <p:cNvSpPr>
                <a:spLocks noChangeShapeType="1"/>
              </p:cNvSpPr>
              <p:nvPr/>
            </p:nvSpPr>
            <p:spPr bwMode="auto">
              <a:xfrm flipV="1">
                <a:off x="8390" y="3846"/>
                <a:ext cx="1" cy="5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97" name="Freeform 3699"/>
              <p:cNvSpPr>
                <a:spLocks/>
              </p:cNvSpPr>
              <p:nvPr/>
            </p:nvSpPr>
            <p:spPr bwMode="auto">
              <a:xfrm>
                <a:off x="8371" y="3899"/>
                <a:ext cx="19" cy="19"/>
              </a:xfrm>
              <a:custGeom>
                <a:avLst/>
                <a:gdLst>
                  <a:gd name="T0" fmla="*/ 0 w 19"/>
                  <a:gd name="T1" fmla="*/ 19 h 19"/>
                  <a:gd name="T2" fmla="*/ 4 w 19"/>
                  <a:gd name="T3" fmla="*/ 18 h 19"/>
                  <a:gd name="T4" fmla="*/ 8 w 19"/>
                  <a:gd name="T5" fmla="*/ 17 h 19"/>
                  <a:gd name="T6" fmla="*/ 12 w 19"/>
                  <a:gd name="T7" fmla="*/ 15 h 19"/>
                  <a:gd name="T8" fmla="*/ 15 w 19"/>
                  <a:gd name="T9" fmla="*/ 12 h 19"/>
                  <a:gd name="T10" fmla="*/ 17 w 19"/>
                  <a:gd name="T11" fmla="*/ 8 h 19"/>
                  <a:gd name="T12" fmla="*/ 18 w 19"/>
                  <a:gd name="T13" fmla="*/ 4 h 19"/>
                  <a:gd name="T14" fmla="*/ 19 w 19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0" y="19"/>
                    </a:moveTo>
                    <a:lnTo>
                      <a:pt x="4" y="18"/>
                    </a:lnTo>
                    <a:lnTo>
                      <a:pt x="8" y="17"/>
                    </a:lnTo>
                    <a:lnTo>
                      <a:pt x="12" y="15"/>
                    </a:lnTo>
                    <a:lnTo>
                      <a:pt x="15" y="12"/>
                    </a:lnTo>
                    <a:lnTo>
                      <a:pt x="17" y="8"/>
                    </a:lnTo>
                    <a:lnTo>
                      <a:pt x="18" y="4"/>
                    </a:lnTo>
                    <a:lnTo>
                      <a:pt x="1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98" name="Freeform 3700"/>
              <p:cNvSpPr>
                <a:spLocks/>
              </p:cNvSpPr>
              <p:nvPr/>
            </p:nvSpPr>
            <p:spPr bwMode="auto">
              <a:xfrm>
                <a:off x="8343" y="3884"/>
                <a:ext cx="19" cy="19"/>
              </a:xfrm>
              <a:custGeom>
                <a:avLst/>
                <a:gdLst>
                  <a:gd name="T0" fmla="*/ 19 w 19"/>
                  <a:gd name="T1" fmla="*/ 19 h 19"/>
                  <a:gd name="T2" fmla="*/ 18 w 19"/>
                  <a:gd name="T3" fmla="*/ 15 h 19"/>
                  <a:gd name="T4" fmla="*/ 17 w 19"/>
                  <a:gd name="T5" fmla="*/ 11 h 19"/>
                  <a:gd name="T6" fmla="*/ 15 w 19"/>
                  <a:gd name="T7" fmla="*/ 7 h 19"/>
                  <a:gd name="T8" fmla="*/ 12 w 19"/>
                  <a:gd name="T9" fmla="*/ 4 h 19"/>
                  <a:gd name="T10" fmla="*/ 8 w 19"/>
                  <a:gd name="T11" fmla="*/ 2 h 19"/>
                  <a:gd name="T12" fmla="*/ 4 w 19"/>
                  <a:gd name="T13" fmla="*/ 1 h 19"/>
                  <a:gd name="T14" fmla="*/ 0 w 19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19" y="19"/>
                    </a:moveTo>
                    <a:lnTo>
                      <a:pt x="18" y="15"/>
                    </a:lnTo>
                    <a:lnTo>
                      <a:pt x="17" y="11"/>
                    </a:lnTo>
                    <a:lnTo>
                      <a:pt x="15" y="7"/>
                    </a:lnTo>
                    <a:lnTo>
                      <a:pt x="12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99" name="Line 3701"/>
              <p:cNvSpPr>
                <a:spLocks noChangeShapeType="1"/>
              </p:cNvSpPr>
              <p:nvPr/>
            </p:nvSpPr>
            <p:spPr bwMode="auto">
              <a:xfrm flipV="1">
                <a:off x="8343" y="3884"/>
                <a:ext cx="1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00" name="Line 3702"/>
              <p:cNvSpPr>
                <a:spLocks noChangeShapeType="1"/>
              </p:cNvSpPr>
              <p:nvPr/>
            </p:nvSpPr>
            <p:spPr bwMode="auto">
              <a:xfrm>
                <a:off x="8343" y="3774"/>
                <a:ext cx="1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01" name="Freeform 3703"/>
              <p:cNvSpPr>
                <a:spLocks/>
              </p:cNvSpPr>
              <p:nvPr/>
            </p:nvSpPr>
            <p:spPr bwMode="auto">
              <a:xfrm>
                <a:off x="8343" y="3789"/>
                <a:ext cx="19" cy="19"/>
              </a:xfrm>
              <a:custGeom>
                <a:avLst/>
                <a:gdLst>
                  <a:gd name="T0" fmla="*/ 0 w 19"/>
                  <a:gd name="T1" fmla="*/ 19 h 19"/>
                  <a:gd name="T2" fmla="*/ 4 w 19"/>
                  <a:gd name="T3" fmla="*/ 18 h 19"/>
                  <a:gd name="T4" fmla="*/ 8 w 19"/>
                  <a:gd name="T5" fmla="*/ 17 h 19"/>
                  <a:gd name="T6" fmla="*/ 12 w 19"/>
                  <a:gd name="T7" fmla="*/ 14 h 19"/>
                  <a:gd name="T8" fmla="*/ 15 w 19"/>
                  <a:gd name="T9" fmla="*/ 11 h 19"/>
                  <a:gd name="T10" fmla="*/ 17 w 19"/>
                  <a:gd name="T11" fmla="*/ 8 h 19"/>
                  <a:gd name="T12" fmla="*/ 18 w 19"/>
                  <a:gd name="T13" fmla="*/ 4 h 19"/>
                  <a:gd name="T14" fmla="*/ 19 w 19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0" y="19"/>
                    </a:moveTo>
                    <a:lnTo>
                      <a:pt x="4" y="18"/>
                    </a:lnTo>
                    <a:lnTo>
                      <a:pt x="8" y="17"/>
                    </a:lnTo>
                    <a:lnTo>
                      <a:pt x="12" y="14"/>
                    </a:lnTo>
                    <a:lnTo>
                      <a:pt x="15" y="11"/>
                    </a:lnTo>
                    <a:lnTo>
                      <a:pt x="17" y="8"/>
                    </a:lnTo>
                    <a:lnTo>
                      <a:pt x="18" y="4"/>
                    </a:lnTo>
                    <a:lnTo>
                      <a:pt x="1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02" name="Freeform 3704"/>
              <p:cNvSpPr>
                <a:spLocks/>
              </p:cNvSpPr>
              <p:nvPr/>
            </p:nvSpPr>
            <p:spPr bwMode="auto">
              <a:xfrm>
                <a:off x="8371" y="3774"/>
                <a:ext cx="19" cy="19"/>
              </a:xfrm>
              <a:custGeom>
                <a:avLst/>
                <a:gdLst>
                  <a:gd name="T0" fmla="*/ 19 w 19"/>
                  <a:gd name="T1" fmla="*/ 19 h 19"/>
                  <a:gd name="T2" fmla="*/ 18 w 19"/>
                  <a:gd name="T3" fmla="*/ 14 h 19"/>
                  <a:gd name="T4" fmla="*/ 17 w 19"/>
                  <a:gd name="T5" fmla="*/ 10 h 19"/>
                  <a:gd name="T6" fmla="*/ 15 w 19"/>
                  <a:gd name="T7" fmla="*/ 7 h 19"/>
                  <a:gd name="T8" fmla="*/ 12 w 19"/>
                  <a:gd name="T9" fmla="*/ 4 h 19"/>
                  <a:gd name="T10" fmla="*/ 8 w 19"/>
                  <a:gd name="T11" fmla="*/ 1 h 19"/>
                  <a:gd name="T12" fmla="*/ 4 w 19"/>
                  <a:gd name="T13" fmla="*/ 0 h 19"/>
                  <a:gd name="T14" fmla="*/ 0 w 19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19" y="19"/>
                    </a:moveTo>
                    <a:lnTo>
                      <a:pt x="18" y="14"/>
                    </a:lnTo>
                    <a:lnTo>
                      <a:pt x="17" y="10"/>
                    </a:lnTo>
                    <a:lnTo>
                      <a:pt x="15" y="7"/>
                    </a:lnTo>
                    <a:lnTo>
                      <a:pt x="12" y="4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03" name="Line 3705"/>
              <p:cNvSpPr>
                <a:spLocks noChangeShapeType="1"/>
              </p:cNvSpPr>
              <p:nvPr/>
            </p:nvSpPr>
            <p:spPr bwMode="auto">
              <a:xfrm>
                <a:off x="8390" y="3793"/>
                <a:ext cx="1" cy="5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04" name="Line 3706"/>
              <p:cNvSpPr>
                <a:spLocks noChangeShapeType="1"/>
              </p:cNvSpPr>
              <p:nvPr/>
            </p:nvSpPr>
            <p:spPr bwMode="auto">
              <a:xfrm>
                <a:off x="8343" y="3774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05" name="Line 3707"/>
              <p:cNvSpPr>
                <a:spLocks noChangeShapeType="1"/>
              </p:cNvSpPr>
              <p:nvPr/>
            </p:nvSpPr>
            <p:spPr bwMode="auto">
              <a:xfrm>
                <a:off x="8261" y="3808"/>
                <a:ext cx="8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06" name="Line 3708"/>
              <p:cNvSpPr>
                <a:spLocks noChangeShapeType="1"/>
              </p:cNvSpPr>
              <p:nvPr/>
            </p:nvSpPr>
            <p:spPr bwMode="auto">
              <a:xfrm>
                <a:off x="8261" y="3769"/>
                <a:ext cx="1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07" name="Line 3709"/>
              <p:cNvSpPr>
                <a:spLocks noChangeShapeType="1"/>
              </p:cNvSpPr>
              <p:nvPr/>
            </p:nvSpPr>
            <p:spPr bwMode="auto">
              <a:xfrm>
                <a:off x="8261" y="3769"/>
                <a:ext cx="1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08" name="Line 3710"/>
              <p:cNvSpPr>
                <a:spLocks noChangeShapeType="1"/>
              </p:cNvSpPr>
              <p:nvPr/>
            </p:nvSpPr>
            <p:spPr bwMode="auto">
              <a:xfrm>
                <a:off x="8261" y="3808"/>
                <a:ext cx="8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09" name="Line 3711"/>
              <p:cNvSpPr>
                <a:spLocks noChangeShapeType="1"/>
              </p:cNvSpPr>
              <p:nvPr/>
            </p:nvSpPr>
            <p:spPr bwMode="auto">
              <a:xfrm>
                <a:off x="8343" y="3774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10" name="Line 3712"/>
              <p:cNvSpPr>
                <a:spLocks noChangeShapeType="1"/>
              </p:cNvSpPr>
              <p:nvPr/>
            </p:nvSpPr>
            <p:spPr bwMode="auto">
              <a:xfrm>
                <a:off x="8390" y="3793"/>
                <a:ext cx="1" cy="5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11" name="Freeform 3713"/>
              <p:cNvSpPr>
                <a:spLocks/>
              </p:cNvSpPr>
              <p:nvPr/>
            </p:nvSpPr>
            <p:spPr bwMode="auto">
              <a:xfrm>
                <a:off x="8371" y="3774"/>
                <a:ext cx="19" cy="19"/>
              </a:xfrm>
              <a:custGeom>
                <a:avLst/>
                <a:gdLst>
                  <a:gd name="T0" fmla="*/ 19 w 19"/>
                  <a:gd name="T1" fmla="*/ 19 h 19"/>
                  <a:gd name="T2" fmla="*/ 18 w 19"/>
                  <a:gd name="T3" fmla="*/ 14 h 19"/>
                  <a:gd name="T4" fmla="*/ 17 w 19"/>
                  <a:gd name="T5" fmla="*/ 10 h 19"/>
                  <a:gd name="T6" fmla="*/ 15 w 19"/>
                  <a:gd name="T7" fmla="*/ 7 h 19"/>
                  <a:gd name="T8" fmla="*/ 12 w 19"/>
                  <a:gd name="T9" fmla="*/ 4 h 19"/>
                  <a:gd name="T10" fmla="*/ 8 w 19"/>
                  <a:gd name="T11" fmla="*/ 1 h 19"/>
                  <a:gd name="T12" fmla="*/ 4 w 19"/>
                  <a:gd name="T13" fmla="*/ 0 h 19"/>
                  <a:gd name="T14" fmla="*/ 0 w 19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19" y="19"/>
                    </a:moveTo>
                    <a:lnTo>
                      <a:pt x="18" y="14"/>
                    </a:lnTo>
                    <a:lnTo>
                      <a:pt x="17" y="10"/>
                    </a:lnTo>
                    <a:lnTo>
                      <a:pt x="15" y="7"/>
                    </a:lnTo>
                    <a:lnTo>
                      <a:pt x="12" y="4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12" name="Freeform 3714"/>
              <p:cNvSpPr>
                <a:spLocks/>
              </p:cNvSpPr>
              <p:nvPr/>
            </p:nvSpPr>
            <p:spPr bwMode="auto">
              <a:xfrm>
                <a:off x="8343" y="3789"/>
                <a:ext cx="19" cy="19"/>
              </a:xfrm>
              <a:custGeom>
                <a:avLst/>
                <a:gdLst>
                  <a:gd name="T0" fmla="*/ 0 w 19"/>
                  <a:gd name="T1" fmla="*/ 19 h 19"/>
                  <a:gd name="T2" fmla="*/ 4 w 19"/>
                  <a:gd name="T3" fmla="*/ 18 h 19"/>
                  <a:gd name="T4" fmla="*/ 8 w 19"/>
                  <a:gd name="T5" fmla="*/ 17 h 19"/>
                  <a:gd name="T6" fmla="*/ 12 w 19"/>
                  <a:gd name="T7" fmla="*/ 14 h 19"/>
                  <a:gd name="T8" fmla="*/ 15 w 19"/>
                  <a:gd name="T9" fmla="*/ 11 h 19"/>
                  <a:gd name="T10" fmla="*/ 17 w 19"/>
                  <a:gd name="T11" fmla="*/ 8 h 19"/>
                  <a:gd name="T12" fmla="*/ 18 w 19"/>
                  <a:gd name="T13" fmla="*/ 4 h 19"/>
                  <a:gd name="T14" fmla="*/ 19 w 19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0" y="19"/>
                    </a:moveTo>
                    <a:lnTo>
                      <a:pt x="4" y="18"/>
                    </a:lnTo>
                    <a:lnTo>
                      <a:pt x="8" y="17"/>
                    </a:lnTo>
                    <a:lnTo>
                      <a:pt x="12" y="14"/>
                    </a:lnTo>
                    <a:lnTo>
                      <a:pt x="15" y="11"/>
                    </a:lnTo>
                    <a:lnTo>
                      <a:pt x="17" y="8"/>
                    </a:lnTo>
                    <a:lnTo>
                      <a:pt x="18" y="4"/>
                    </a:lnTo>
                    <a:lnTo>
                      <a:pt x="1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13" name="Line 3715"/>
              <p:cNvSpPr>
                <a:spLocks noChangeShapeType="1"/>
              </p:cNvSpPr>
              <p:nvPr/>
            </p:nvSpPr>
            <p:spPr bwMode="auto">
              <a:xfrm>
                <a:off x="8343" y="3774"/>
                <a:ext cx="1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14" name="Line 3716"/>
              <p:cNvSpPr>
                <a:spLocks noChangeShapeType="1"/>
              </p:cNvSpPr>
              <p:nvPr/>
            </p:nvSpPr>
            <p:spPr bwMode="auto">
              <a:xfrm flipV="1">
                <a:off x="8343" y="3884"/>
                <a:ext cx="1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15" name="Freeform 3717"/>
              <p:cNvSpPr>
                <a:spLocks/>
              </p:cNvSpPr>
              <p:nvPr/>
            </p:nvSpPr>
            <p:spPr bwMode="auto">
              <a:xfrm>
                <a:off x="8343" y="3884"/>
                <a:ext cx="19" cy="19"/>
              </a:xfrm>
              <a:custGeom>
                <a:avLst/>
                <a:gdLst>
                  <a:gd name="T0" fmla="*/ 19 w 19"/>
                  <a:gd name="T1" fmla="*/ 19 h 19"/>
                  <a:gd name="T2" fmla="*/ 18 w 19"/>
                  <a:gd name="T3" fmla="*/ 15 h 19"/>
                  <a:gd name="T4" fmla="*/ 17 w 19"/>
                  <a:gd name="T5" fmla="*/ 11 h 19"/>
                  <a:gd name="T6" fmla="*/ 15 w 19"/>
                  <a:gd name="T7" fmla="*/ 7 h 19"/>
                  <a:gd name="T8" fmla="*/ 12 w 19"/>
                  <a:gd name="T9" fmla="*/ 4 h 19"/>
                  <a:gd name="T10" fmla="*/ 8 w 19"/>
                  <a:gd name="T11" fmla="*/ 2 h 19"/>
                  <a:gd name="T12" fmla="*/ 4 w 19"/>
                  <a:gd name="T13" fmla="*/ 1 h 19"/>
                  <a:gd name="T14" fmla="*/ 0 w 19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19" y="19"/>
                    </a:moveTo>
                    <a:lnTo>
                      <a:pt x="18" y="15"/>
                    </a:lnTo>
                    <a:lnTo>
                      <a:pt x="17" y="11"/>
                    </a:lnTo>
                    <a:lnTo>
                      <a:pt x="15" y="7"/>
                    </a:lnTo>
                    <a:lnTo>
                      <a:pt x="12" y="4"/>
                    </a:lnTo>
                    <a:lnTo>
                      <a:pt x="8" y="2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16" name="Freeform 3718"/>
              <p:cNvSpPr>
                <a:spLocks/>
              </p:cNvSpPr>
              <p:nvPr/>
            </p:nvSpPr>
            <p:spPr bwMode="auto">
              <a:xfrm>
                <a:off x="8371" y="3899"/>
                <a:ext cx="19" cy="19"/>
              </a:xfrm>
              <a:custGeom>
                <a:avLst/>
                <a:gdLst>
                  <a:gd name="T0" fmla="*/ 0 w 19"/>
                  <a:gd name="T1" fmla="*/ 19 h 19"/>
                  <a:gd name="T2" fmla="*/ 4 w 19"/>
                  <a:gd name="T3" fmla="*/ 18 h 19"/>
                  <a:gd name="T4" fmla="*/ 8 w 19"/>
                  <a:gd name="T5" fmla="*/ 17 h 19"/>
                  <a:gd name="T6" fmla="*/ 12 w 19"/>
                  <a:gd name="T7" fmla="*/ 15 h 19"/>
                  <a:gd name="T8" fmla="*/ 15 w 19"/>
                  <a:gd name="T9" fmla="*/ 12 h 19"/>
                  <a:gd name="T10" fmla="*/ 17 w 19"/>
                  <a:gd name="T11" fmla="*/ 8 h 19"/>
                  <a:gd name="T12" fmla="*/ 18 w 19"/>
                  <a:gd name="T13" fmla="*/ 4 h 19"/>
                  <a:gd name="T14" fmla="*/ 19 w 19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0" y="19"/>
                    </a:moveTo>
                    <a:lnTo>
                      <a:pt x="4" y="18"/>
                    </a:lnTo>
                    <a:lnTo>
                      <a:pt x="8" y="17"/>
                    </a:lnTo>
                    <a:lnTo>
                      <a:pt x="12" y="15"/>
                    </a:lnTo>
                    <a:lnTo>
                      <a:pt x="15" y="12"/>
                    </a:lnTo>
                    <a:lnTo>
                      <a:pt x="17" y="8"/>
                    </a:lnTo>
                    <a:lnTo>
                      <a:pt x="18" y="4"/>
                    </a:lnTo>
                    <a:lnTo>
                      <a:pt x="1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17" name="Line 3719"/>
              <p:cNvSpPr>
                <a:spLocks noChangeShapeType="1"/>
              </p:cNvSpPr>
              <p:nvPr/>
            </p:nvSpPr>
            <p:spPr bwMode="auto">
              <a:xfrm flipV="1">
                <a:off x="8390" y="3846"/>
                <a:ext cx="1" cy="5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18" name="Line 3720"/>
              <p:cNvSpPr>
                <a:spLocks noChangeShapeType="1"/>
              </p:cNvSpPr>
              <p:nvPr/>
            </p:nvSpPr>
            <p:spPr bwMode="auto">
              <a:xfrm>
                <a:off x="8343" y="3918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19" name="Line 3721"/>
              <p:cNvSpPr>
                <a:spLocks noChangeShapeType="1"/>
              </p:cNvSpPr>
              <p:nvPr/>
            </p:nvSpPr>
            <p:spPr bwMode="auto">
              <a:xfrm>
                <a:off x="8261" y="3884"/>
                <a:ext cx="8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20" name="Line 3722"/>
              <p:cNvSpPr>
                <a:spLocks noChangeShapeType="1"/>
              </p:cNvSpPr>
              <p:nvPr/>
            </p:nvSpPr>
            <p:spPr bwMode="auto">
              <a:xfrm flipV="1">
                <a:off x="8261" y="3846"/>
                <a:ext cx="1" cy="7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21" name="Line 3723"/>
              <p:cNvSpPr>
                <a:spLocks noChangeShapeType="1"/>
              </p:cNvSpPr>
              <p:nvPr/>
            </p:nvSpPr>
            <p:spPr bwMode="auto">
              <a:xfrm flipH="1">
                <a:off x="6481" y="3769"/>
                <a:ext cx="178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22" name="Line 3724"/>
              <p:cNvSpPr>
                <a:spLocks noChangeShapeType="1"/>
              </p:cNvSpPr>
              <p:nvPr/>
            </p:nvSpPr>
            <p:spPr bwMode="auto">
              <a:xfrm>
                <a:off x="8781" y="4018"/>
                <a:ext cx="16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23" name="Line 3725"/>
              <p:cNvSpPr>
                <a:spLocks noChangeShapeType="1"/>
              </p:cNvSpPr>
              <p:nvPr/>
            </p:nvSpPr>
            <p:spPr bwMode="auto">
              <a:xfrm>
                <a:off x="6481" y="3769"/>
                <a:ext cx="1" cy="15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24" name="Line 3726"/>
              <p:cNvSpPr>
                <a:spLocks noChangeShapeType="1"/>
              </p:cNvSpPr>
              <p:nvPr/>
            </p:nvSpPr>
            <p:spPr bwMode="auto">
              <a:xfrm flipV="1">
                <a:off x="7371" y="3769"/>
                <a:ext cx="1" cy="34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25" name="Line 3727"/>
              <p:cNvSpPr>
                <a:spLocks noChangeShapeType="1"/>
              </p:cNvSpPr>
              <p:nvPr/>
            </p:nvSpPr>
            <p:spPr bwMode="auto">
              <a:xfrm flipH="1">
                <a:off x="7923" y="3922"/>
                <a:ext cx="33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26" name="Line 3728"/>
              <p:cNvSpPr>
                <a:spLocks noChangeShapeType="1"/>
              </p:cNvSpPr>
              <p:nvPr/>
            </p:nvSpPr>
            <p:spPr bwMode="auto">
              <a:xfrm flipV="1">
                <a:off x="7727" y="3922"/>
                <a:ext cx="196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27" name="Freeform 3729"/>
              <p:cNvSpPr>
                <a:spLocks/>
              </p:cNvSpPr>
              <p:nvPr/>
            </p:nvSpPr>
            <p:spPr bwMode="auto">
              <a:xfrm>
                <a:off x="7973" y="3922"/>
                <a:ext cx="238" cy="238"/>
              </a:xfrm>
              <a:custGeom>
                <a:avLst/>
                <a:gdLst>
                  <a:gd name="T0" fmla="*/ 238 w 238"/>
                  <a:gd name="T1" fmla="*/ 119 h 238"/>
                  <a:gd name="T2" fmla="*/ 237 w 238"/>
                  <a:gd name="T3" fmla="*/ 106 h 238"/>
                  <a:gd name="T4" fmla="*/ 235 w 238"/>
                  <a:gd name="T5" fmla="*/ 93 h 238"/>
                  <a:gd name="T6" fmla="*/ 231 w 238"/>
                  <a:gd name="T7" fmla="*/ 80 h 238"/>
                  <a:gd name="T8" fmla="*/ 226 w 238"/>
                  <a:gd name="T9" fmla="*/ 68 h 238"/>
                  <a:gd name="T10" fmla="*/ 220 w 238"/>
                  <a:gd name="T11" fmla="*/ 56 h 238"/>
                  <a:gd name="T12" fmla="*/ 212 w 238"/>
                  <a:gd name="T13" fmla="*/ 45 h 238"/>
                  <a:gd name="T14" fmla="*/ 203 w 238"/>
                  <a:gd name="T15" fmla="*/ 35 h 238"/>
                  <a:gd name="T16" fmla="*/ 193 w 238"/>
                  <a:gd name="T17" fmla="*/ 26 h 238"/>
                  <a:gd name="T18" fmla="*/ 182 w 238"/>
                  <a:gd name="T19" fmla="*/ 19 h 238"/>
                  <a:gd name="T20" fmla="*/ 170 w 238"/>
                  <a:gd name="T21" fmla="*/ 12 h 238"/>
                  <a:gd name="T22" fmla="*/ 158 w 238"/>
                  <a:gd name="T23" fmla="*/ 7 h 238"/>
                  <a:gd name="T24" fmla="*/ 145 w 238"/>
                  <a:gd name="T25" fmla="*/ 3 h 238"/>
                  <a:gd name="T26" fmla="*/ 132 w 238"/>
                  <a:gd name="T27" fmla="*/ 1 h 238"/>
                  <a:gd name="T28" fmla="*/ 119 w 238"/>
                  <a:gd name="T29" fmla="*/ 0 h 238"/>
                  <a:gd name="T30" fmla="*/ 105 w 238"/>
                  <a:gd name="T31" fmla="*/ 1 h 238"/>
                  <a:gd name="T32" fmla="*/ 93 w 238"/>
                  <a:gd name="T33" fmla="*/ 3 h 238"/>
                  <a:gd name="T34" fmla="*/ 80 w 238"/>
                  <a:gd name="T35" fmla="*/ 7 h 238"/>
                  <a:gd name="T36" fmla="*/ 67 w 238"/>
                  <a:gd name="T37" fmla="*/ 12 h 238"/>
                  <a:gd name="T38" fmla="*/ 56 w 238"/>
                  <a:gd name="T39" fmla="*/ 19 h 238"/>
                  <a:gd name="T40" fmla="*/ 45 w 238"/>
                  <a:gd name="T41" fmla="*/ 26 h 238"/>
                  <a:gd name="T42" fmla="*/ 35 w 238"/>
                  <a:gd name="T43" fmla="*/ 35 h 238"/>
                  <a:gd name="T44" fmla="*/ 26 w 238"/>
                  <a:gd name="T45" fmla="*/ 45 h 238"/>
                  <a:gd name="T46" fmla="*/ 18 w 238"/>
                  <a:gd name="T47" fmla="*/ 56 h 238"/>
                  <a:gd name="T48" fmla="*/ 12 w 238"/>
                  <a:gd name="T49" fmla="*/ 68 h 238"/>
                  <a:gd name="T50" fmla="*/ 7 w 238"/>
                  <a:gd name="T51" fmla="*/ 80 h 238"/>
                  <a:gd name="T52" fmla="*/ 3 w 238"/>
                  <a:gd name="T53" fmla="*/ 93 h 238"/>
                  <a:gd name="T54" fmla="*/ 1 w 238"/>
                  <a:gd name="T55" fmla="*/ 106 h 238"/>
                  <a:gd name="T56" fmla="*/ 0 w 238"/>
                  <a:gd name="T57" fmla="*/ 119 h 238"/>
                  <a:gd name="T58" fmla="*/ 1 w 238"/>
                  <a:gd name="T59" fmla="*/ 133 h 238"/>
                  <a:gd name="T60" fmla="*/ 3 w 238"/>
                  <a:gd name="T61" fmla="*/ 146 h 238"/>
                  <a:gd name="T62" fmla="*/ 7 w 238"/>
                  <a:gd name="T63" fmla="*/ 159 h 238"/>
                  <a:gd name="T64" fmla="*/ 12 w 238"/>
                  <a:gd name="T65" fmla="*/ 171 h 238"/>
                  <a:gd name="T66" fmla="*/ 18 w 238"/>
                  <a:gd name="T67" fmla="*/ 183 h 238"/>
                  <a:gd name="T68" fmla="*/ 26 w 238"/>
                  <a:gd name="T69" fmla="*/ 194 h 238"/>
                  <a:gd name="T70" fmla="*/ 35 w 238"/>
                  <a:gd name="T71" fmla="*/ 203 h 238"/>
                  <a:gd name="T72" fmla="*/ 45 w 238"/>
                  <a:gd name="T73" fmla="*/ 212 h 238"/>
                  <a:gd name="T74" fmla="*/ 56 w 238"/>
                  <a:gd name="T75" fmla="*/ 220 h 238"/>
                  <a:gd name="T76" fmla="*/ 67 w 238"/>
                  <a:gd name="T77" fmla="*/ 226 h 238"/>
                  <a:gd name="T78" fmla="*/ 80 w 238"/>
                  <a:gd name="T79" fmla="*/ 232 h 238"/>
                  <a:gd name="T80" fmla="*/ 93 w 238"/>
                  <a:gd name="T81" fmla="*/ 235 h 238"/>
                  <a:gd name="T82" fmla="*/ 105 w 238"/>
                  <a:gd name="T83" fmla="*/ 238 h 238"/>
                  <a:gd name="T84" fmla="*/ 119 w 238"/>
                  <a:gd name="T85" fmla="*/ 238 h 238"/>
                  <a:gd name="T86" fmla="*/ 132 w 238"/>
                  <a:gd name="T87" fmla="*/ 238 h 238"/>
                  <a:gd name="T88" fmla="*/ 145 w 238"/>
                  <a:gd name="T89" fmla="*/ 235 h 238"/>
                  <a:gd name="T90" fmla="*/ 158 w 238"/>
                  <a:gd name="T91" fmla="*/ 232 h 238"/>
                  <a:gd name="T92" fmla="*/ 170 w 238"/>
                  <a:gd name="T93" fmla="*/ 226 h 238"/>
                  <a:gd name="T94" fmla="*/ 182 w 238"/>
                  <a:gd name="T95" fmla="*/ 220 h 238"/>
                  <a:gd name="T96" fmla="*/ 193 w 238"/>
                  <a:gd name="T97" fmla="*/ 212 h 238"/>
                  <a:gd name="T98" fmla="*/ 203 w 238"/>
                  <a:gd name="T99" fmla="*/ 203 h 238"/>
                  <a:gd name="T100" fmla="*/ 212 w 238"/>
                  <a:gd name="T101" fmla="*/ 194 h 238"/>
                  <a:gd name="T102" fmla="*/ 220 w 238"/>
                  <a:gd name="T103" fmla="*/ 183 h 238"/>
                  <a:gd name="T104" fmla="*/ 226 w 238"/>
                  <a:gd name="T105" fmla="*/ 171 h 238"/>
                  <a:gd name="T106" fmla="*/ 231 w 238"/>
                  <a:gd name="T107" fmla="*/ 159 h 238"/>
                  <a:gd name="T108" fmla="*/ 235 w 238"/>
                  <a:gd name="T109" fmla="*/ 146 h 238"/>
                  <a:gd name="T110" fmla="*/ 237 w 238"/>
                  <a:gd name="T111" fmla="*/ 133 h 238"/>
                  <a:gd name="T112" fmla="*/ 238 w 238"/>
                  <a:gd name="T113" fmla="*/ 119 h 23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38" h="238">
                    <a:moveTo>
                      <a:pt x="238" y="119"/>
                    </a:moveTo>
                    <a:lnTo>
                      <a:pt x="237" y="106"/>
                    </a:lnTo>
                    <a:lnTo>
                      <a:pt x="235" y="93"/>
                    </a:lnTo>
                    <a:lnTo>
                      <a:pt x="231" y="80"/>
                    </a:lnTo>
                    <a:lnTo>
                      <a:pt x="226" y="68"/>
                    </a:lnTo>
                    <a:lnTo>
                      <a:pt x="220" y="56"/>
                    </a:lnTo>
                    <a:lnTo>
                      <a:pt x="212" y="45"/>
                    </a:lnTo>
                    <a:lnTo>
                      <a:pt x="203" y="35"/>
                    </a:lnTo>
                    <a:lnTo>
                      <a:pt x="193" y="26"/>
                    </a:lnTo>
                    <a:lnTo>
                      <a:pt x="182" y="19"/>
                    </a:lnTo>
                    <a:lnTo>
                      <a:pt x="170" y="12"/>
                    </a:lnTo>
                    <a:lnTo>
                      <a:pt x="158" y="7"/>
                    </a:lnTo>
                    <a:lnTo>
                      <a:pt x="145" y="3"/>
                    </a:lnTo>
                    <a:lnTo>
                      <a:pt x="132" y="1"/>
                    </a:lnTo>
                    <a:lnTo>
                      <a:pt x="119" y="0"/>
                    </a:lnTo>
                    <a:lnTo>
                      <a:pt x="105" y="1"/>
                    </a:lnTo>
                    <a:lnTo>
                      <a:pt x="93" y="3"/>
                    </a:lnTo>
                    <a:lnTo>
                      <a:pt x="80" y="7"/>
                    </a:lnTo>
                    <a:lnTo>
                      <a:pt x="67" y="12"/>
                    </a:lnTo>
                    <a:lnTo>
                      <a:pt x="56" y="19"/>
                    </a:lnTo>
                    <a:lnTo>
                      <a:pt x="45" y="26"/>
                    </a:lnTo>
                    <a:lnTo>
                      <a:pt x="35" y="35"/>
                    </a:lnTo>
                    <a:lnTo>
                      <a:pt x="26" y="45"/>
                    </a:lnTo>
                    <a:lnTo>
                      <a:pt x="18" y="56"/>
                    </a:lnTo>
                    <a:lnTo>
                      <a:pt x="12" y="68"/>
                    </a:lnTo>
                    <a:lnTo>
                      <a:pt x="7" y="80"/>
                    </a:lnTo>
                    <a:lnTo>
                      <a:pt x="3" y="93"/>
                    </a:lnTo>
                    <a:lnTo>
                      <a:pt x="1" y="106"/>
                    </a:lnTo>
                    <a:lnTo>
                      <a:pt x="0" y="119"/>
                    </a:lnTo>
                    <a:lnTo>
                      <a:pt x="1" y="133"/>
                    </a:lnTo>
                    <a:lnTo>
                      <a:pt x="3" y="146"/>
                    </a:lnTo>
                    <a:lnTo>
                      <a:pt x="7" y="159"/>
                    </a:lnTo>
                    <a:lnTo>
                      <a:pt x="12" y="171"/>
                    </a:lnTo>
                    <a:lnTo>
                      <a:pt x="18" y="183"/>
                    </a:lnTo>
                    <a:lnTo>
                      <a:pt x="26" y="194"/>
                    </a:lnTo>
                    <a:lnTo>
                      <a:pt x="35" y="203"/>
                    </a:lnTo>
                    <a:lnTo>
                      <a:pt x="45" y="212"/>
                    </a:lnTo>
                    <a:lnTo>
                      <a:pt x="56" y="220"/>
                    </a:lnTo>
                    <a:lnTo>
                      <a:pt x="67" y="226"/>
                    </a:lnTo>
                    <a:lnTo>
                      <a:pt x="80" y="232"/>
                    </a:lnTo>
                    <a:lnTo>
                      <a:pt x="93" y="235"/>
                    </a:lnTo>
                    <a:lnTo>
                      <a:pt x="105" y="238"/>
                    </a:lnTo>
                    <a:lnTo>
                      <a:pt x="119" y="238"/>
                    </a:lnTo>
                    <a:lnTo>
                      <a:pt x="132" y="238"/>
                    </a:lnTo>
                    <a:lnTo>
                      <a:pt x="145" y="235"/>
                    </a:lnTo>
                    <a:lnTo>
                      <a:pt x="158" y="232"/>
                    </a:lnTo>
                    <a:lnTo>
                      <a:pt x="170" y="226"/>
                    </a:lnTo>
                    <a:lnTo>
                      <a:pt x="182" y="220"/>
                    </a:lnTo>
                    <a:lnTo>
                      <a:pt x="193" y="212"/>
                    </a:lnTo>
                    <a:lnTo>
                      <a:pt x="203" y="203"/>
                    </a:lnTo>
                    <a:lnTo>
                      <a:pt x="212" y="194"/>
                    </a:lnTo>
                    <a:lnTo>
                      <a:pt x="220" y="183"/>
                    </a:lnTo>
                    <a:lnTo>
                      <a:pt x="226" y="171"/>
                    </a:lnTo>
                    <a:lnTo>
                      <a:pt x="231" y="159"/>
                    </a:lnTo>
                    <a:lnTo>
                      <a:pt x="235" y="146"/>
                    </a:lnTo>
                    <a:lnTo>
                      <a:pt x="237" y="133"/>
                    </a:lnTo>
                    <a:lnTo>
                      <a:pt x="238" y="119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28" name="Freeform 3730"/>
              <p:cNvSpPr>
                <a:spLocks/>
              </p:cNvSpPr>
              <p:nvPr/>
            </p:nvSpPr>
            <p:spPr bwMode="auto">
              <a:xfrm>
                <a:off x="8066" y="4016"/>
                <a:ext cx="51" cy="25"/>
              </a:xfrm>
              <a:custGeom>
                <a:avLst/>
                <a:gdLst>
                  <a:gd name="T0" fmla="*/ 51 w 51"/>
                  <a:gd name="T1" fmla="*/ 25 h 25"/>
                  <a:gd name="T2" fmla="*/ 51 w 51"/>
                  <a:gd name="T3" fmla="*/ 24 h 25"/>
                  <a:gd name="T4" fmla="*/ 51 w 51"/>
                  <a:gd name="T5" fmla="*/ 22 h 25"/>
                  <a:gd name="T6" fmla="*/ 51 w 51"/>
                  <a:gd name="T7" fmla="*/ 21 h 25"/>
                  <a:gd name="T8" fmla="*/ 51 w 51"/>
                  <a:gd name="T9" fmla="*/ 19 h 25"/>
                  <a:gd name="T10" fmla="*/ 50 w 51"/>
                  <a:gd name="T11" fmla="*/ 18 h 25"/>
                  <a:gd name="T12" fmla="*/ 50 w 51"/>
                  <a:gd name="T13" fmla="*/ 16 h 25"/>
                  <a:gd name="T14" fmla="*/ 49 w 51"/>
                  <a:gd name="T15" fmla="*/ 15 h 25"/>
                  <a:gd name="T16" fmla="*/ 49 w 51"/>
                  <a:gd name="T17" fmla="*/ 13 h 25"/>
                  <a:gd name="T18" fmla="*/ 48 w 51"/>
                  <a:gd name="T19" fmla="*/ 12 h 25"/>
                  <a:gd name="T20" fmla="*/ 47 w 51"/>
                  <a:gd name="T21" fmla="*/ 11 h 25"/>
                  <a:gd name="T22" fmla="*/ 46 w 51"/>
                  <a:gd name="T23" fmla="*/ 10 h 25"/>
                  <a:gd name="T24" fmla="*/ 45 w 51"/>
                  <a:gd name="T25" fmla="*/ 8 h 25"/>
                  <a:gd name="T26" fmla="*/ 44 w 51"/>
                  <a:gd name="T27" fmla="*/ 7 h 25"/>
                  <a:gd name="T28" fmla="*/ 43 w 51"/>
                  <a:gd name="T29" fmla="*/ 6 h 25"/>
                  <a:gd name="T30" fmla="*/ 42 w 51"/>
                  <a:gd name="T31" fmla="*/ 5 h 25"/>
                  <a:gd name="T32" fmla="*/ 40 w 51"/>
                  <a:gd name="T33" fmla="*/ 4 h 25"/>
                  <a:gd name="T34" fmla="*/ 39 w 51"/>
                  <a:gd name="T35" fmla="*/ 3 h 25"/>
                  <a:gd name="T36" fmla="*/ 38 w 51"/>
                  <a:gd name="T37" fmla="*/ 3 h 25"/>
                  <a:gd name="T38" fmla="*/ 36 w 51"/>
                  <a:gd name="T39" fmla="*/ 2 h 25"/>
                  <a:gd name="T40" fmla="*/ 35 w 51"/>
                  <a:gd name="T41" fmla="*/ 1 h 25"/>
                  <a:gd name="T42" fmla="*/ 34 w 51"/>
                  <a:gd name="T43" fmla="*/ 1 h 25"/>
                  <a:gd name="T44" fmla="*/ 32 w 51"/>
                  <a:gd name="T45" fmla="*/ 0 h 25"/>
                  <a:gd name="T46" fmla="*/ 30 w 51"/>
                  <a:gd name="T47" fmla="*/ 0 h 25"/>
                  <a:gd name="T48" fmla="*/ 29 w 51"/>
                  <a:gd name="T49" fmla="*/ 0 h 25"/>
                  <a:gd name="T50" fmla="*/ 27 w 51"/>
                  <a:gd name="T51" fmla="*/ 0 h 25"/>
                  <a:gd name="T52" fmla="*/ 26 w 51"/>
                  <a:gd name="T53" fmla="*/ 0 h 25"/>
                  <a:gd name="T54" fmla="*/ 24 w 51"/>
                  <a:gd name="T55" fmla="*/ 0 h 25"/>
                  <a:gd name="T56" fmla="*/ 23 w 51"/>
                  <a:gd name="T57" fmla="*/ 0 h 25"/>
                  <a:gd name="T58" fmla="*/ 21 w 51"/>
                  <a:gd name="T59" fmla="*/ 0 h 25"/>
                  <a:gd name="T60" fmla="*/ 20 w 51"/>
                  <a:gd name="T61" fmla="*/ 0 h 25"/>
                  <a:gd name="T62" fmla="*/ 18 w 51"/>
                  <a:gd name="T63" fmla="*/ 1 h 25"/>
                  <a:gd name="T64" fmla="*/ 17 w 51"/>
                  <a:gd name="T65" fmla="*/ 1 h 25"/>
                  <a:gd name="T66" fmla="*/ 15 w 51"/>
                  <a:gd name="T67" fmla="*/ 2 h 25"/>
                  <a:gd name="T68" fmla="*/ 14 w 51"/>
                  <a:gd name="T69" fmla="*/ 3 h 25"/>
                  <a:gd name="T70" fmla="*/ 13 w 51"/>
                  <a:gd name="T71" fmla="*/ 3 h 25"/>
                  <a:gd name="T72" fmla="*/ 11 w 51"/>
                  <a:gd name="T73" fmla="*/ 4 h 25"/>
                  <a:gd name="T74" fmla="*/ 10 w 51"/>
                  <a:gd name="T75" fmla="*/ 5 h 25"/>
                  <a:gd name="T76" fmla="*/ 9 w 51"/>
                  <a:gd name="T77" fmla="*/ 6 h 25"/>
                  <a:gd name="T78" fmla="*/ 8 w 51"/>
                  <a:gd name="T79" fmla="*/ 7 h 25"/>
                  <a:gd name="T80" fmla="*/ 7 w 51"/>
                  <a:gd name="T81" fmla="*/ 8 h 25"/>
                  <a:gd name="T82" fmla="*/ 6 w 51"/>
                  <a:gd name="T83" fmla="*/ 10 h 25"/>
                  <a:gd name="T84" fmla="*/ 5 w 51"/>
                  <a:gd name="T85" fmla="*/ 11 h 25"/>
                  <a:gd name="T86" fmla="*/ 4 w 51"/>
                  <a:gd name="T87" fmla="*/ 12 h 25"/>
                  <a:gd name="T88" fmla="*/ 3 w 51"/>
                  <a:gd name="T89" fmla="*/ 13 h 25"/>
                  <a:gd name="T90" fmla="*/ 3 w 51"/>
                  <a:gd name="T91" fmla="*/ 15 h 25"/>
                  <a:gd name="T92" fmla="*/ 2 w 51"/>
                  <a:gd name="T93" fmla="*/ 16 h 25"/>
                  <a:gd name="T94" fmla="*/ 2 w 51"/>
                  <a:gd name="T95" fmla="*/ 18 h 25"/>
                  <a:gd name="T96" fmla="*/ 1 w 51"/>
                  <a:gd name="T97" fmla="*/ 19 h 25"/>
                  <a:gd name="T98" fmla="*/ 1 w 51"/>
                  <a:gd name="T99" fmla="*/ 21 h 25"/>
                  <a:gd name="T100" fmla="*/ 0 w 51"/>
                  <a:gd name="T101" fmla="*/ 22 h 25"/>
                  <a:gd name="T102" fmla="*/ 0 w 51"/>
                  <a:gd name="T103" fmla="*/ 24 h 25"/>
                  <a:gd name="T104" fmla="*/ 0 w 51"/>
                  <a:gd name="T105" fmla="*/ 25 h 2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51" h="25">
                    <a:moveTo>
                      <a:pt x="51" y="25"/>
                    </a:moveTo>
                    <a:lnTo>
                      <a:pt x="51" y="24"/>
                    </a:lnTo>
                    <a:lnTo>
                      <a:pt x="51" y="22"/>
                    </a:lnTo>
                    <a:lnTo>
                      <a:pt x="51" y="21"/>
                    </a:lnTo>
                    <a:lnTo>
                      <a:pt x="51" y="19"/>
                    </a:lnTo>
                    <a:lnTo>
                      <a:pt x="50" y="18"/>
                    </a:lnTo>
                    <a:lnTo>
                      <a:pt x="50" y="16"/>
                    </a:lnTo>
                    <a:lnTo>
                      <a:pt x="49" y="15"/>
                    </a:lnTo>
                    <a:lnTo>
                      <a:pt x="49" y="13"/>
                    </a:lnTo>
                    <a:lnTo>
                      <a:pt x="48" y="12"/>
                    </a:lnTo>
                    <a:lnTo>
                      <a:pt x="47" y="11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4" y="7"/>
                    </a:lnTo>
                    <a:lnTo>
                      <a:pt x="43" y="6"/>
                    </a:lnTo>
                    <a:lnTo>
                      <a:pt x="42" y="5"/>
                    </a:lnTo>
                    <a:lnTo>
                      <a:pt x="40" y="4"/>
                    </a:lnTo>
                    <a:lnTo>
                      <a:pt x="39" y="3"/>
                    </a:lnTo>
                    <a:lnTo>
                      <a:pt x="38" y="3"/>
                    </a:lnTo>
                    <a:lnTo>
                      <a:pt x="36" y="2"/>
                    </a:lnTo>
                    <a:lnTo>
                      <a:pt x="35" y="1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5" y="2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1" y="4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6" y="10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5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29" name="Line 3731"/>
              <p:cNvSpPr>
                <a:spLocks noChangeShapeType="1"/>
              </p:cNvSpPr>
              <p:nvPr/>
            </p:nvSpPr>
            <p:spPr bwMode="auto">
              <a:xfrm>
                <a:off x="8092" y="3922"/>
                <a:ext cx="1" cy="2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0" name="Line 3732"/>
              <p:cNvSpPr>
                <a:spLocks noChangeShapeType="1"/>
              </p:cNvSpPr>
              <p:nvPr/>
            </p:nvSpPr>
            <p:spPr bwMode="auto">
              <a:xfrm>
                <a:off x="8092" y="4067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1" name="Line 3733"/>
              <p:cNvSpPr>
                <a:spLocks noChangeShapeType="1"/>
              </p:cNvSpPr>
              <p:nvPr/>
            </p:nvSpPr>
            <p:spPr bwMode="auto">
              <a:xfrm flipH="1">
                <a:off x="7931" y="4078"/>
                <a:ext cx="161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2" name="Line 3734"/>
              <p:cNvSpPr>
                <a:spLocks noChangeShapeType="1"/>
              </p:cNvSpPr>
              <p:nvPr/>
            </p:nvSpPr>
            <p:spPr bwMode="auto">
              <a:xfrm flipV="1">
                <a:off x="7931" y="4067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3" name="Line 3735"/>
              <p:cNvSpPr>
                <a:spLocks noChangeShapeType="1"/>
              </p:cNvSpPr>
              <p:nvPr/>
            </p:nvSpPr>
            <p:spPr bwMode="auto">
              <a:xfrm>
                <a:off x="7931" y="4067"/>
                <a:ext cx="11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4" name="Line 3736"/>
              <p:cNvSpPr>
                <a:spLocks noChangeShapeType="1"/>
              </p:cNvSpPr>
              <p:nvPr/>
            </p:nvSpPr>
            <p:spPr bwMode="auto">
              <a:xfrm>
                <a:off x="8066" y="4041"/>
                <a:ext cx="1" cy="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5" name="Freeform 3737"/>
              <p:cNvSpPr>
                <a:spLocks/>
              </p:cNvSpPr>
              <p:nvPr/>
            </p:nvSpPr>
            <p:spPr bwMode="auto">
              <a:xfrm>
                <a:off x="8047" y="4048"/>
                <a:ext cx="19" cy="19"/>
              </a:xfrm>
              <a:custGeom>
                <a:avLst/>
                <a:gdLst>
                  <a:gd name="T0" fmla="*/ 0 w 19"/>
                  <a:gd name="T1" fmla="*/ 19 h 19"/>
                  <a:gd name="T2" fmla="*/ 3 w 19"/>
                  <a:gd name="T3" fmla="*/ 19 h 19"/>
                  <a:gd name="T4" fmla="*/ 6 w 19"/>
                  <a:gd name="T5" fmla="*/ 18 h 19"/>
                  <a:gd name="T6" fmla="*/ 9 w 19"/>
                  <a:gd name="T7" fmla="*/ 17 h 19"/>
                  <a:gd name="T8" fmla="*/ 12 w 19"/>
                  <a:gd name="T9" fmla="*/ 15 h 19"/>
                  <a:gd name="T10" fmla="*/ 14 w 19"/>
                  <a:gd name="T11" fmla="*/ 13 h 19"/>
                  <a:gd name="T12" fmla="*/ 16 w 19"/>
                  <a:gd name="T13" fmla="*/ 11 h 19"/>
                  <a:gd name="T14" fmla="*/ 17 w 19"/>
                  <a:gd name="T15" fmla="*/ 8 h 19"/>
                  <a:gd name="T16" fmla="*/ 19 w 19"/>
                  <a:gd name="T17" fmla="*/ 6 h 19"/>
                  <a:gd name="T18" fmla="*/ 19 w 19"/>
                  <a:gd name="T19" fmla="*/ 3 h 19"/>
                  <a:gd name="T20" fmla="*/ 19 w 19"/>
                  <a:gd name="T21" fmla="*/ 0 h 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9" h="19">
                    <a:moveTo>
                      <a:pt x="0" y="19"/>
                    </a:moveTo>
                    <a:lnTo>
                      <a:pt x="3" y="19"/>
                    </a:lnTo>
                    <a:lnTo>
                      <a:pt x="6" y="18"/>
                    </a:lnTo>
                    <a:lnTo>
                      <a:pt x="9" y="17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6" y="11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19" y="3"/>
                    </a:lnTo>
                    <a:lnTo>
                      <a:pt x="1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6" name="Freeform 3738"/>
              <p:cNvSpPr>
                <a:spLocks/>
              </p:cNvSpPr>
              <p:nvPr/>
            </p:nvSpPr>
            <p:spPr bwMode="auto">
              <a:xfrm>
                <a:off x="8076" y="4025"/>
                <a:ext cx="32" cy="33"/>
              </a:xfrm>
              <a:custGeom>
                <a:avLst/>
                <a:gdLst>
                  <a:gd name="T0" fmla="*/ 32 w 32"/>
                  <a:gd name="T1" fmla="*/ 16 h 33"/>
                  <a:gd name="T2" fmla="*/ 32 w 32"/>
                  <a:gd name="T3" fmla="*/ 14 h 33"/>
                  <a:gd name="T4" fmla="*/ 32 w 32"/>
                  <a:gd name="T5" fmla="*/ 12 h 33"/>
                  <a:gd name="T6" fmla="*/ 31 w 32"/>
                  <a:gd name="T7" fmla="*/ 10 h 33"/>
                  <a:gd name="T8" fmla="*/ 30 w 32"/>
                  <a:gd name="T9" fmla="*/ 9 h 33"/>
                  <a:gd name="T10" fmla="*/ 29 w 32"/>
                  <a:gd name="T11" fmla="*/ 7 h 33"/>
                  <a:gd name="T12" fmla="*/ 28 w 32"/>
                  <a:gd name="T13" fmla="*/ 6 h 33"/>
                  <a:gd name="T14" fmla="*/ 27 w 32"/>
                  <a:gd name="T15" fmla="*/ 4 h 33"/>
                  <a:gd name="T16" fmla="*/ 25 w 32"/>
                  <a:gd name="T17" fmla="*/ 3 h 33"/>
                  <a:gd name="T18" fmla="*/ 24 w 32"/>
                  <a:gd name="T19" fmla="*/ 2 h 33"/>
                  <a:gd name="T20" fmla="*/ 22 w 32"/>
                  <a:gd name="T21" fmla="*/ 1 h 33"/>
                  <a:gd name="T22" fmla="*/ 20 w 32"/>
                  <a:gd name="T23" fmla="*/ 0 h 33"/>
                  <a:gd name="T24" fmla="*/ 18 w 32"/>
                  <a:gd name="T25" fmla="*/ 0 h 33"/>
                  <a:gd name="T26" fmla="*/ 16 w 32"/>
                  <a:gd name="T27" fmla="*/ 0 h 33"/>
                  <a:gd name="T28" fmla="*/ 14 w 32"/>
                  <a:gd name="T29" fmla="*/ 0 h 33"/>
                  <a:gd name="T30" fmla="*/ 12 w 32"/>
                  <a:gd name="T31" fmla="*/ 0 h 33"/>
                  <a:gd name="T32" fmla="*/ 10 w 32"/>
                  <a:gd name="T33" fmla="*/ 1 h 33"/>
                  <a:gd name="T34" fmla="*/ 8 w 32"/>
                  <a:gd name="T35" fmla="*/ 2 h 33"/>
                  <a:gd name="T36" fmla="*/ 7 w 32"/>
                  <a:gd name="T37" fmla="*/ 3 h 33"/>
                  <a:gd name="T38" fmla="*/ 5 w 32"/>
                  <a:gd name="T39" fmla="*/ 4 h 33"/>
                  <a:gd name="T40" fmla="*/ 4 w 32"/>
                  <a:gd name="T41" fmla="*/ 6 h 33"/>
                  <a:gd name="T42" fmla="*/ 2 w 32"/>
                  <a:gd name="T43" fmla="*/ 7 h 33"/>
                  <a:gd name="T44" fmla="*/ 1 w 32"/>
                  <a:gd name="T45" fmla="*/ 9 h 33"/>
                  <a:gd name="T46" fmla="*/ 1 w 32"/>
                  <a:gd name="T47" fmla="*/ 10 h 33"/>
                  <a:gd name="T48" fmla="*/ 0 w 32"/>
                  <a:gd name="T49" fmla="*/ 12 h 33"/>
                  <a:gd name="T50" fmla="*/ 0 w 32"/>
                  <a:gd name="T51" fmla="*/ 14 h 33"/>
                  <a:gd name="T52" fmla="*/ 0 w 32"/>
                  <a:gd name="T53" fmla="*/ 16 h 33"/>
                  <a:gd name="T54" fmla="*/ 0 w 32"/>
                  <a:gd name="T55" fmla="*/ 18 h 33"/>
                  <a:gd name="T56" fmla="*/ 0 w 32"/>
                  <a:gd name="T57" fmla="*/ 20 h 33"/>
                  <a:gd name="T58" fmla="*/ 1 w 32"/>
                  <a:gd name="T59" fmla="*/ 22 h 33"/>
                  <a:gd name="T60" fmla="*/ 1 w 32"/>
                  <a:gd name="T61" fmla="*/ 24 h 33"/>
                  <a:gd name="T62" fmla="*/ 2 w 32"/>
                  <a:gd name="T63" fmla="*/ 26 h 33"/>
                  <a:gd name="T64" fmla="*/ 4 w 32"/>
                  <a:gd name="T65" fmla="*/ 27 h 33"/>
                  <a:gd name="T66" fmla="*/ 5 w 32"/>
                  <a:gd name="T67" fmla="*/ 29 h 33"/>
                  <a:gd name="T68" fmla="*/ 7 w 32"/>
                  <a:gd name="T69" fmla="*/ 30 h 33"/>
                  <a:gd name="T70" fmla="*/ 8 w 32"/>
                  <a:gd name="T71" fmla="*/ 31 h 33"/>
                  <a:gd name="T72" fmla="*/ 10 w 32"/>
                  <a:gd name="T73" fmla="*/ 31 h 33"/>
                  <a:gd name="T74" fmla="*/ 12 w 32"/>
                  <a:gd name="T75" fmla="*/ 32 h 33"/>
                  <a:gd name="T76" fmla="*/ 14 w 32"/>
                  <a:gd name="T77" fmla="*/ 33 h 33"/>
                  <a:gd name="T78" fmla="*/ 16 w 32"/>
                  <a:gd name="T79" fmla="*/ 33 h 33"/>
                  <a:gd name="T80" fmla="*/ 18 w 32"/>
                  <a:gd name="T81" fmla="*/ 33 h 33"/>
                  <a:gd name="T82" fmla="*/ 20 w 32"/>
                  <a:gd name="T83" fmla="*/ 32 h 33"/>
                  <a:gd name="T84" fmla="*/ 22 w 32"/>
                  <a:gd name="T85" fmla="*/ 31 h 33"/>
                  <a:gd name="T86" fmla="*/ 24 w 32"/>
                  <a:gd name="T87" fmla="*/ 31 h 33"/>
                  <a:gd name="T88" fmla="*/ 25 w 32"/>
                  <a:gd name="T89" fmla="*/ 30 h 33"/>
                  <a:gd name="T90" fmla="*/ 27 w 32"/>
                  <a:gd name="T91" fmla="*/ 29 h 33"/>
                  <a:gd name="T92" fmla="*/ 28 w 32"/>
                  <a:gd name="T93" fmla="*/ 27 h 33"/>
                  <a:gd name="T94" fmla="*/ 29 w 32"/>
                  <a:gd name="T95" fmla="*/ 26 h 33"/>
                  <a:gd name="T96" fmla="*/ 30 w 32"/>
                  <a:gd name="T97" fmla="*/ 24 h 33"/>
                  <a:gd name="T98" fmla="*/ 31 w 32"/>
                  <a:gd name="T99" fmla="*/ 22 h 33"/>
                  <a:gd name="T100" fmla="*/ 32 w 32"/>
                  <a:gd name="T101" fmla="*/ 20 h 33"/>
                  <a:gd name="T102" fmla="*/ 32 w 32"/>
                  <a:gd name="T103" fmla="*/ 18 h 33"/>
                  <a:gd name="T104" fmla="*/ 32 w 32"/>
                  <a:gd name="T105" fmla="*/ 16 h 3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32" h="33">
                    <a:moveTo>
                      <a:pt x="32" y="16"/>
                    </a:moveTo>
                    <a:lnTo>
                      <a:pt x="32" y="14"/>
                    </a:lnTo>
                    <a:lnTo>
                      <a:pt x="32" y="12"/>
                    </a:lnTo>
                    <a:lnTo>
                      <a:pt x="31" y="10"/>
                    </a:lnTo>
                    <a:lnTo>
                      <a:pt x="30" y="9"/>
                    </a:lnTo>
                    <a:lnTo>
                      <a:pt x="29" y="7"/>
                    </a:lnTo>
                    <a:lnTo>
                      <a:pt x="28" y="6"/>
                    </a:lnTo>
                    <a:lnTo>
                      <a:pt x="27" y="4"/>
                    </a:lnTo>
                    <a:lnTo>
                      <a:pt x="25" y="3"/>
                    </a:lnTo>
                    <a:lnTo>
                      <a:pt x="24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2" y="26"/>
                    </a:lnTo>
                    <a:lnTo>
                      <a:pt x="4" y="27"/>
                    </a:lnTo>
                    <a:lnTo>
                      <a:pt x="5" y="29"/>
                    </a:lnTo>
                    <a:lnTo>
                      <a:pt x="7" y="30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2" y="32"/>
                    </a:lnTo>
                    <a:lnTo>
                      <a:pt x="14" y="33"/>
                    </a:lnTo>
                    <a:lnTo>
                      <a:pt x="16" y="33"/>
                    </a:lnTo>
                    <a:lnTo>
                      <a:pt x="18" y="33"/>
                    </a:lnTo>
                    <a:lnTo>
                      <a:pt x="20" y="32"/>
                    </a:lnTo>
                    <a:lnTo>
                      <a:pt x="22" y="31"/>
                    </a:lnTo>
                    <a:lnTo>
                      <a:pt x="24" y="31"/>
                    </a:lnTo>
                    <a:lnTo>
                      <a:pt x="25" y="30"/>
                    </a:lnTo>
                    <a:lnTo>
                      <a:pt x="27" y="29"/>
                    </a:lnTo>
                    <a:lnTo>
                      <a:pt x="28" y="27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31" y="22"/>
                    </a:lnTo>
                    <a:lnTo>
                      <a:pt x="32" y="20"/>
                    </a:lnTo>
                    <a:lnTo>
                      <a:pt x="32" y="18"/>
                    </a:lnTo>
                    <a:lnTo>
                      <a:pt x="32" y="16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7" name="Line 3739"/>
              <p:cNvSpPr>
                <a:spLocks noChangeShapeType="1"/>
              </p:cNvSpPr>
              <p:nvPr/>
            </p:nvSpPr>
            <p:spPr bwMode="auto">
              <a:xfrm flipV="1">
                <a:off x="8261" y="3907"/>
                <a:ext cx="1" cy="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8" name="Line 3740"/>
              <p:cNvSpPr>
                <a:spLocks noChangeShapeType="1"/>
              </p:cNvSpPr>
              <p:nvPr/>
            </p:nvSpPr>
            <p:spPr bwMode="auto">
              <a:xfrm flipH="1">
                <a:off x="7923" y="3907"/>
                <a:ext cx="33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9" name="Line 3741"/>
              <p:cNvSpPr>
                <a:spLocks noChangeShapeType="1"/>
              </p:cNvSpPr>
              <p:nvPr/>
            </p:nvSpPr>
            <p:spPr bwMode="auto">
              <a:xfrm flipV="1">
                <a:off x="7723" y="3907"/>
                <a:ext cx="200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0" name="Line 3742"/>
              <p:cNvSpPr>
                <a:spLocks noChangeShapeType="1"/>
              </p:cNvSpPr>
              <p:nvPr/>
            </p:nvSpPr>
            <p:spPr bwMode="auto">
              <a:xfrm>
                <a:off x="7931" y="3922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1" name="Line 3743"/>
              <p:cNvSpPr>
                <a:spLocks noChangeShapeType="1"/>
              </p:cNvSpPr>
              <p:nvPr/>
            </p:nvSpPr>
            <p:spPr bwMode="auto">
              <a:xfrm>
                <a:off x="7931" y="3934"/>
                <a:ext cx="6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2" name="Line 3744"/>
              <p:cNvSpPr>
                <a:spLocks noChangeShapeType="1"/>
              </p:cNvSpPr>
              <p:nvPr/>
            </p:nvSpPr>
            <p:spPr bwMode="auto">
              <a:xfrm flipV="1">
                <a:off x="7993" y="3922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3" name="Line 3745"/>
              <p:cNvSpPr>
                <a:spLocks noChangeShapeType="1"/>
              </p:cNvSpPr>
              <p:nvPr/>
            </p:nvSpPr>
            <p:spPr bwMode="auto">
              <a:xfrm>
                <a:off x="7962" y="3934"/>
                <a:ext cx="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4" name="Line 3746"/>
              <p:cNvSpPr>
                <a:spLocks noChangeShapeType="1"/>
              </p:cNvSpPr>
              <p:nvPr/>
            </p:nvSpPr>
            <p:spPr bwMode="auto">
              <a:xfrm>
                <a:off x="7962" y="3991"/>
                <a:ext cx="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5" name="Line 3747"/>
              <p:cNvSpPr>
                <a:spLocks noChangeShapeType="1"/>
              </p:cNvSpPr>
              <p:nvPr/>
            </p:nvSpPr>
            <p:spPr bwMode="auto">
              <a:xfrm>
                <a:off x="7962" y="4048"/>
                <a:ext cx="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6" name="Line 3748"/>
              <p:cNvSpPr>
                <a:spLocks noChangeShapeType="1"/>
              </p:cNvSpPr>
              <p:nvPr/>
            </p:nvSpPr>
            <p:spPr bwMode="auto">
              <a:xfrm>
                <a:off x="7962" y="3943"/>
                <a:ext cx="31" cy="1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7" name="Line 3749"/>
              <p:cNvSpPr>
                <a:spLocks noChangeShapeType="1"/>
              </p:cNvSpPr>
              <p:nvPr/>
            </p:nvSpPr>
            <p:spPr bwMode="auto">
              <a:xfrm flipH="1">
                <a:off x="7931" y="3953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8" name="Line 3750"/>
              <p:cNvSpPr>
                <a:spLocks noChangeShapeType="1"/>
              </p:cNvSpPr>
              <p:nvPr/>
            </p:nvSpPr>
            <p:spPr bwMode="auto">
              <a:xfrm>
                <a:off x="7931" y="3972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9" name="Line 3751"/>
              <p:cNvSpPr>
                <a:spLocks noChangeShapeType="1"/>
              </p:cNvSpPr>
              <p:nvPr/>
            </p:nvSpPr>
            <p:spPr bwMode="auto">
              <a:xfrm flipH="1">
                <a:off x="7931" y="3991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0" name="Line 3752"/>
              <p:cNvSpPr>
                <a:spLocks noChangeShapeType="1"/>
              </p:cNvSpPr>
              <p:nvPr/>
            </p:nvSpPr>
            <p:spPr bwMode="auto">
              <a:xfrm>
                <a:off x="7931" y="4010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1" name="Line 3753"/>
              <p:cNvSpPr>
                <a:spLocks noChangeShapeType="1"/>
              </p:cNvSpPr>
              <p:nvPr/>
            </p:nvSpPr>
            <p:spPr bwMode="auto">
              <a:xfrm flipH="1">
                <a:off x="7931" y="4029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2" name="Line 3754"/>
              <p:cNvSpPr>
                <a:spLocks noChangeShapeType="1"/>
              </p:cNvSpPr>
              <p:nvPr/>
            </p:nvSpPr>
            <p:spPr bwMode="auto">
              <a:xfrm>
                <a:off x="7931" y="4048"/>
                <a:ext cx="31" cy="1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3" name="Line 3755"/>
              <p:cNvSpPr>
                <a:spLocks noChangeShapeType="1"/>
              </p:cNvSpPr>
              <p:nvPr/>
            </p:nvSpPr>
            <p:spPr bwMode="auto">
              <a:xfrm flipV="1">
                <a:off x="7962" y="3934"/>
                <a:ext cx="1" cy="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4" name="Line 3756"/>
              <p:cNvSpPr>
                <a:spLocks noChangeShapeType="1"/>
              </p:cNvSpPr>
              <p:nvPr/>
            </p:nvSpPr>
            <p:spPr bwMode="auto">
              <a:xfrm>
                <a:off x="7962" y="4058"/>
                <a:ext cx="1" cy="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5" name="Line 3757"/>
              <p:cNvSpPr>
                <a:spLocks noChangeShapeType="1"/>
              </p:cNvSpPr>
              <p:nvPr/>
            </p:nvSpPr>
            <p:spPr bwMode="auto">
              <a:xfrm>
                <a:off x="8222" y="4058"/>
                <a:ext cx="1" cy="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6" name="Line 3758"/>
              <p:cNvSpPr>
                <a:spLocks noChangeShapeType="1"/>
              </p:cNvSpPr>
              <p:nvPr/>
            </p:nvSpPr>
            <p:spPr bwMode="auto">
              <a:xfrm flipV="1">
                <a:off x="8222" y="3934"/>
                <a:ext cx="1" cy="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7" name="Line 3759"/>
              <p:cNvSpPr>
                <a:spLocks noChangeShapeType="1"/>
              </p:cNvSpPr>
              <p:nvPr/>
            </p:nvSpPr>
            <p:spPr bwMode="auto">
              <a:xfrm flipH="1">
                <a:off x="8222" y="4048"/>
                <a:ext cx="31" cy="1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8" name="Line 3760"/>
              <p:cNvSpPr>
                <a:spLocks noChangeShapeType="1"/>
              </p:cNvSpPr>
              <p:nvPr/>
            </p:nvSpPr>
            <p:spPr bwMode="auto">
              <a:xfrm>
                <a:off x="8191" y="4029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9" name="Line 3761"/>
              <p:cNvSpPr>
                <a:spLocks noChangeShapeType="1"/>
              </p:cNvSpPr>
              <p:nvPr/>
            </p:nvSpPr>
            <p:spPr bwMode="auto">
              <a:xfrm flipH="1">
                <a:off x="8191" y="4010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60" name="Line 3762"/>
              <p:cNvSpPr>
                <a:spLocks noChangeShapeType="1"/>
              </p:cNvSpPr>
              <p:nvPr/>
            </p:nvSpPr>
            <p:spPr bwMode="auto">
              <a:xfrm>
                <a:off x="8191" y="3991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61" name="Line 3763"/>
              <p:cNvSpPr>
                <a:spLocks noChangeShapeType="1"/>
              </p:cNvSpPr>
              <p:nvPr/>
            </p:nvSpPr>
            <p:spPr bwMode="auto">
              <a:xfrm flipH="1">
                <a:off x="8191" y="3972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62" name="Line 3764"/>
              <p:cNvSpPr>
                <a:spLocks noChangeShapeType="1"/>
              </p:cNvSpPr>
              <p:nvPr/>
            </p:nvSpPr>
            <p:spPr bwMode="auto">
              <a:xfrm>
                <a:off x="8191" y="3953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279" name="Group 3765"/>
            <p:cNvGrpSpPr>
              <a:grpSpLocks/>
            </p:cNvGrpSpPr>
            <p:nvPr/>
          </p:nvGrpSpPr>
          <p:grpSpPr bwMode="auto">
            <a:xfrm>
              <a:off x="2051" y="3311"/>
              <a:ext cx="6987" cy="923"/>
              <a:chOff x="3840" y="3589"/>
              <a:chExt cx="4414" cy="572"/>
            </a:xfrm>
          </p:grpSpPr>
          <p:sp>
            <p:nvSpPr>
              <p:cNvPr id="10363" name="Line 3766"/>
              <p:cNvSpPr>
                <a:spLocks noChangeShapeType="1"/>
              </p:cNvSpPr>
              <p:nvPr/>
            </p:nvSpPr>
            <p:spPr bwMode="auto">
              <a:xfrm flipH="1">
                <a:off x="8191" y="3943"/>
                <a:ext cx="31" cy="1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4" name="Line 3767"/>
              <p:cNvSpPr>
                <a:spLocks noChangeShapeType="1"/>
              </p:cNvSpPr>
              <p:nvPr/>
            </p:nvSpPr>
            <p:spPr bwMode="auto">
              <a:xfrm>
                <a:off x="8222" y="4048"/>
                <a:ext cx="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5" name="Line 3768"/>
              <p:cNvSpPr>
                <a:spLocks noChangeShapeType="1"/>
              </p:cNvSpPr>
              <p:nvPr/>
            </p:nvSpPr>
            <p:spPr bwMode="auto">
              <a:xfrm>
                <a:off x="8222" y="3991"/>
                <a:ext cx="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6" name="Line 3769"/>
              <p:cNvSpPr>
                <a:spLocks noChangeShapeType="1"/>
              </p:cNvSpPr>
              <p:nvPr/>
            </p:nvSpPr>
            <p:spPr bwMode="auto">
              <a:xfrm>
                <a:off x="8222" y="3934"/>
                <a:ext cx="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7" name="Line 3770"/>
              <p:cNvSpPr>
                <a:spLocks noChangeShapeType="1"/>
              </p:cNvSpPr>
              <p:nvPr/>
            </p:nvSpPr>
            <p:spPr bwMode="auto">
              <a:xfrm flipV="1">
                <a:off x="8191" y="3922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8" name="Line 3771"/>
              <p:cNvSpPr>
                <a:spLocks noChangeShapeType="1"/>
              </p:cNvSpPr>
              <p:nvPr/>
            </p:nvSpPr>
            <p:spPr bwMode="auto">
              <a:xfrm flipH="1">
                <a:off x="8191" y="3934"/>
                <a:ext cx="6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9" name="Line 3772"/>
              <p:cNvSpPr>
                <a:spLocks noChangeShapeType="1"/>
              </p:cNvSpPr>
              <p:nvPr/>
            </p:nvSpPr>
            <p:spPr bwMode="auto">
              <a:xfrm>
                <a:off x="8253" y="3922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0" name="Freeform 3773"/>
              <p:cNvSpPr>
                <a:spLocks/>
              </p:cNvSpPr>
              <p:nvPr/>
            </p:nvSpPr>
            <p:spPr bwMode="auto">
              <a:xfrm>
                <a:off x="8117" y="4048"/>
                <a:ext cx="19" cy="19"/>
              </a:xfrm>
              <a:custGeom>
                <a:avLst/>
                <a:gdLst>
                  <a:gd name="T0" fmla="*/ 0 w 19"/>
                  <a:gd name="T1" fmla="*/ 0 h 19"/>
                  <a:gd name="T2" fmla="*/ 1 w 19"/>
                  <a:gd name="T3" fmla="*/ 2 h 19"/>
                  <a:gd name="T4" fmla="*/ 1 w 19"/>
                  <a:gd name="T5" fmla="*/ 4 h 19"/>
                  <a:gd name="T6" fmla="*/ 2 w 19"/>
                  <a:gd name="T7" fmla="*/ 6 h 19"/>
                  <a:gd name="T8" fmla="*/ 3 w 19"/>
                  <a:gd name="T9" fmla="*/ 9 h 19"/>
                  <a:gd name="T10" fmla="*/ 4 w 19"/>
                  <a:gd name="T11" fmla="*/ 11 h 19"/>
                  <a:gd name="T12" fmla="*/ 5 w 19"/>
                  <a:gd name="T13" fmla="*/ 13 h 19"/>
                  <a:gd name="T14" fmla="*/ 7 w 19"/>
                  <a:gd name="T15" fmla="*/ 14 h 19"/>
                  <a:gd name="T16" fmla="*/ 9 w 19"/>
                  <a:gd name="T17" fmla="*/ 15 h 19"/>
                  <a:gd name="T18" fmla="*/ 11 w 19"/>
                  <a:gd name="T19" fmla="*/ 17 h 19"/>
                  <a:gd name="T20" fmla="*/ 13 w 19"/>
                  <a:gd name="T21" fmla="*/ 18 h 19"/>
                  <a:gd name="T22" fmla="*/ 15 w 19"/>
                  <a:gd name="T23" fmla="*/ 18 h 19"/>
                  <a:gd name="T24" fmla="*/ 17 w 19"/>
                  <a:gd name="T25" fmla="*/ 19 h 19"/>
                  <a:gd name="T26" fmla="*/ 19 w 19"/>
                  <a:gd name="T27" fmla="*/ 19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" h="19">
                    <a:moveTo>
                      <a:pt x="0" y="0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5" y="13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11" y="17"/>
                    </a:lnTo>
                    <a:lnTo>
                      <a:pt x="13" y="18"/>
                    </a:lnTo>
                    <a:lnTo>
                      <a:pt x="15" y="18"/>
                    </a:lnTo>
                    <a:lnTo>
                      <a:pt x="17" y="19"/>
                    </a:lnTo>
                    <a:lnTo>
                      <a:pt x="19" y="1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1" name="Line 3774"/>
              <p:cNvSpPr>
                <a:spLocks noChangeShapeType="1"/>
              </p:cNvSpPr>
              <p:nvPr/>
            </p:nvSpPr>
            <p:spPr bwMode="auto">
              <a:xfrm>
                <a:off x="8117" y="4041"/>
                <a:ext cx="1" cy="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2" name="Line 3775"/>
              <p:cNvSpPr>
                <a:spLocks noChangeShapeType="1"/>
              </p:cNvSpPr>
              <p:nvPr/>
            </p:nvSpPr>
            <p:spPr bwMode="auto">
              <a:xfrm flipH="1">
                <a:off x="8136" y="4067"/>
                <a:ext cx="11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3" name="Line 3776"/>
              <p:cNvSpPr>
                <a:spLocks noChangeShapeType="1"/>
              </p:cNvSpPr>
              <p:nvPr/>
            </p:nvSpPr>
            <p:spPr bwMode="auto">
              <a:xfrm flipV="1">
                <a:off x="8253" y="4067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4" name="Line 3777"/>
              <p:cNvSpPr>
                <a:spLocks noChangeShapeType="1"/>
              </p:cNvSpPr>
              <p:nvPr/>
            </p:nvSpPr>
            <p:spPr bwMode="auto">
              <a:xfrm>
                <a:off x="8092" y="4078"/>
                <a:ext cx="161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5" name="Line 3778"/>
              <p:cNvSpPr>
                <a:spLocks noChangeShapeType="1"/>
              </p:cNvSpPr>
              <p:nvPr/>
            </p:nvSpPr>
            <p:spPr bwMode="auto">
              <a:xfrm>
                <a:off x="8092" y="4067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6" name="Freeform 3779"/>
              <p:cNvSpPr>
                <a:spLocks/>
              </p:cNvSpPr>
              <p:nvPr/>
            </p:nvSpPr>
            <p:spPr bwMode="auto">
              <a:xfrm>
                <a:off x="7976" y="3926"/>
                <a:ext cx="231" cy="231"/>
              </a:xfrm>
              <a:custGeom>
                <a:avLst/>
                <a:gdLst>
                  <a:gd name="T0" fmla="*/ 231 w 231"/>
                  <a:gd name="T1" fmla="*/ 105 h 231"/>
                  <a:gd name="T2" fmla="*/ 228 w 231"/>
                  <a:gd name="T3" fmla="*/ 90 h 231"/>
                  <a:gd name="T4" fmla="*/ 224 w 231"/>
                  <a:gd name="T5" fmla="*/ 75 h 231"/>
                  <a:gd name="T6" fmla="*/ 218 w 231"/>
                  <a:gd name="T7" fmla="*/ 61 h 231"/>
                  <a:gd name="T8" fmla="*/ 209 w 231"/>
                  <a:gd name="T9" fmla="*/ 47 h 231"/>
                  <a:gd name="T10" fmla="*/ 199 w 231"/>
                  <a:gd name="T11" fmla="*/ 36 h 231"/>
                  <a:gd name="T12" fmla="*/ 188 w 231"/>
                  <a:gd name="T13" fmla="*/ 25 h 231"/>
                  <a:gd name="T14" fmla="*/ 175 w 231"/>
                  <a:gd name="T15" fmla="*/ 16 h 231"/>
                  <a:gd name="T16" fmla="*/ 161 w 231"/>
                  <a:gd name="T17" fmla="*/ 9 h 231"/>
                  <a:gd name="T18" fmla="*/ 147 w 231"/>
                  <a:gd name="T19" fmla="*/ 4 h 231"/>
                  <a:gd name="T20" fmla="*/ 131 w 231"/>
                  <a:gd name="T21" fmla="*/ 1 h 231"/>
                  <a:gd name="T22" fmla="*/ 116 w 231"/>
                  <a:gd name="T23" fmla="*/ 0 h 231"/>
                  <a:gd name="T24" fmla="*/ 100 w 231"/>
                  <a:gd name="T25" fmla="*/ 1 h 231"/>
                  <a:gd name="T26" fmla="*/ 85 w 231"/>
                  <a:gd name="T27" fmla="*/ 4 h 231"/>
                  <a:gd name="T28" fmla="*/ 70 w 231"/>
                  <a:gd name="T29" fmla="*/ 9 h 231"/>
                  <a:gd name="T30" fmla="*/ 57 w 231"/>
                  <a:gd name="T31" fmla="*/ 16 h 231"/>
                  <a:gd name="T32" fmla="*/ 44 w 231"/>
                  <a:gd name="T33" fmla="*/ 25 h 231"/>
                  <a:gd name="T34" fmla="*/ 32 w 231"/>
                  <a:gd name="T35" fmla="*/ 36 h 231"/>
                  <a:gd name="T36" fmla="*/ 23 w 231"/>
                  <a:gd name="T37" fmla="*/ 47 h 231"/>
                  <a:gd name="T38" fmla="*/ 14 w 231"/>
                  <a:gd name="T39" fmla="*/ 61 h 231"/>
                  <a:gd name="T40" fmla="*/ 8 w 231"/>
                  <a:gd name="T41" fmla="*/ 75 h 231"/>
                  <a:gd name="T42" fmla="*/ 3 w 231"/>
                  <a:gd name="T43" fmla="*/ 90 h 231"/>
                  <a:gd name="T44" fmla="*/ 1 w 231"/>
                  <a:gd name="T45" fmla="*/ 105 h 231"/>
                  <a:gd name="T46" fmla="*/ 1 w 231"/>
                  <a:gd name="T47" fmla="*/ 120 h 231"/>
                  <a:gd name="T48" fmla="*/ 2 w 231"/>
                  <a:gd name="T49" fmla="*/ 136 h 231"/>
                  <a:gd name="T50" fmla="*/ 6 w 231"/>
                  <a:gd name="T51" fmla="*/ 151 h 231"/>
                  <a:gd name="T52" fmla="*/ 12 w 231"/>
                  <a:gd name="T53" fmla="*/ 165 h 231"/>
                  <a:gd name="T54" fmla="*/ 20 w 231"/>
                  <a:gd name="T55" fmla="*/ 179 h 231"/>
                  <a:gd name="T56" fmla="*/ 29 w 231"/>
                  <a:gd name="T57" fmla="*/ 191 h 231"/>
                  <a:gd name="T58" fmla="*/ 40 w 231"/>
                  <a:gd name="T59" fmla="*/ 202 h 231"/>
                  <a:gd name="T60" fmla="*/ 52 w 231"/>
                  <a:gd name="T61" fmla="*/ 212 h 231"/>
                  <a:gd name="T62" fmla="*/ 66 w 231"/>
                  <a:gd name="T63" fmla="*/ 219 h 231"/>
                  <a:gd name="T64" fmla="*/ 80 w 231"/>
                  <a:gd name="T65" fmla="*/ 225 h 231"/>
                  <a:gd name="T66" fmla="*/ 95 w 231"/>
                  <a:gd name="T67" fmla="*/ 229 h 231"/>
                  <a:gd name="T68" fmla="*/ 111 w 231"/>
                  <a:gd name="T69" fmla="*/ 231 h 231"/>
                  <a:gd name="T70" fmla="*/ 126 w 231"/>
                  <a:gd name="T71" fmla="*/ 230 h 231"/>
                  <a:gd name="T72" fmla="*/ 141 w 231"/>
                  <a:gd name="T73" fmla="*/ 228 h 231"/>
                  <a:gd name="T74" fmla="*/ 156 w 231"/>
                  <a:gd name="T75" fmla="*/ 223 h 231"/>
                  <a:gd name="T76" fmla="*/ 171 w 231"/>
                  <a:gd name="T77" fmla="*/ 217 h 231"/>
                  <a:gd name="T78" fmla="*/ 184 w 231"/>
                  <a:gd name="T79" fmla="*/ 209 h 231"/>
                  <a:gd name="T80" fmla="*/ 196 w 231"/>
                  <a:gd name="T81" fmla="*/ 199 h 231"/>
                  <a:gd name="T82" fmla="*/ 206 w 231"/>
                  <a:gd name="T83" fmla="*/ 187 h 231"/>
                  <a:gd name="T84" fmla="*/ 215 w 231"/>
                  <a:gd name="T85" fmla="*/ 175 h 231"/>
                  <a:gd name="T86" fmla="*/ 222 w 231"/>
                  <a:gd name="T87" fmla="*/ 161 h 231"/>
                  <a:gd name="T88" fmla="*/ 227 w 231"/>
                  <a:gd name="T89" fmla="*/ 146 h 231"/>
                  <a:gd name="T90" fmla="*/ 230 w 231"/>
                  <a:gd name="T91" fmla="*/ 131 h 231"/>
                  <a:gd name="T92" fmla="*/ 231 w 231"/>
                  <a:gd name="T93" fmla="*/ 115 h 231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231" h="231">
                    <a:moveTo>
                      <a:pt x="231" y="115"/>
                    </a:moveTo>
                    <a:lnTo>
                      <a:pt x="231" y="110"/>
                    </a:lnTo>
                    <a:lnTo>
                      <a:pt x="231" y="105"/>
                    </a:lnTo>
                    <a:lnTo>
                      <a:pt x="230" y="100"/>
                    </a:lnTo>
                    <a:lnTo>
                      <a:pt x="229" y="95"/>
                    </a:lnTo>
                    <a:lnTo>
                      <a:pt x="228" y="90"/>
                    </a:lnTo>
                    <a:lnTo>
                      <a:pt x="227" y="85"/>
                    </a:lnTo>
                    <a:lnTo>
                      <a:pt x="226" y="80"/>
                    </a:lnTo>
                    <a:lnTo>
                      <a:pt x="224" y="75"/>
                    </a:lnTo>
                    <a:lnTo>
                      <a:pt x="222" y="70"/>
                    </a:lnTo>
                    <a:lnTo>
                      <a:pt x="220" y="65"/>
                    </a:lnTo>
                    <a:lnTo>
                      <a:pt x="218" y="61"/>
                    </a:lnTo>
                    <a:lnTo>
                      <a:pt x="215" y="56"/>
                    </a:lnTo>
                    <a:lnTo>
                      <a:pt x="212" y="52"/>
                    </a:lnTo>
                    <a:lnTo>
                      <a:pt x="209" y="47"/>
                    </a:lnTo>
                    <a:lnTo>
                      <a:pt x="206" y="43"/>
                    </a:lnTo>
                    <a:lnTo>
                      <a:pt x="203" y="39"/>
                    </a:lnTo>
                    <a:lnTo>
                      <a:pt x="199" y="36"/>
                    </a:lnTo>
                    <a:lnTo>
                      <a:pt x="196" y="32"/>
                    </a:lnTo>
                    <a:lnTo>
                      <a:pt x="192" y="28"/>
                    </a:lnTo>
                    <a:lnTo>
                      <a:pt x="188" y="25"/>
                    </a:lnTo>
                    <a:lnTo>
                      <a:pt x="184" y="22"/>
                    </a:lnTo>
                    <a:lnTo>
                      <a:pt x="179" y="19"/>
                    </a:lnTo>
                    <a:lnTo>
                      <a:pt x="175" y="16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9"/>
                    </a:lnTo>
                    <a:lnTo>
                      <a:pt x="156" y="7"/>
                    </a:lnTo>
                    <a:lnTo>
                      <a:pt x="152" y="6"/>
                    </a:lnTo>
                    <a:lnTo>
                      <a:pt x="147" y="4"/>
                    </a:lnTo>
                    <a:lnTo>
                      <a:pt x="141" y="3"/>
                    </a:lnTo>
                    <a:lnTo>
                      <a:pt x="137" y="2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6" y="0"/>
                    </a:lnTo>
                    <a:lnTo>
                      <a:pt x="111" y="0"/>
                    </a:lnTo>
                    <a:lnTo>
                      <a:pt x="106" y="0"/>
                    </a:lnTo>
                    <a:lnTo>
                      <a:pt x="100" y="1"/>
                    </a:lnTo>
                    <a:lnTo>
                      <a:pt x="95" y="2"/>
                    </a:lnTo>
                    <a:lnTo>
                      <a:pt x="90" y="3"/>
                    </a:lnTo>
                    <a:lnTo>
                      <a:pt x="85" y="4"/>
                    </a:lnTo>
                    <a:lnTo>
                      <a:pt x="80" y="6"/>
                    </a:lnTo>
                    <a:lnTo>
                      <a:pt x="75" y="7"/>
                    </a:lnTo>
                    <a:lnTo>
                      <a:pt x="70" y="9"/>
                    </a:lnTo>
                    <a:lnTo>
                      <a:pt x="66" y="11"/>
                    </a:lnTo>
                    <a:lnTo>
                      <a:pt x="61" y="14"/>
                    </a:lnTo>
                    <a:lnTo>
                      <a:pt x="57" y="16"/>
                    </a:lnTo>
                    <a:lnTo>
                      <a:pt x="52" y="19"/>
                    </a:lnTo>
                    <a:lnTo>
                      <a:pt x="48" y="22"/>
                    </a:lnTo>
                    <a:lnTo>
                      <a:pt x="44" y="25"/>
                    </a:lnTo>
                    <a:lnTo>
                      <a:pt x="40" y="28"/>
                    </a:lnTo>
                    <a:lnTo>
                      <a:pt x="36" y="32"/>
                    </a:lnTo>
                    <a:lnTo>
                      <a:pt x="32" y="36"/>
                    </a:lnTo>
                    <a:lnTo>
                      <a:pt x="29" y="39"/>
                    </a:lnTo>
                    <a:lnTo>
                      <a:pt x="26" y="43"/>
                    </a:lnTo>
                    <a:lnTo>
                      <a:pt x="23" y="47"/>
                    </a:lnTo>
                    <a:lnTo>
                      <a:pt x="20" y="52"/>
                    </a:lnTo>
                    <a:lnTo>
                      <a:pt x="17" y="56"/>
                    </a:lnTo>
                    <a:lnTo>
                      <a:pt x="14" y="61"/>
                    </a:lnTo>
                    <a:lnTo>
                      <a:pt x="12" y="65"/>
                    </a:lnTo>
                    <a:lnTo>
                      <a:pt x="10" y="70"/>
                    </a:lnTo>
                    <a:lnTo>
                      <a:pt x="8" y="75"/>
                    </a:lnTo>
                    <a:lnTo>
                      <a:pt x="6" y="80"/>
                    </a:lnTo>
                    <a:lnTo>
                      <a:pt x="5" y="85"/>
                    </a:lnTo>
                    <a:lnTo>
                      <a:pt x="3" y="90"/>
                    </a:lnTo>
                    <a:lnTo>
                      <a:pt x="2" y="95"/>
                    </a:lnTo>
                    <a:lnTo>
                      <a:pt x="2" y="100"/>
                    </a:lnTo>
                    <a:lnTo>
                      <a:pt x="1" y="105"/>
                    </a:lnTo>
                    <a:lnTo>
                      <a:pt x="1" y="110"/>
                    </a:lnTo>
                    <a:lnTo>
                      <a:pt x="0" y="115"/>
                    </a:lnTo>
                    <a:lnTo>
                      <a:pt x="1" y="120"/>
                    </a:lnTo>
                    <a:lnTo>
                      <a:pt x="1" y="126"/>
                    </a:lnTo>
                    <a:lnTo>
                      <a:pt x="2" y="131"/>
                    </a:lnTo>
                    <a:lnTo>
                      <a:pt x="2" y="136"/>
                    </a:lnTo>
                    <a:lnTo>
                      <a:pt x="3" y="141"/>
                    </a:lnTo>
                    <a:lnTo>
                      <a:pt x="5" y="146"/>
                    </a:lnTo>
                    <a:lnTo>
                      <a:pt x="6" y="151"/>
                    </a:lnTo>
                    <a:lnTo>
                      <a:pt x="8" y="156"/>
                    </a:lnTo>
                    <a:lnTo>
                      <a:pt x="10" y="161"/>
                    </a:lnTo>
                    <a:lnTo>
                      <a:pt x="12" y="165"/>
                    </a:lnTo>
                    <a:lnTo>
                      <a:pt x="14" y="170"/>
                    </a:lnTo>
                    <a:lnTo>
                      <a:pt x="17" y="175"/>
                    </a:lnTo>
                    <a:lnTo>
                      <a:pt x="20" y="179"/>
                    </a:lnTo>
                    <a:lnTo>
                      <a:pt x="23" y="183"/>
                    </a:lnTo>
                    <a:lnTo>
                      <a:pt x="26" y="187"/>
                    </a:lnTo>
                    <a:lnTo>
                      <a:pt x="29" y="191"/>
                    </a:lnTo>
                    <a:lnTo>
                      <a:pt x="32" y="195"/>
                    </a:lnTo>
                    <a:lnTo>
                      <a:pt x="36" y="199"/>
                    </a:lnTo>
                    <a:lnTo>
                      <a:pt x="40" y="202"/>
                    </a:lnTo>
                    <a:lnTo>
                      <a:pt x="44" y="205"/>
                    </a:lnTo>
                    <a:lnTo>
                      <a:pt x="48" y="209"/>
                    </a:lnTo>
                    <a:lnTo>
                      <a:pt x="52" y="212"/>
                    </a:lnTo>
                    <a:lnTo>
                      <a:pt x="57" y="214"/>
                    </a:lnTo>
                    <a:lnTo>
                      <a:pt x="61" y="217"/>
                    </a:lnTo>
                    <a:lnTo>
                      <a:pt x="66" y="219"/>
                    </a:lnTo>
                    <a:lnTo>
                      <a:pt x="70" y="221"/>
                    </a:lnTo>
                    <a:lnTo>
                      <a:pt x="75" y="223"/>
                    </a:lnTo>
                    <a:lnTo>
                      <a:pt x="80" y="225"/>
                    </a:lnTo>
                    <a:lnTo>
                      <a:pt x="85" y="227"/>
                    </a:lnTo>
                    <a:lnTo>
                      <a:pt x="90" y="228"/>
                    </a:lnTo>
                    <a:lnTo>
                      <a:pt x="95" y="229"/>
                    </a:lnTo>
                    <a:lnTo>
                      <a:pt x="100" y="230"/>
                    </a:lnTo>
                    <a:lnTo>
                      <a:pt x="106" y="230"/>
                    </a:lnTo>
                    <a:lnTo>
                      <a:pt x="111" y="231"/>
                    </a:lnTo>
                    <a:lnTo>
                      <a:pt x="116" y="231"/>
                    </a:lnTo>
                    <a:lnTo>
                      <a:pt x="121" y="231"/>
                    </a:lnTo>
                    <a:lnTo>
                      <a:pt x="126" y="230"/>
                    </a:lnTo>
                    <a:lnTo>
                      <a:pt x="131" y="230"/>
                    </a:lnTo>
                    <a:lnTo>
                      <a:pt x="137" y="229"/>
                    </a:lnTo>
                    <a:lnTo>
                      <a:pt x="141" y="228"/>
                    </a:lnTo>
                    <a:lnTo>
                      <a:pt x="147" y="227"/>
                    </a:lnTo>
                    <a:lnTo>
                      <a:pt x="152" y="225"/>
                    </a:lnTo>
                    <a:lnTo>
                      <a:pt x="156" y="223"/>
                    </a:lnTo>
                    <a:lnTo>
                      <a:pt x="161" y="221"/>
                    </a:lnTo>
                    <a:lnTo>
                      <a:pt x="166" y="219"/>
                    </a:lnTo>
                    <a:lnTo>
                      <a:pt x="171" y="217"/>
                    </a:lnTo>
                    <a:lnTo>
                      <a:pt x="175" y="214"/>
                    </a:lnTo>
                    <a:lnTo>
                      <a:pt x="179" y="212"/>
                    </a:lnTo>
                    <a:lnTo>
                      <a:pt x="184" y="209"/>
                    </a:lnTo>
                    <a:lnTo>
                      <a:pt x="188" y="205"/>
                    </a:lnTo>
                    <a:lnTo>
                      <a:pt x="192" y="202"/>
                    </a:lnTo>
                    <a:lnTo>
                      <a:pt x="196" y="199"/>
                    </a:lnTo>
                    <a:lnTo>
                      <a:pt x="199" y="195"/>
                    </a:lnTo>
                    <a:lnTo>
                      <a:pt x="203" y="191"/>
                    </a:lnTo>
                    <a:lnTo>
                      <a:pt x="206" y="187"/>
                    </a:lnTo>
                    <a:lnTo>
                      <a:pt x="209" y="183"/>
                    </a:lnTo>
                    <a:lnTo>
                      <a:pt x="212" y="179"/>
                    </a:lnTo>
                    <a:lnTo>
                      <a:pt x="215" y="175"/>
                    </a:lnTo>
                    <a:lnTo>
                      <a:pt x="218" y="170"/>
                    </a:lnTo>
                    <a:lnTo>
                      <a:pt x="220" y="165"/>
                    </a:lnTo>
                    <a:lnTo>
                      <a:pt x="222" y="161"/>
                    </a:lnTo>
                    <a:lnTo>
                      <a:pt x="224" y="156"/>
                    </a:lnTo>
                    <a:lnTo>
                      <a:pt x="226" y="151"/>
                    </a:lnTo>
                    <a:lnTo>
                      <a:pt x="227" y="146"/>
                    </a:lnTo>
                    <a:lnTo>
                      <a:pt x="228" y="141"/>
                    </a:lnTo>
                    <a:lnTo>
                      <a:pt x="229" y="136"/>
                    </a:lnTo>
                    <a:lnTo>
                      <a:pt x="230" y="131"/>
                    </a:lnTo>
                    <a:lnTo>
                      <a:pt x="231" y="126"/>
                    </a:lnTo>
                    <a:lnTo>
                      <a:pt x="231" y="120"/>
                    </a:lnTo>
                    <a:lnTo>
                      <a:pt x="231" y="115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7" name="Line 3780"/>
              <p:cNvSpPr>
                <a:spLocks noChangeShapeType="1"/>
              </p:cNvSpPr>
              <p:nvPr/>
            </p:nvSpPr>
            <p:spPr bwMode="auto">
              <a:xfrm flipH="1">
                <a:off x="7371" y="4118"/>
                <a:ext cx="35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8" name="Line 3781"/>
              <p:cNvSpPr>
                <a:spLocks noChangeShapeType="1"/>
              </p:cNvSpPr>
              <p:nvPr/>
            </p:nvSpPr>
            <p:spPr bwMode="auto">
              <a:xfrm flipV="1">
                <a:off x="7371" y="4099"/>
                <a:ext cx="1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9" name="Line 3782"/>
              <p:cNvSpPr>
                <a:spLocks noChangeShapeType="1"/>
              </p:cNvSpPr>
              <p:nvPr/>
            </p:nvSpPr>
            <p:spPr bwMode="auto">
              <a:xfrm flipV="1">
                <a:off x="7371" y="4107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0" name="Line 3783"/>
              <p:cNvSpPr>
                <a:spLocks noChangeShapeType="1"/>
              </p:cNvSpPr>
              <p:nvPr/>
            </p:nvSpPr>
            <p:spPr bwMode="auto">
              <a:xfrm>
                <a:off x="7371" y="4107"/>
                <a:ext cx="35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1" name="Line 3784"/>
              <p:cNvSpPr>
                <a:spLocks noChangeShapeType="1"/>
              </p:cNvSpPr>
              <p:nvPr/>
            </p:nvSpPr>
            <p:spPr bwMode="auto">
              <a:xfrm flipV="1">
                <a:off x="7923" y="3769"/>
                <a:ext cx="1" cy="1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2" name="Line 3785"/>
              <p:cNvSpPr>
                <a:spLocks noChangeShapeType="1"/>
              </p:cNvSpPr>
              <p:nvPr/>
            </p:nvSpPr>
            <p:spPr bwMode="auto">
              <a:xfrm flipV="1">
                <a:off x="7723" y="3769"/>
                <a:ext cx="1" cy="3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3" name="Line 3786"/>
              <p:cNvSpPr>
                <a:spLocks noChangeShapeType="1"/>
              </p:cNvSpPr>
              <p:nvPr/>
            </p:nvSpPr>
            <p:spPr bwMode="auto">
              <a:xfrm flipV="1">
                <a:off x="7018" y="3769"/>
                <a:ext cx="1" cy="3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4" name="Line 3787"/>
              <p:cNvSpPr>
                <a:spLocks noChangeShapeType="1"/>
              </p:cNvSpPr>
              <p:nvPr/>
            </p:nvSpPr>
            <p:spPr bwMode="auto">
              <a:xfrm flipV="1">
                <a:off x="6818" y="3769"/>
                <a:ext cx="1" cy="1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5" name="Line 3788"/>
              <p:cNvSpPr>
                <a:spLocks noChangeShapeType="1"/>
              </p:cNvSpPr>
              <p:nvPr/>
            </p:nvSpPr>
            <p:spPr bwMode="auto">
              <a:xfrm flipH="1">
                <a:off x="7018" y="4107"/>
                <a:ext cx="35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6" name="Line 3789"/>
              <p:cNvSpPr>
                <a:spLocks noChangeShapeType="1"/>
              </p:cNvSpPr>
              <p:nvPr/>
            </p:nvSpPr>
            <p:spPr bwMode="auto">
              <a:xfrm flipV="1">
                <a:off x="7371" y="4107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7" name="Line 3790"/>
              <p:cNvSpPr>
                <a:spLocks noChangeShapeType="1"/>
              </p:cNvSpPr>
              <p:nvPr/>
            </p:nvSpPr>
            <p:spPr bwMode="auto">
              <a:xfrm flipV="1">
                <a:off x="7371" y="4099"/>
                <a:ext cx="1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8" name="Line 3791"/>
              <p:cNvSpPr>
                <a:spLocks noChangeShapeType="1"/>
              </p:cNvSpPr>
              <p:nvPr/>
            </p:nvSpPr>
            <p:spPr bwMode="auto">
              <a:xfrm>
                <a:off x="7015" y="4118"/>
                <a:ext cx="35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9" name="Freeform 3792"/>
              <p:cNvSpPr>
                <a:spLocks/>
              </p:cNvSpPr>
              <p:nvPr/>
            </p:nvSpPr>
            <p:spPr bwMode="auto">
              <a:xfrm>
                <a:off x="6534" y="3926"/>
                <a:ext cx="231" cy="231"/>
              </a:xfrm>
              <a:custGeom>
                <a:avLst/>
                <a:gdLst>
                  <a:gd name="T0" fmla="*/ 231 w 231"/>
                  <a:gd name="T1" fmla="*/ 115 h 231"/>
                  <a:gd name="T2" fmla="*/ 230 w 231"/>
                  <a:gd name="T3" fmla="*/ 103 h 231"/>
                  <a:gd name="T4" fmla="*/ 228 w 231"/>
                  <a:gd name="T5" fmla="*/ 91 h 231"/>
                  <a:gd name="T6" fmla="*/ 225 w 231"/>
                  <a:gd name="T7" fmla="*/ 80 h 231"/>
                  <a:gd name="T8" fmla="*/ 221 w 231"/>
                  <a:gd name="T9" fmla="*/ 68 h 231"/>
                  <a:gd name="T10" fmla="*/ 215 w 231"/>
                  <a:gd name="T11" fmla="*/ 58 h 231"/>
                  <a:gd name="T12" fmla="*/ 209 w 231"/>
                  <a:gd name="T13" fmla="*/ 47 h 231"/>
                  <a:gd name="T14" fmla="*/ 201 w 231"/>
                  <a:gd name="T15" fmla="*/ 38 h 231"/>
                  <a:gd name="T16" fmla="*/ 192 w 231"/>
                  <a:gd name="T17" fmla="*/ 30 h 231"/>
                  <a:gd name="T18" fmla="*/ 183 w 231"/>
                  <a:gd name="T19" fmla="*/ 22 h 231"/>
                  <a:gd name="T20" fmla="*/ 173 w 231"/>
                  <a:gd name="T21" fmla="*/ 15 h 231"/>
                  <a:gd name="T22" fmla="*/ 162 w 231"/>
                  <a:gd name="T23" fmla="*/ 10 h 231"/>
                  <a:gd name="T24" fmla="*/ 151 w 231"/>
                  <a:gd name="T25" fmla="*/ 6 h 231"/>
                  <a:gd name="T26" fmla="*/ 139 w 231"/>
                  <a:gd name="T27" fmla="*/ 2 h 231"/>
                  <a:gd name="T28" fmla="*/ 127 w 231"/>
                  <a:gd name="T29" fmla="*/ 0 h 231"/>
                  <a:gd name="T30" fmla="*/ 115 w 231"/>
                  <a:gd name="T31" fmla="*/ 0 h 231"/>
                  <a:gd name="T32" fmla="*/ 103 w 231"/>
                  <a:gd name="T33" fmla="*/ 0 h 231"/>
                  <a:gd name="T34" fmla="*/ 91 w 231"/>
                  <a:gd name="T35" fmla="*/ 2 h 231"/>
                  <a:gd name="T36" fmla="*/ 80 w 231"/>
                  <a:gd name="T37" fmla="*/ 6 h 231"/>
                  <a:gd name="T38" fmla="*/ 68 w 231"/>
                  <a:gd name="T39" fmla="*/ 10 h 231"/>
                  <a:gd name="T40" fmla="*/ 58 w 231"/>
                  <a:gd name="T41" fmla="*/ 15 h 231"/>
                  <a:gd name="T42" fmla="*/ 48 w 231"/>
                  <a:gd name="T43" fmla="*/ 22 h 231"/>
                  <a:gd name="T44" fmla="*/ 38 w 231"/>
                  <a:gd name="T45" fmla="*/ 30 h 231"/>
                  <a:gd name="T46" fmla="*/ 30 w 231"/>
                  <a:gd name="T47" fmla="*/ 38 h 231"/>
                  <a:gd name="T48" fmla="*/ 22 w 231"/>
                  <a:gd name="T49" fmla="*/ 47 h 231"/>
                  <a:gd name="T50" fmla="*/ 15 w 231"/>
                  <a:gd name="T51" fmla="*/ 58 h 231"/>
                  <a:gd name="T52" fmla="*/ 10 w 231"/>
                  <a:gd name="T53" fmla="*/ 68 h 231"/>
                  <a:gd name="T54" fmla="*/ 6 w 231"/>
                  <a:gd name="T55" fmla="*/ 80 h 231"/>
                  <a:gd name="T56" fmla="*/ 2 w 231"/>
                  <a:gd name="T57" fmla="*/ 91 h 231"/>
                  <a:gd name="T58" fmla="*/ 1 w 231"/>
                  <a:gd name="T59" fmla="*/ 103 h 231"/>
                  <a:gd name="T60" fmla="*/ 0 w 231"/>
                  <a:gd name="T61" fmla="*/ 115 h 231"/>
                  <a:gd name="T62" fmla="*/ 1 w 231"/>
                  <a:gd name="T63" fmla="*/ 127 h 231"/>
                  <a:gd name="T64" fmla="*/ 2 w 231"/>
                  <a:gd name="T65" fmla="*/ 139 h 231"/>
                  <a:gd name="T66" fmla="*/ 6 w 231"/>
                  <a:gd name="T67" fmla="*/ 151 h 231"/>
                  <a:gd name="T68" fmla="*/ 10 w 231"/>
                  <a:gd name="T69" fmla="*/ 162 h 231"/>
                  <a:gd name="T70" fmla="*/ 15 w 231"/>
                  <a:gd name="T71" fmla="*/ 173 h 231"/>
                  <a:gd name="T72" fmla="*/ 22 w 231"/>
                  <a:gd name="T73" fmla="*/ 183 h 231"/>
                  <a:gd name="T74" fmla="*/ 30 w 231"/>
                  <a:gd name="T75" fmla="*/ 192 h 231"/>
                  <a:gd name="T76" fmla="*/ 38 w 231"/>
                  <a:gd name="T77" fmla="*/ 201 h 231"/>
                  <a:gd name="T78" fmla="*/ 48 w 231"/>
                  <a:gd name="T79" fmla="*/ 209 h 231"/>
                  <a:gd name="T80" fmla="*/ 58 w 231"/>
                  <a:gd name="T81" fmla="*/ 215 h 231"/>
                  <a:gd name="T82" fmla="*/ 68 w 231"/>
                  <a:gd name="T83" fmla="*/ 221 h 231"/>
                  <a:gd name="T84" fmla="*/ 80 w 231"/>
                  <a:gd name="T85" fmla="*/ 225 h 231"/>
                  <a:gd name="T86" fmla="*/ 91 w 231"/>
                  <a:gd name="T87" fmla="*/ 228 h 231"/>
                  <a:gd name="T88" fmla="*/ 103 w 231"/>
                  <a:gd name="T89" fmla="*/ 230 h 231"/>
                  <a:gd name="T90" fmla="*/ 115 w 231"/>
                  <a:gd name="T91" fmla="*/ 231 h 231"/>
                  <a:gd name="T92" fmla="*/ 127 w 231"/>
                  <a:gd name="T93" fmla="*/ 230 h 231"/>
                  <a:gd name="T94" fmla="*/ 139 w 231"/>
                  <a:gd name="T95" fmla="*/ 228 h 231"/>
                  <a:gd name="T96" fmla="*/ 151 w 231"/>
                  <a:gd name="T97" fmla="*/ 225 h 231"/>
                  <a:gd name="T98" fmla="*/ 162 w 231"/>
                  <a:gd name="T99" fmla="*/ 221 h 231"/>
                  <a:gd name="T100" fmla="*/ 173 w 231"/>
                  <a:gd name="T101" fmla="*/ 215 h 231"/>
                  <a:gd name="T102" fmla="*/ 183 w 231"/>
                  <a:gd name="T103" fmla="*/ 209 h 231"/>
                  <a:gd name="T104" fmla="*/ 192 w 231"/>
                  <a:gd name="T105" fmla="*/ 201 h 231"/>
                  <a:gd name="T106" fmla="*/ 201 w 231"/>
                  <a:gd name="T107" fmla="*/ 192 h 231"/>
                  <a:gd name="T108" fmla="*/ 209 w 231"/>
                  <a:gd name="T109" fmla="*/ 183 h 231"/>
                  <a:gd name="T110" fmla="*/ 215 w 231"/>
                  <a:gd name="T111" fmla="*/ 173 h 231"/>
                  <a:gd name="T112" fmla="*/ 221 w 231"/>
                  <a:gd name="T113" fmla="*/ 162 h 231"/>
                  <a:gd name="T114" fmla="*/ 225 w 231"/>
                  <a:gd name="T115" fmla="*/ 151 h 231"/>
                  <a:gd name="T116" fmla="*/ 228 w 231"/>
                  <a:gd name="T117" fmla="*/ 139 h 231"/>
                  <a:gd name="T118" fmla="*/ 230 w 231"/>
                  <a:gd name="T119" fmla="*/ 127 h 231"/>
                  <a:gd name="T120" fmla="*/ 231 w 231"/>
                  <a:gd name="T121" fmla="*/ 115 h 23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31" h="231">
                    <a:moveTo>
                      <a:pt x="231" y="115"/>
                    </a:moveTo>
                    <a:lnTo>
                      <a:pt x="230" y="103"/>
                    </a:lnTo>
                    <a:lnTo>
                      <a:pt x="228" y="91"/>
                    </a:lnTo>
                    <a:lnTo>
                      <a:pt x="225" y="80"/>
                    </a:lnTo>
                    <a:lnTo>
                      <a:pt x="221" y="68"/>
                    </a:lnTo>
                    <a:lnTo>
                      <a:pt x="215" y="58"/>
                    </a:lnTo>
                    <a:lnTo>
                      <a:pt x="209" y="47"/>
                    </a:lnTo>
                    <a:lnTo>
                      <a:pt x="201" y="38"/>
                    </a:lnTo>
                    <a:lnTo>
                      <a:pt x="192" y="30"/>
                    </a:lnTo>
                    <a:lnTo>
                      <a:pt x="183" y="22"/>
                    </a:lnTo>
                    <a:lnTo>
                      <a:pt x="173" y="15"/>
                    </a:lnTo>
                    <a:lnTo>
                      <a:pt x="162" y="10"/>
                    </a:lnTo>
                    <a:lnTo>
                      <a:pt x="151" y="6"/>
                    </a:lnTo>
                    <a:lnTo>
                      <a:pt x="139" y="2"/>
                    </a:lnTo>
                    <a:lnTo>
                      <a:pt x="127" y="0"/>
                    </a:lnTo>
                    <a:lnTo>
                      <a:pt x="115" y="0"/>
                    </a:lnTo>
                    <a:lnTo>
                      <a:pt x="103" y="0"/>
                    </a:lnTo>
                    <a:lnTo>
                      <a:pt x="91" y="2"/>
                    </a:lnTo>
                    <a:lnTo>
                      <a:pt x="80" y="6"/>
                    </a:lnTo>
                    <a:lnTo>
                      <a:pt x="68" y="10"/>
                    </a:lnTo>
                    <a:lnTo>
                      <a:pt x="58" y="15"/>
                    </a:lnTo>
                    <a:lnTo>
                      <a:pt x="48" y="22"/>
                    </a:lnTo>
                    <a:lnTo>
                      <a:pt x="38" y="30"/>
                    </a:lnTo>
                    <a:lnTo>
                      <a:pt x="30" y="38"/>
                    </a:lnTo>
                    <a:lnTo>
                      <a:pt x="22" y="47"/>
                    </a:lnTo>
                    <a:lnTo>
                      <a:pt x="15" y="58"/>
                    </a:lnTo>
                    <a:lnTo>
                      <a:pt x="10" y="68"/>
                    </a:lnTo>
                    <a:lnTo>
                      <a:pt x="6" y="80"/>
                    </a:lnTo>
                    <a:lnTo>
                      <a:pt x="2" y="91"/>
                    </a:lnTo>
                    <a:lnTo>
                      <a:pt x="1" y="103"/>
                    </a:lnTo>
                    <a:lnTo>
                      <a:pt x="0" y="115"/>
                    </a:lnTo>
                    <a:lnTo>
                      <a:pt x="1" y="127"/>
                    </a:lnTo>
                    <a:lnTo>
                      <a:pt x="2" y="139"/>
                    </a:lnTo>
                    <a:lnTo>
                      <a:pt x="6" y="151"/>
                    </a:lnTo>
                    <a:lnTo>
                      <a:pt x="10" y="162"/>
                    </a:lnTo>
                    <a:lnTo>
                      <a:pt x="15" y="173"/>
                    </a:lnTo>
                    <a:lnTo>
                      <a:pt x="22" y="183"/>
                    </a:lnTo>
                    <a:lnTo>
                      <a:pt x="30" y="192"/>
                    </a:lnTo>
                    <a:lnTo>
                      <a:pt x="38" y="201"/>
                    </a:lnTo>
                    <a:lnTo>
                      <a:pt x="48" y="209"/>
                    </a:lnTo>
                    <a:lnTo>
                      <a:pt x="58" y="215"/>
                    </a:lnTo>
                    <a:lnTo>
                      <a:pt x="68" y="221"/>
                    </a:lnTo>
                    <a:lnTo>
                      <a:pt x="80" y="225"/>
                    </a:lnTo>
                    <a:lnTo>
                      <a:pt x="91" y="228"/>
                    </a:lnTo>
                    <a:lnTo>
                      <a:pt x="103" y="230"/>
                    </a:lnTo>
                    <a:lnTo>
                      <a:pt x="115" y="231"/>
                    </a:lnTo>
                    <a:lnTo>
                      <a:pt x="127" y="230"/>
                    </a:lnTo>
                    <a:lnTo>
                      <a:pt x="139" y="228"/>
                    </a:lnTo>
                    <a:lnTo>
                      <a:pt x="151" y="225"/>
                    </a:lnTo>
                    <a:lnTo>
                      <a:pt x="162" y="221"/>
                    </a:lnTo>
                    <a:lnTo>
                      <a:pt x="173" y="215"/>
                    </a:lnTo>
                    <a:lnTo>
                      <a:pt x="183" y="209"/>
                    </a:lnTo>
                    <a:lnTo>
                      <a:pt x="192" y="201"/>
                    </a:lnTo>
                    <a:lnTo>
                      <a:pt x="201" y="192"/>
                    </a:lnTo>
                    <a:lnTo>
                      <a:pt x="209" y="183"/>
                    </a:lnTo>
                    <a:lnTo>
                      <a:pt x="215" y="173"/>
                    </a:lnTo>
                    <a:lnTo>
                      <a:pt x="221" y="162"/>
                    </a:lnTo>
                    <a:lnTo>
                      <a:pt x="225" y="151"/>
                    </a:lnTo>
                    <a:lnTo>
                      <a:pt x="228" y="139"/>
                    </a:lnTo>
                    <a:lnTo>
                      <a:pt x="230" y="127"/>
                    </a:lnTo>
                    <a:lnTo>
                      <a:pt x="231" y="115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0" name="Line 3793"/>
              <p:cNvSpPr>
                <a:spLocks noChangeShapeType="1"/>
              </p:cNvSpPr>
              <p:nvPr/>
            </p:nvSpPr>
            <p:spPr bwMode="auto">
              <a:xfrm>
                <a:off x="6649" y="4067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1" name="Line 3794"/>
              <p:cNvSpPr>
                <a:spLocks noChangeShapeType="1"/>
              </p:cNvSpPr>
              <p:nvPr/>
            </p:nvSpPr>
            <p:spPr bwMode="auto">
              <a:xfrm flipH="1">
                <a:off x="6489" y="4078"/>
                <a:ext cx="16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2" name="Line 3795"/>
              <p:cNvSpPr>
                <a:spLocks noChangeShapeType="1"/>
              </p:cNvSpPr>
              <p:nvPr/>
            </p:nvSpPr>
            <p:spPr bwMode="auto">
              <a:xfrm flipV="1">
                <a:off x="6489" y="4067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3" name="Line 3796"/>
              <p:cNvSpPr>
                <a:spLocks noChangeShapeType="1"/>
              </p:cNvSpPr>
              <p:nvPr/>
            </p:nvSpPr>
            <p:spPr bwMode="auto">
              <a:xfrm>
                <a:off x="6489" y="4067"/>
                <a:ext cx="11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4" name="Line 3797"/>
              <p:cNvSpPr>
                <a:spLocks noChangeShapeType="1"/>
              </p:cNvSpPr>
              <p:nvPr/>
            </p:nvSpPr>
            <p:spPr bwMode="auto">
              <a:xfrm>
                <a:off x="6624" y="4041"/>
                <a:ext cx="1" cy="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5" name="Freeform 3798"/>
              <p:cNvSpPr>
                <a:spLocks/>
              </p:cNvSpPr>
              <p:nvPr/>
            </p:nvSpPr>
            <p:spPr bwMode="auto">
              <a:xfrm>
                <a:off x="6605" y="4048"/>
                <a:ext cx="19" cy="19"/>
              </a:xfrm>
              <a:custGeom>
                <a:avLst/>
                <a:gdLst>
                  <a:gd name="T0" fmla="*/ 0 w 19"/>
                  <a:gd name="T1" fmla="*/ 19 h 19"/>
                  <a:gd name="T2" fmla="*/ 5 w 19"/>
                  <a:gd name="T3" fmla="*/ 18 h 19"/>
                  <a:gd name="T4" fmla="*/ 9 w 19"/>
                  <a:gd name="T5" fmla="*/ 16 h 19"/>
                  <a:gd name="T6" fmla="*/ 13 w 19"/>
                  <a:gd name="T7" fmla="*/ 13 h 19"/>
                  <a:gd name="T8" fmla="*/ 16 w 19"/>
                  <a:gd name="T9" fmla="*/ 9 h 19"/>
                  <a:gd name="T10" fmla="*/ 18 w 19"/>
                  <a:gd name="T11" fmla="*/ 5 h 19"/>
                  <a:gd name="T12" fmla="*/ 19 w 19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0" y="19"/>
                    </a:moveTo>
                    <a:lnTo>
                      <a:pt x="5" y="18"/>
                    </a:lnTo>
                    <a:lnTo>
                      <a:pt x="9" y="16"/>
                    </a:lnTo>
                    <a:lnTo>
                      <a:pt x="13" y="13"/>
                    </a:lnTo>
                    <a:lnTo>
                      <a:pt x="16" y="9"/>
                    </a:lnTo>
                    <a:lnTo>
                      <a:pt x="18" y="5"/>
                    </a:lnTo>
                    <a:lnTo>
                      <a:pt x="1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6" name="Line 3799"/>
              <p:cNvSpPr>
                <a:spLocks noChangeShapeType="1"/>
              </p:cNvSpPr>
              <p:nvPr/>
            </p:nvSpPr>
            <p:spPr bwMode="auto">
              <a:xfrm>
                <a:off x="6489" y="3922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7" name="Line 3800"/>
              <p:cNvSpPr>
                <a:spLocks noChangeShapeType="1"/>
              </p:cNvSpPr>
              <p:nvPr/>
            </p:nvSpPr>
            <p:spPr bwMode="auto">
              <a:xfrm>
                <a:off x="6489" y="3934"/>
                <a:ext cx="6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8" name="Line 3801"/>
              <p:cNvSpPr>
                <a:spLocks noChangeShapeType="1"/>
              </p:cNvSpPr>
              <p:nvPr/>
            </p:nvSpPr>
            <p:spPr bwMode="auto">
              <a:xfrm flipV="1">
                <a:off x="6551" y="3922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9" name="Line 3802"/>
              <p:cNvSpPr>
                <a:spLocks noChangeShapeType="1"/>
              </p:cNvSpPr>
              <p:nvPr/>
            </p:nvSpPr>
            <p:spPr bwMode="auto">
              <a:xfrm>
                <a:off x="6519" y="3934"/>
                <a:ext cx="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0" name="Line 3803"/>
              <p:cNvSpPr>
                <a:spLocks noChangeShapeType="1"/>
              </p:cNvSpPr>
              <p:nvPr/>
            </p:nvSpPr>
            <p:spPr bwMode="auto">
              <a:xfrm>
                <a:off x="6519" y="3991"/>
                <a:ext cx="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1" name="Line 3804"/>
              <p:cNvSpPr>
                <a:spLocks noChangeShapeType="1"/>
              </p:cNvSpPr>
              <p:nvPr/>
            </p:nvSpPr>
            <p:spPr bwMode="auto">
              <a:xfrm>
                <a:off x="6519" y="4048"/>
                <a:ext cx="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2" name="Line 3805"/>
              <p:cNvSpPr>
                <a:spLocks noChangeShapeType="1"/>
              </p:cNvSpPr>
              <p:nvPr/>
            </p:nvSpPr>
            <p:spPr bwMode="auto">
              <a:xfrm>
                <a:off x="6519" y="3943"/>
                <a:ext cx="32" cy="1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3" name="Line 3806"/>
              <p:cNvSpPr>
                <a:spLocks noChangeShapeType="1"/>
              </p:cNvSpPr>
              <p:nvPr/>
            </p:nvSpPr>
            <p:spPr bwMode="auto">
              <a:xfrm flipH="1">
                <a:off x="6489" y="3953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4" name="Line 3807"/>
              <p:cNvSpPr>
                <a:spLocks noChangeShapeType="1"/>
              </p:cNvSpPr>
              <p:nvPr/>
            </p:nvSpPr>
            <p:spPr bwMode="auto">
              <a:xfrm>
                <a:off x="6489" y="3972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5" name="Line 3808"/>
              <p:cNvSpPr>
                <a:spLocks noChangeShapeType="1"/>
              </p:cNvSpPr>
              <p:nvPr/>
            </p:nvSpPr>
            <p:spPr bwMode="auto">
              <a:xfrm flipH="1">
                <a:off x="6489" y="3991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6" name="Line 3809"/>
              <p:cNvSpPr>
                <a:spLocks noChangeShapeType="1"/>
              </p:cNvSpPr>
              <p:nvPr/>
            </p:nvSpPr>
            <p:spPr bwMode="auto">
              <a:xfrm>
                <a:off x="6489" y="4010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7" name="Line 3810"/>
              <p:cNvSpPr>
                <a:spLocks noChangeShapeType="1"/>
              </p:cNvSpPr>
              <p:nvPr/>
            </p:nvSpPr>
            <p:spPr bwMode="auto">
              <a:xfrm flipH="1">
                <a:off x="6489" y="4029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8" name="Line 3811"/>
              <p:cNvSpPr>
                <a:spLocks noChangeShapeType="1"/>
              </p:cNvSpPr>
              <p:nvPr/>
            </p:nvSpPr>
            <p:spPr bwMode="auto">
              <a:xfrm>
                <a:off x="6489" y="4048"/>
                <a:ext cx="30" cy="1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9" name="Line 3812"/>
              <p:cNvSpPr>
                <a:spLocks noChangeShapeType="1"/>
              </p:cNvSpPr>
              <p:nvPr/>
            </p:nvSpPr>
            <p:spPr bwMode="auto">
              <a:xfrm flipV="1">
                <a:off x="6519" y="3934"/>
                <a:ext cx="1" cy="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0" name="Line 3813"/>
              <p:cNvSpPr>
                <a:spLocks noChangeShapeType="1"/>
              </p:cNvSpPr>
              <p:nvPr/>
            </p:nvSpPr>
            <p:spPr bwMode="auto">
              <a:xfrm>
                <a:off x="6519" y="4058"/>
                <a:ext cx="1" cy="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1" name="Line 3814"/>
              <p:cNvSpPr>
                <a:spLocks noChangeShapeType="1"/>
              </p:cNvSpPr>
              <p:nvPr/>
            </p:nvSpPr>
            <p:spPr bwMode="auto">
              <a:xfrm>
                <a:off x="6779" y="4058"/>
                <a:ext cx="1" cy="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2" name="Line 3815"/>
              <p:cNvSpPr>
                <a:spLocks noChangeShapeType="1"/>
              </p:cNvSpPr>
              <p:nvPr/>
            </p:nvSpPr>
            <p:spPr bwMode="auto">
              <a:xfrm flipV="1">
                <a:off x="6779" y="3934"/>
                <a:ext cx="1" cy="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3" name="Line 3816"/>
              <p:cNvSpPr>
                <a:spLocks noChangeShapeType="1"/>
              </p:cNvSpPr>
              <p:nvPr/>
            </p:nvSpPr>
            <p:spPr bwMode="auto">
              <a:xfrm flipH="1">
                <a:off x="6779" y="4048"/>
                <a:ext cx="31" cy="1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4" name="Line 3817"/>
              <p:cNvSpPr>
                <a:spLocks noChangeShapeType="1"/>
              </p:cNvSpPr>
              <p:nvPr/>
            </p:nvSpPr>
            <p:spPr bwMode="auto">
              <a:xfrm>
                <a:off x="6748" y="4029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5" name="Line 3818"/>
              <p:cNvSpPr>
                <a:spLocks noChangeShapeType="1"/>
              </p:cNvSpPr>
              <p:nvPr/>
            </p:nvSpPr>
            <p:spPr bwMode="auto">
              <a:xfrm flipH="1">
                <a:off x="6748" y="4010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6" name="Line 3819"/>
              <p:cNvSpPr>
                <a:spLocks noChangeShapeType="1"/>
              </p:cNvSpPr>
              <p:nvPr/>
            </p:nvSpPr>
            <p:spPr bwMode="auto">
              <a:xfrm>
                <a:off x="6748" y="3991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7" name="Line 3820"/>
              <p:cNvSpPr>
                <a:spLocks noChangeShapeType="1"/>
              </p:cNvSpPr>
              <p:nvPr/>
            </p:nvSpPr>
            <p:spPr bwMode="auto">
              <a:xfrm flipH="1">
                <a:off x="6748" y="3972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8" name="Line 3821"/>
              <p:cNvSpPr>
                <a:spLocks noChangeShapeType="1"/>
              </p:cNvSpPr>
              <p:nvPr/>
            </p:nvSpPr>
            <p:spPr bwMode="auto">
              <a:xfrm>
                <a:off x="6748" y="3953"/>
                <a:ext cx="62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9" name="Line 3822"/>
              <p:cNvSpPr>
                <a:spLocks noChangeShapeType="1"/>
              </p:cNvSpPr>
              <p:nvPr/>
            </p:nvSpPr>
            <p:spPr bwMode="auto">
              <a:xfrm flipH="1">
                <a:off x="6748" y="3943"/>
                <a:ext cx="31" cy="1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0" name="Line 3823"/>
              <p:cNvSpPr>
                <a:spLocks noChangeShapeType="1"/>
              </p:cNvSpPr>
              <p:nvPr/>
            </p:nvSpPr>
            <p:spPr bwMode="auto">
              <a:xfrm>
                <a:off x="6779" y="4048"/>
                <a:ext cx="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1" name="Line 3824"/>
              <p:cNvSpPr>
                <a:spLocks noChangeShapeType="1"/>
              </p:cNvSpPr>
              <p:nvPr/>
            </p:nvSpPr>
            <p:spPr bwMode="auto">
              <a:xfrm>
                <a:off x="6779" y="3991"/>
                <a:ext cx="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2" name="Line 3825"/>
              <p:cNvSpPr>
                <a:spLocks noChangeShapeType="1"/>
              </p:cNvSpPr>
              <p:nvPr/>
            </p:nvSpPr>
            <p:spPr bwMode="auto">
              <a:xfrm>
                <a:off x="6779" y="3934"/>
                <a:ext cx="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3" name="Line 3826"/>
              <p:cNvSpPr>
                <a:spLocks noChangeShapeType="1"/>
              </p:cNvSpPr>
              <p:nvPr/>
            </p:nvSpPr>
            <p:spPr bwMode="auto">
              <a:xfrm flipV="1">
                <a:off x="6748" y="3922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4" name="Line 3827"/>
              <p:cNvSpPr>
                <a:spLocks noChangeShapeType="1"/>
              </p:cNvSpPr>
              <p:nvPr/>
            </p:nvSpPr>
            <p:spPr bwMode="auto">
              <a:xfrm flipH="1">
                <a:off x="6748" y="3934"/>
                <a:ext cx="6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5" name="Line 3828"/>
              <p:cNvSpPr>
                <a:spLocks noChangeShapeType="1"/>
              </p:cNvSpPr>
              <p:nvPr/>
            </p:nvSpPr>
            <p:spPr bwMode="auto">
              <a:xfrm>
                <a:off x="6810" y="3922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6" name="Line 3829"/>
              <p:cNvSpPr>
                <a:spLocks noChangeShapeType="1"/>
              </p:cNvSpPr>
              <p:nvPr/>
            </p:nvSpPr>
            <p:spPr bwMode="auto">
              <a:xfrm flipH="1" flipV="1">
                <a:off x="6818" y="3907"/>
                <a:ext cx="200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7" name="Line 3830"/>
              <p:cNvSpPr>
                <a:spLocks noChangeShapeType="1"/>
              </p:cNvSpPr>
              <p:nvPr/>
            </p:nvSpPr>
            <p:spPr bwMode="auto">
              <a:xfrm>
                <a:off x="6481" y="3907"/>
                <a:ext cx="33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8" name="Line 3831"/>
              <p:cNvSpPr>
                <a:spLocks noChangeShapeType="1"/>
              </p:cNvSpPr>
              <p:nvPr/>
            </p:nvSpPr>
            <p:spPr bwMode="auto">
              <a:xfrm flipV="1">
                <a:off x="6481" y="3907"/>
                <a:ext cx="1" cy="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9" name="Freeform 3832"/>
              <p:cNvSpPr>
                <a:spLocks/>
              </p:cNvSpPr>
              <p:nvPr/>
            </p:nvSpPr>
            <p:spPr bwMode="auto">
              <a:xfrm>
                <a:off x="6633" y="4025"/>
                <a:ext cx="33" cy="33"/>
              </a:xfrm>
              <a:custGeom>
                <a:avLst/>
                <a:gdLst>
                  <a:gd name="T0" fmla="*/ 33 w 33"/>
                  <a:gd name="T1" fmla="*/ 16 h 33"/>
                  <a:gd name="T2" fmla="*/ 32 w 33"/>
                  <a:gd name="T3" fmla="*/ 12 h 33"/>
                  <a:gd name="T4" fmla="*/ 31 w 33"/>
                  <a:gd name="T5" fmla="*/ 8 h 33"/>
                  <a:gd name="T6" fmla="*/ 28 w 33"/>
                  <a:gd name="T7" fmla="*/ 5 h 33"/>
                  <a:gd name="T8" fmla="*/ 25 w 33"/>
                  <a:gd name="T9" fmla="*/ 2 h 33"/>
                  <a:gd name="T10" fmla="*/ 21 w 33"/>
                  <a:gd name="T11" fmla="*/ 1 h 33"/>
                  <a:gd name="T12" fmla="*/ 16 w 33"/>
                  <a:gd name="T13" fmla="*/ 0 h 33"/>
                  <a:gd name="T14" fmla="*/ 12 w 33"/>
                  <a:gd name="T15" fmla="*/ 1 h 33"/>
                  <a:gd name="T16" fmla="*/ 8 w 33"/>
                  <a:gd name="T17" fmla="*/ 2 h 33"/>
                  <a:gd name="T18" fmla="*/ 5 w 33"/>
                  <a:gd name="T19" fmla="*/ 5 h 33"/>
                  <a:gd name="T20" fmla="*/ 2 w 33"/>
                  <a:gd name="T21" fmla="*/ 8 h 33"/>
                  <a:gd name="T22" fmla="*/ 1 w 33"/>
                  <a:gd name="T23" fmla="*/ 12 h 33"/>
                  <a:gd name="T24" fmla="*/ 0 w 33"/>
                  <a:gd name="T25" fmla="*/ 16 h 33"/>
                  <a:gd name="T26" fmla="*/ 1 w 33"/>
                  <a:gd name="T27" fmla="*/ 21 h 33"/>
                  <a:gd name="T28" fmla="*/ 2 w 33"/>
                  <a:gd name="T29" fmla="*/ 25 h 33"/>
                  <a:gd name="T30" fmla="*/ 5 w 33"/>
                  <a:gd name="T31" fmla="*/ 28 h 33"/>
                  <a:gd name="T32" fmla="*/ 8 w 33"/>
                  <a:gd name="T33" fmla="*/ 30 h 33"/>
                  <a:gd name="T34" fmla="*/ 12 w 33"/>
                  <a:gd name="T35" fmla="*/ 32 h 33"/>
                  <a:gd name="T36" fmla="*/ 16 w 33"/>
                  <a:gd name="T37" fmla="*/ 33 h 33"/>
                  <a:gd name="T38" fmla="*/ 21 w 33"/>
                  <a:gd name="T39" fmla="*/ 32 h 33"/>
                  <a:gd name="T40" fmla="*/ 25 w 33"/>
                  <a:gd name="T41" fmla="*/ 30 h 33"/>
                  <a:gd name="T42" fmla="*/ 28 w 33"/>
                  <a:gd name="T43" fmla="*/ 28 h 33"/>
                  <a:gd name="T44" fmla="*/ 31 w 33"/>
                  <a:gd name="T45" fmla="*/ 25 h 33"/>
                  <a:gd name="T46" fmla="*/ 32 w 33"/>
                  <a:gd name="T47" fmla="*/ 21 h 33"/>
                  <a:gd name="T48" fmla="*/ 33 w 33"/>
                  <a:gd name="T49" fmla="*/ 16 h 3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3" h="33">
                    <a:moveTo>
                      <a:pt x="33" y="16"/>
                    </a:moveTo>
                    <a:lnTo>
                      <a:pt x="32" y="12"/>
                    </a:lnTo>
                    <a:lnTo>
                      <a:pt x="31" y="8"/>
                    </a:lnTo>
                    <a:lnTo>
                      <a:pt x="28" y="5"/>
                    </a:lnTo>
                    <a:lnTo>
                      <a:pt x="25" y="2"/>
                    </a:lnTo>
                    <a:lnTo>
                      <a:pt x="21" y="1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2"/>
                    </a:lnTo>
                    <a:lnTo>
                      <a:pt x="5" y="5"/>
                    </a:lnTo>
                    <a:lnTo>
                      <a:pt x="2" y="8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2" y="25"/>
                    </a:lnTo>
                    <a:lnTo>
                      <a:pt x="5" y="28"/>
                    </a:lnTo>
                    <a:lnTo>
                      <a:pt x="8" y="30"/>
                    </a:lnTo>
                    <a:lnTo>
                      <a:pt x="12" y="32"/>
                    </a:lnTo>
                    <a:lnTo>
                      <a:pt x="16" y="33"/>
                    </a:lnTo>
                    <a:lnTo>
                      <a:pt x="21" y="32"/>
                    </a:lnTo>
                    <a:lnTo>
                      <a:pt x="25" y="30"/>
                    </a:lnTo>
                    <a:lnTo>
                      <a:pt x="28" y="28"/>
                    </a:lnTo>
                    <a:lnTo>
                      <a:pt x="31" y="25"/>
                    </a:lnTo>
                    <a:lnTo>
                      <a:pt x="32" y="21"/>
                    </a:lnTo>
                    <a:lnTo>
                      <a:pt x="33" y="16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0" name="Freeform 3833"/>
              <p:cNvSpPr>
                <a:spLocks/>
              </p:cNvSpPr>
              <p:nvPr/>
            </p:nvSpPr>
            <p:spPr bwMode="auto">
              <a:xfrm>
                <a:off x="6675" y="4048"/>
                <a:ext cx="19" cy="19"/>
              </a:xfrm>
              <a:custGeom>
                <a:avLst/>
                <a:gdLst>
                  <a:gd name="T0" fmla="*/ 0 w 19"/>
                  <a:gd name="T1" fmla="*/ 0 h 19"/>
                  <a:gd name="T2" fmla="*/ 0 w 19"/>
                  <a:gd name="T3" fmla="*/ 5 h 19"/>
                  <a:gd name="T4" fmla="*/ 2 w 19"/>
                  <a:gd name="T5" fmla="*/ 9 h 19"/>
                  <a:gd name="T6" fmla="*/ 6 w 19"/>
                  <a:gd name="T7" fmla="*/ 13 h 19"/>
                  <a:gd name="T8" fmla="*/ 9 w 19"/>
                  <a:gd name="T9" fmla="*/ 16 h 19"/>
                  <a:gd name="T10" fmla="*/ 14 w 19"/>
                  <a:gd name="T11" fmla="*/ 18 h 19"/>
                  <a:gd name="T12" fmla="*/ 19 w 19"/>
                  <a:gd name="T13" fmla="*/ 19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0" y="0"/>
                    </a:moveTo>
                    <a:lnTo>
                      <a:pt x="0" y="5"/>
                    </a:lnTo>
                    <a:lnTo>
                      <a:pt x="2" y="9"/>
                    </a:lnTo>
                    <a:lnTo>
                      <a:pt x="6" y="13"/>
                    </a:lnTo>
                    <a:lnTo>
                      <a:pt x="9" y="16"/>
                    </a:lnTo>
                    <a:lnTo>
                      <a:pt x="14" y="18"/>
                    </a:lnTo>
                    <a:lnTo>
                      <a:pt x="19" y="1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1" name="Line 3834"/>
              <p:cNvSpPr>
                <a:spLocks noChangeShapeType="1"/>
              </p:cNvSpPr>
              <p:nvPr/>
            </p:nvSpPr>
            <p:spPr bwMode="auto">
              <a:xfrm>
                <a:off x="6675" y="4041"/>
                <a:ext cx="1" cy="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2" name="Line 3835"/>
              <p:cNvSpPr>
                <a:spLocks noChangeShapeType="1"/>
              </p:cNvSpPr>
              <p:nvPr/>
            </p:nvSpPr>
            <p:spPr bwMode="auto">
              <a:xfrm flipH="1">
                <a:off x="6694" y="4067"/>
                <a:ext cx="11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3" name="Line 3836"/>
              <p:cNvSpPr>
                <a:spLocks noChangeShapeType="1"/>
              </p:cNvSpPr>
              <p:nvPr/>
            </p:nvSpPr>
            <p:spPr bwMode="auto">
              <a:xfrm flipV="1">
                <a:off x="6810" y="4067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4" name="Line 3837"/>
              <p:cNvSpPr>
                <a:spLocks noChangeShapeType="1"/>
              </p:cNvSpPr>
              <p:nvPr/>
            </p:nvSpPr>
            <p:spPr bwMode="auto">
              <a:xfrm>
                <a:off x="6649" y="4078"/>
                <a:ext cx="161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5" name="Line 3838"/>
              <p:cNvSpPr>
                <a:spLocks noChangeShapeType="1"/>
              </p:cNvSpPr>
              <p:nvPr/>
            </p:nvSpPr>
            <p:spPr bwMode="auto">
              <a:xfrm>
                <a:off x="6649" y="4067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6" name="Line 3839"/>
              <p:cNvSpPr>
                <a:spLocks noChangeShapeType="1"/>
              </p:cNvSpPr>
              <p:nvPr/>
            </p:nvSpPr>
            <p:spPr bwMode="auto">
              <a:xfrm>
                <a:off x="6649" y="3922"/>
                <a:ext cx="1" cy="2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7" name="Freeform 3840"/>
              <p:cNvSpPr>
                <a:spLocks/>
              </p:cNvSpPr>
              <p:nvPr/>
            </p:nvSpPr>
            <p:spPr bwMode="auto">
              <a:xfrm>
                <a:off x="6624" y="4016"/>
                <a:ext cx="51" cy="25"/>
              </a:xfrm>
              <a:custGeom>
                <a:avLst/>
                <a:gdLst>
                  <a:gd name="T0" fmla="*/ 51 w 51"/>
                  <a:gd name="T1" fmla="*/ 25 h 25"/>
                  <a:gd name="T2" fmla="*/ 50 w 51"/>
                  <a:gd name="T3" fmla="*/ 20 h 25"/>
                  <a:gd name="T4" fmla="*/ 48 w 51"/>
                  <a:gd name="T5" fmla="*/ 14 h 25"/>
                  <a:gd name="T6" fmla="*/ 45 w 51"/>
                  <a:gd name="T7" fmla="*/ 9 h 25"/>
                  <a:gd name="T8" fmla="*/ 41 w 51"/>
                  <a:gd name="T9" fmla="*/ 5 h 25"/>
                  <a:gd name="T10" fmla="*/ 36 w 51"/>
                  <a:gd name="T11" fmla="*/ 2 h 25"/>
                  <a:gd name="T12" fmla="*/ 31 w 51"/>
                  <a:gd name="T13" fmla="*/ 0 h 25"/>
                  <a:gd name="T14" fmla="*/ 25 w 51"/>
                  <a:gd name="T15" fmla="*/ 0 h 25"/>
                  <a:gd name="T16" fmla="*/ 20 w 51"/>
                  <a:gd name="T17" fmla="*/ 0 h 25"/>
                  <a:gd name="T18" fmla="*/ 14 w 51"/>
                  <a:gd name="T19" fmla="*/ 2 h 25"/>
                  <a:gd name="T20" fmla="*/ 9 w 51"/>
                  <a:gd name="T21" fmla="*/ 5 h 25"/>
                  <a:gd name="T22" fmla="*/ 5 w 51"/>
                  <a:gd name="T23" fmla="*/ 9 h 25"/>
                  <a:gd name="T24" fmla="*/ 2 w 51"/>
                  <a:gd name="T25" fmla="*/ 14 h 25"/>
                  <a:gd name="T26" fmla="*/ 0 w 51"/>
                  <a:gd name="T27" fmla="*/ 20 h 25"/>
                  <a:gd name="T28" fmla="*/ 0 w 51"/>
                  <a:gd name="T29" fmla="*/ 25 h 2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1" h="25">
                    <a:moveTo>
                      <a:pt x="51" y="25"/>
                    </a:moveTo>
                    <a:lnTo>
                      <a:pt x="50" y="20"/>
                    </a:lnTo>
                    <a:lnTo>
                      <a:pt x="48" y="14"/>
                    </a:lnTo>
                    <a:lnTo>
                      <a:pt x="45" y="9"/>
                    </a:lnTo>
                    <a:lnTo>
                      <a:pt x="41" y="5"/>
                    </a:lnTo>
                    <a:lnTo>
                      <a:pt x="36" y="2"/>
                    </a:lnTo>
                    <a:lnTo>
                      <a:pt x="31" y="0"/>
                    </a:lnTo>
                    <a:lnTo>
                      <a:pt x="25" y="0"/>
                    </a:lnTo>
                    <a:lnTo>
                      <a:pt x="20" y="0"/>
                    </a:lnTo>
                    <a:lnTo>
                      <a:pt x="14" y="2"/>
                    </a:lnTo>
                    <a:lnTo>
                      <a:pt x="9" y="5"/>
                    </a:lnTo>
                    <a:lnTo>
                      <a:pt x="5" y="9"/>
                    </a:lnTo>
                    <a:lnTo>
                      <a:pt x="2" y="14"/>
                    </a:lnTo>
                    <a:lnTo>
                      <a:pt x="0" y="20"/>
                    </a:lnTo>
                    <a:lnTo>
                      <a:pt x="0" y="25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8" name="Freeform 3841"/>
              <p:cNvSpPr>
                <a:spLocks/>
              </p:cNvSpPr>
              <p:nvPr/>
            </p:nvSpPr>
            <p:spPr bwMode="auto">
              <a:xfrm>
                <a:off x="6530" y="3922"/>
                <a:ext cx="238" cy="238"/>
              </a:xfrm>
              <a:custGeom>
                <a:avLst/>
                <a:gdLst>
                  <a:gd name="T0" fmla="*/ 238 w 238"/>
                  <a:gd name="T1" fmla="*/ 108 h 238"/>
                  <a:gd name="T2" fmla="*/ 233 w 238"/>
                  <a:gd name="T3" fmla="*/ 85 h 238"/>
                  <a:gd name="T4" fmla="*/ 224 w 238"/>
                  <a:gd name="T5" fmla="*/ 63 h 238"/>
                  <a:gd name="T6" fmla="*/ 211 w 238"/>
                  <a:gd name="T7" fmla="*/ 44 h 238"/>
                  <a:gd name="T8" fmla="*/ 195 w 238"/>
                  <a:gd name="T9" fmla="*/ 27 h 238"/>
                  <a:gd name="T10" fmla="*/ 175 w 238"/>
                  <a:gd name="T11" fmla="*/ 14 h 238"/>
                  <a:gd name="T12" fmla="*/ 154 w 238"/>
                  <a:gd name="T13" fmla="*/ 5 h 238"/>
                  <a:gd name="T14" fmla="*/ 131 w 238"/>
                  <a:gd name="T15" fmla="*/ 1 h 238"/>
                  <a:gd name="T16" fmla="*/ 108 w 238"/>
                  <a:gd name="T17" fmla="*/ 1 h 238"/>
                  <a:gd name="T18" fmla="*/ 85 w 238"/>
                  <a:gd name="T19" fmla="*/ 5 h 238"/>
                  <a:gd name="T20" fmla="*/ 63 w 238"/>
                  <a:gd name="T21" fmla="*/ 14 h 238"/>
                  <a:gd name="T22" fmla="*/ 44 w 238"/>
                  <a:gd name="T23" fmla="*/ 27 h 238"/>
                  <a:gd name="T24" fmla="*/ 28 w 238"/>
                  <a:gd name="T25" fmla="*/ 44 h 238"/>
                  <a:gd name="T26" fmla="*/ 15 w 238"/>
                  <a:gd name="T27" fmla="*/ 63 h 238"/>
                  <a:gd name="T28" fmla="*/ 6 w 238"/>
                  <a:gd name="T29" fmla="*/ 85 h 238"/>
                  <a:gd name="T30" fmla="*/ 1 w 238"/>
                  <a:gd name="T31" fmla="*/ 108 h 238"/>
                  <a:gd name="T32" fmla="*/ 1 w 238"/>
                  <a:gd name="T33" fmla="*/ 131 h 238"/>
                  <a:gd name="T34" fmla="*/ 6 w 238"/>
                  <a:gd name="T35" fmla="*/ 154 h 238"/>
                  <a:gd name="T36" fmla="*/ 15 w 238"/>
                  <a:gd name="T37" fmla="*/ 175 h 238"/>
                  <a:gd name="T38" fmla="*/ 28 w 238"/>
                  <a:gd name="T39" fmla="*/ 195 h 238"/>
                  <a:gd name="T40" fmla="*/ 44 w 238"/>
                  <a:gd name="T41" fmla="*/ 211 h 238"/>
                  <a:gd name="T42" fmla="*/ 63 w 238"/>
                  <a:gd name="T43" fmla="*/ 224 h 238"/>
                  <a:gd name="T44" fmla="*/ 85 w 238"/>
                  <a:gd name="T45" fmla="*/ 233 h 238"/>
                  <a:gd name="T46" fmla="*/ 108 w 238"/>
                  <a:gd name="T47" fmla="*/ 238 h 238"/>
                  <a:gd name="T48" fmla="*/ 131 w 238"/>
                  <a:gd name="T49" fmla="*/ 238 h 238"/>
                  <a:gd name="T50" fmla="*/ 154 w 238"/>
                  <a:gd name="T51" fmla="*/ 233 h 238"/>
                  <a:gd name="T52" fmla="*/ 175 w 238"/>
                  <a:gd name="T53" fmla="*/ 224 h 238"/>
                  <a:gd name="T54" fmla="*/ 195 w 238"/>
                  <a:gd name="T55" fmla="*/ 211 h 238"/>
                  <a:gd name="T56" fmla="*/ 211 w 238"/>
                  <a:gd name="T57" fmla="*/ 195 h 238"/>
                  <a:gd name="T58" fmla="*/ 224 w 238"/>
                  <a:gd name="T59" fmla="*/ 175 h 238"/>
                  <a:gd name="T60" fmla="*/ 233 w 238"/>
                  <a:gd name="T61" fmla="*/ 154 h 238"/>
                  <a:gd name="T62" fmla="*/ 238 w 238"/>
                  <a:gd name="T63" fmla="*/ 131 h 23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38" h="238">
                    <a:moveTo>
                      <a:pt x="238" y="119"/>
                    </a:moveTo>
                    <a:lnTo>
                      <a:pt x="238" y="108"/>
                    </a:lnTo>
                    <a:lnTo>
                      <a:pt x="236" y="96"/>
                    </a:lnTo>
                    <a:lnTo>
                      <a:pt x="233" y="85"/>
                    </a:lnTo>
                    <a:lnTo>
                      <a:pt x="229" y="74"/>
                    </a:lnTo>
                    <a:lnTo>
                      <a:pt x="224" y="63"/>
                    </a:lnTo>
                    <a:lnTo>
                      <a:pt x="218" y="53"/>
                    </a:lnTo>
                    <a:lnTo>
                      <a:pt x="211" y="44"/>
                    </a:lnTo>
                    <a:lnTo>
                      <a:pt x="203" y="35"/>
                    </a:lnTo>
                    <a:lnTo>
                      <a:pt x="195" y="27"/>
                    </a:lnTo>
                    <a:lnTo>
                      <a:pt x="186" y="20"/>
                    </a:lnTo>
                    <a:lnTo>
                      <a:pt x="175" y="14"/>
                    </a:lnTo>
                    <a:lnTo>
                      <a:pt x="165" y="9"/>
                    </a:lnTo>
                    <a:lnTo>
                      <a:pt x="154" y="5"/>
                    </a:lnTo>
                    <a:lnTo>
                      <a:pt x="143" y="2"/>
                    </a:lnTo>
                    <a:lnTo>
                      <a:pt x="131" y="1"/>
                    </a:lnTo>
                    <a:lnTo>
                      <a:pt x="119" y="0"/>
                    </a:lnTo>
                    <a:lnTo>
                      <a:pt x="108" y="1"/>
                    </a:lnTo>
                    <a:lnTo>
                      <a:pt x="96" y="2"/>
                    </a:lnTo>
                    <a:lnTo>
                      <a:pt x="85" y="5"/>
                    </a:lnTo>
                    <a:lnTo>
                      <a:pt x="74" y="9"/>
                    </a:lnTo>
                    <a:lnTo>
                      <a:pt x="63" y="14"/>
                    </a:lnTo>
                    <a:lnTo>
                      <a:pt x="53" y="20"/>
                    </a:lnTo>
                    <a:lnTo>
                      <a:pt x="44" y="27"/>
                    </a:lnTo>
                    <a:lnTo>
                      <a:pt x="35" y="35"/>
                    </a:lnTo>
                    <a:lnTo>
                      <a:pt x="28" y="44"/>
                    </a:lnTo>
                    <a:lnTo>
                      <a:pt x="21" y="53"/>
                    </a:lnTo>
                    <a:lnTo>
                      <a:pt x="15" y="63"/>
                    </a:lnTo>
                    <a:lnTo>
                      <a:pt x="9" y="74"/>
                    </a:lnTo>
                    <a:lnTo>
                      <a:pt x="6" y="85"/>
                    </a:lnTo>
                    <a:lnTo>
                      <a:pt x="3" y="96"/>
                    </a:lnTo>
                    <a:lnTo>
                      <a:pt x="1" y="108"/>
                    </a:lnTo>
                    <a:lnTo>
                      <a:pt x="0" y="119"/>
                    </a:lnTo>
                    <a:lnTo>
                      <a:pt x="1" y="131"/>
                    </a:lnTo>
                    <a:lnTo>
                      <a:pt x="3" y="143"/>
                    </a:lnTo>
                    <a:lnTo>
                      <a:pt x="6" y="154"/>
                    </a:lnTo>
                    <a:lnTo>
                      <a:pt x="9" y="165"/>
                    </a:lnTo>
                    <a:lnTo>
                      <a:pt x="15" y="175"/>
                    </a:lnTo>
                    <a:lnTo>
                      <a:pt x="21" y="186"/>
                    </a:lnTo>
                    <a:lnTo>
                      <a:pt x="28" y="195"/>
                    </a:lnTo>
                    <a:lnTo>
                      <a:pt x="35" y="203"/>
                    </a:lnTo>
                    <a:lnTo>
                      <a:pt x="44" y="211"/>
                    </a:lnTo>
                    <a:lnTo>
                      <a:pt x="53" y="218"/>
                    </a:lnTo>
                    <a:lnTo>
                      <a:pt x="63" y="224"/>
                    </a:lnTo>
                    <a:lnTo>
                      <a:pt x="74" y="229"/>
                    </a:lnTo>
                    <a:lnTo>
                      <a:pt x="85" y="233"/>
                    </a:lnTo>
                    <a:lnTo>
                      <a:pt x="96" y="236"/>
                    </a:lnTo>
                    <a:lnTo>
                      <a:pt x="108" y="238"/>
                    </a:lnTo>
                    <a:lnTo>
                      <a:pt x="119" y="238"/>
                    </a:lnTo>
                    <a:lnTo>
                      <a:pt x="131" y="238"/>
                    </a:lnTo>
                    <a:lnTo>
                      <a:pt x="143" y="236"/>
                    </a:lnTo>
                    <a:lnTo>
                      <a:pt x="154" y="233"/>
                    </a:lnTo>
                    <a:lnTo>
                      <a:pt x="165" y="229"/>
                    </a:lnTo>
                    <a:lnTo>
                      <a:pt x="175" y="224"/>
                    </a:lnTo>
                    <a:lnTo>
                      <a:pt x="186" y="218"/>
                    </a:lnTo>
                    <a:lnTo>
                      <a:pt x="195" y="211"/>
                    </a:lnTo>
                    <a:lnTo>
                      <a:pt x="203" y="203"/>
                    </a:lnTo>
                    <a:lnTo>
                      <a:pt x="211" y="195"/>
                    </a:lnTo>
                    <a:lnTo>
                      <a:pt x="218" y="186"/>
                    </a:lnTo>
                    <a:lnTo>
                      <a:pt x="224" y="175"/>
                    </a:lnTo>
                    <a:lnTo>
                      <a:pt x="229" y="165"/>
                    </a:lnTo>
                    <a:lnTo>
                      <a:pt x="233" y="154"/>
                    </a:lnTo>
                    <a:lnTo>
                      <a:pt x="236" y="143"/>
                    </a:lnTo>
                    <a:lnTo>
                      <a:pt x="238" y="131"/>
                    </a:lnTo>
                    <a:lnTo>
                      <a:pt x="238" y="119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9" name="Line 3842"/>
              <p:cNvSpPr>
                <a:spLocks noChangeShapeType="1"/>
              </p:cNvSpPr>
              <p:nvPr/>
            </p:nvSpPr>
            <p:spPr bwMode="auto">
              <a:xfrm flipH="1" flipV="1">
                <a:off x="6818" y="3922"/>
                <a:ext cx="197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0" name="Line 3843"/>
              <p:cNvSpPr>
                <a:spLocks noChangeShapeType="1"/>
              </p:cNvSpPr>
              <p:nvPr/>
            </p:nvSpPr>
            <p:spPr bwMode="auto">
              <a:xfrm>
                <a:off x="6481" y="3922"/>
                <a:ext cx="33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1" name="Line 3844"/>
              <p:cNvSpPr>
                <a:spLocks noChangeShapeType="1"/>
              </p:cNvSpPr>
              <p:nvPr/>
            </p:nvSpPr>
            <p:spPr bwMode="auto">
              <a:xfrm flipV="1">
                <a:off x="7371" y="3769"/>
                <a:ext cx="1" cy="34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2" name="Line 3845"/>
              <p:cNvSpPr>
                <a:spLocks noChangeShapeType="1"/>
              </p:cNvSpPr>
              <p:nvPr/>
            </p:nvSpPr>
            <p:spPr bwMode="auto">
              <a:xfrm flipV="1">
                <a:off x="6481" y="3846"/>
                <a:ext cx="1" cy="7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3" name="Line 3846"/>
              <p:cNvSpPr>
                <a:spLocks noChangeShapeType="1"/>
              </p:cNvSpPr>
              <p:nvPr/>
            </p:nvSpPr>
            <p:spPr bwMode="auto">
              <a:xfrm>
                <a:off x="6481" y="3769"/>
                <a:ext cx="1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4" name="Line 3847"/>
              <p:cNvSpPr>
                <a:spLocks noChangeShapeType="1"/>
              </p:cNvSpPr>
              <p:nvPr/>
            </p:nvSpPr>
            <p:spPr bwMode="auto">
              <a:xfrm>
                <a:off x="6481" y="3769"/>
                <a:ext cx="1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5" name="Line 3848"/>
              <p:cNvSpPr>
                <a:spLocks noChangeShapeType="1"/>
              </p:cNvSpPr>
              <p:nvPr/>
            </p:nvSpPr>
            <p:spPr bwMode="auto">
              <a:xfrm flipV="1">
                <a:off x="6481" y="3846"/>
                <a:ext cx="1" cy="7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6" name="Line 3849"/>
              <p:cNvSpPr>
                <a:spLocks noChangeShapeType="1"/>
              </p:cNvSpPr>
              <p:nvPr/>
            </p:nvSpPr>
            <p:spPr bwMode="auto">
              <a:xfrm>
                <a:off x="7756" y="4141"/>
                <a:ext cx="1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7" name="Line 3850"/>
              <p:cNvSpPr>
                <a:spLocks noChangeShapeType="1"/>
              </p:cNvSpPr>
              <p:nvPr/>
            </p:nvSpPr>
            <p:spPr bwMode="auto">
              <a:xfrm flipH="1">
                <a:off x="7699" y="4160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8" name="Line 3851"/>
              <p:cNvSpPr>
                <a:spLocks noChangeShapeType="1"/>
              </p:cNvSpPr>
              <p:nvPr/>
            </p:nvSpPr>
            <p:spPr bwMode="auto">
              <a:xfrm flipV="1">
                <a:off x="7699" y="4141"/>
                <a:ext cx="1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9" name="Line 3852"/>
              <p:cNvSpPr>
                <a:spLocks noChangeShapeType="1"/>
              </p:cNvSpPr>
              <p:nvPr/>
            </p:nvSpPr>
            <p:spPr bwMode="auto">
              <a:xfrm>
                <a:off x="7699" y="4141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0" name="Line 3853"/>
              <p:cNvSpPr>
                <a:spLocks noChangeShapeType="1"/>
              </p:cNvSpPr>
              <p:nvPr/>
            </p:nvSpPr>
            <p:spPr bwMode="auto">
              <a:xfrm>
                <a:off x="7699" y="4141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1" name="Line 3854"/>
              <p:cNvSpPr>
                <a:spLocks noChangeShapeType="1"/>
              </p:cNvSpPr>
              <p:nvPr/>
            </p:nvSpPr>
            <p:spPr bwMode="auto">
              <a:xfrm flipV="1">
                <a:off x="7699" y="4141"/>
                <a:ext cx="1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2" name="Line 3855"/>
              <p:cNvSpPr>
                <a:spLocks noChangeShapeType="1"/>
              </p:cNvSpPr>
              <p:nvPr/>
            </p:nvSpPr>
            <p:spPr bwMode="auto">
              <a:xfrm flipH="1">
                <a:off x="7699" y="4160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3" name="Line 3856"/>
              <p:cNvSpPr>
                <a:spLocks noChangeShapeType="1"/>
              </p:cNvSpPr>
              <p:nvPr/>
            </p:nvSpPr>
            <p:spPr bwMode="auto">
              <a:xfrm>
                <a:off x="7756" y="4141"/>
                <a:ext cx="1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4" name="Line 3857"/>
              <p:cNvSpPr>
                <a:spLocks noChangeShapeType="1"/>
              </p:cNvSpPr>
              <p:nvPr/>
            </p:nvSpPr>
            <p:spPr bwMode="auto">
              <a:xfrm>
                <a:off x="7938" y="4141"/>
                <a:ext cx="1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5" name="Line 3858"/>
              <p:cNvSpPr>
                <a:spLocks noChangeShapeType="1"/>
              </p:cNvSpPr>
              <p:nvPr/>
            </p:nvSpPr>
            <p:spPr bwMode="auto">
              <a:xfrm flipH="1">
                <a:off x="7881" y="4160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6" name="Line 3859"/>
              <p:cNvSpPr>
                <a:spLocks noChangeShapeType="1"/>
              </p:cNvSpPr>
              <p:nvPr/>
            </p:nvSpPr>
            <p:spPr bwMode="auto">
              <a:xfrm flipV="1">
                <a:off x="7881" y="4141"/>
                <a:ext cx="1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7" name="Line 3860"/>
              <p:cNvSpPr>
                <a:spLocks noChangeShapeType="1"/>
              </p:cNvSpPr>
              <p:nvPr/>
            </p:nvSpPr>
            <p:spPr bwMode="auto">
              <a:xfrm>
                <a:off x="7881" y="4141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8" name="Line 3861"/>
              <p:cNvSpPr>
                <a:spLocks noChangeShapeType="1"/>
              </p:cNvSpPr>
              <p:nvPr/>
            </p:nvSpPr>
            <p:spPr bwMode="auto">
              <a:xfrm>
                <a:off x="7881" y="4141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9" name="Line 3862"/>
              <p:cNvSpPr>
                <a:spLocks noChangeShapeType="1"/>
              </p:cNvSpPr>
              <p:nvPr/>
            </p:nvSpPr>
            <p:spPr bwMode="auto">
              <a:xfrm flipV="1">
                <a:off x="7881" y="4141"/>
                <a:ext cx="1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0" name="Line 3863"/>
              <p:cNvSpPr>
                <a:spLocks noChangeShapeType="1"/>
              </p:cNvSpPr>
              <p:nvPr/>
            </p:nvSpPr>
            <p:spPr bwMode="auto">
              <a:xfrm flipH="1">
                <a:off x="7881" y="4160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1" name="Line 3864"/>
              <p:cNvSpPr>
                <a:spLocks noChangeShapeType="1"/>
              </p:cNvSpPr>
              <p:nvPr/>
            </p:nvSpPr>
            <p:spPr bwMode="auto">
              <a:xfrm>
                <a:off x="7938" y="4141"/>
                <a:ext cx="1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2" name="Line 3865"/>
              <p:cNvSpPr>
                <a:spLocks noChangeShapeType="1"/>
              </p:cNvSpPr>
              <p:nvPr/>
            </p:nvSpPr>
            <p:spPr bwMode="auto">
              <a:xfrm flipH="1">
                <a:off x="7847" y="3769"/>
                <a:ext cx="7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3" name="Line 3866"/>
              <p:cNvSpPr>
                <a:spLocks noChangeShapeType="1"/>
              </p:cNvSpPr>
              <p:nvPr/>
            </p:nvSpPr>
            <p:spPr bwMode="auto">
              <a:xfrm flipV="1">
                <a:off x="7847" y="3636"/>
                <a:ext cx="1" cy="13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4" name="Line 3867"/>
              <p:cNvSpPr>
                <a:spLocks noChangeShapeType="1"/>
              </p:cNvSpPr>
              <p:nvPr/>
            </p:nvSpPr>
            <p:spPr bwMode="auto">
              <a:xfrm flipH="1">
                <a:off x="7610" y="3636"/>
                <a:ext cx="23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5" name="Line 3868"/>
              <p:cNvSpPr>
                <a:spLocks noChangeShapeType="1"/>
              </p:cNvSpPr>
              <p:nvPr/>
            </p:nvSpPr>
            <p:spPr bwMode="auto">
              <a:xfrm>
                <a:off x="7610" y="3636"/>
                <a:ext cx="1" cy="13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6" name="Freeform 3869"/>
              <p:cNvSpPr>
                <a:spLocks/>
              </p:cNvSpPr>
              <p:nvPr/>
            </p:nvSpPr>
            <p:spPr bwMode="auto">
              <a:xfrm>
                <a:off x="7681" y="3589"/>
                <a:ext cx="94" cy="47"/>
              </a:xfrm>
              <a:custGeom>
                <a:avLst/>
                <a:gdLst>
                  <a:gd name="T0" fmla="*/ 94 w 94"/>
                  <a:gd name="T1" fmla="*/ 47 h 47"/>
                  <a:gd name="T2" fmla="*/ 94 w 94"/>
                  <a:gd name="T3" fmla="*/ 44 h 47"/>
                  <a:gd name="T4" fmla="*/ 94 w 94"/>
                  <a:gd name="T5" fmla="*/ 41 h 47"/>
                  <a:gd name="T6" fmla="*/ 94 w 94"/>
                  <a:gd name="T7" fmla="*/ 38 h 47"/>
                  <a:gd name="T8" fmla="*/ 93 w 94"/>
                  <a:gd name="T9" fmla="*/ 35 h 47"/>
                  <a:gd name="T10" fmla="*/ 92 w 94"/>
                  <a:gd name="T11" fmla="*/ 33 h 47"/>
                  <a:gd name="T12" fmla="*/ 91 w 94"/>
                  <a:gd name="T13" fmla="*/ 30 h 47"/>
                  <a:gd name="T14" fmla="*/ 90 w 94"/>
                  <a:gd name="T15" fmla="*/ 27 h 47"/>
                  <a:gd name="T16" fmla="*/ 88 w 94"/>
                  <a:gd name="T17" fmla="*/ 24 h 47"/>
                  <a:gd name="T18" fmla="*/ 87 w 94"/>
                  <a:gd name="T19" fmla="*/ 22 h 47"/>
                  <a:gd name="T20" fmla="*/ 85 w 94"/>
                  <a:gd name="T21" fmla="*/ 19 h 47"/>
                  <a:gd name="T22" fmla="*/ 83 w 94"/>
                  <a:gd name="T23" fmla="*/ 17 h 47"/>
                  <a:gd name="T24" fmla="*/ 81 w 94"/>
                  <a:gd name="T25" fmla="*/ 15 h 47"/>
                  <a:gd name="T26" fmla="*/ 79 w 94"/>
                  <a:gd name="T27" fmla="*/ 13 h 47"/>
                  <a:gd name="T28" fmla="*/ 77 w 94"/>
                  <a:gd name="T29" fmla="*/ 11 h 47"/>
                  <a:gd name="T30" fmla="*/ 75 w 94"/>
                  <a:gd name="T31" fmla="*/ 9 h 47"/>
                  <a:gd name="T32" fmla="*/ 73 w 94"/>
                  <a:gd name="T33" fmla="*/ 7 h 47"/>
                  <a:gd name="T34" fmla="*/ 70 w 94"/>
                  <a:gd name="T35" fmla="*/ 6 h 47"/>
                  <a:gd name="T36" fmla="*/ 67 w 94"/>
                  <a:gd name="T37" fmla="*/ 4 h 47"/>
                  <a:gd name="T38" fmla="*/ 65 w 94"/>
                  <a:gd name="T39" fmla="*/ 3 h 47"/>
                  <a:gd name="T40" fmla="*/ 62 w 94"/>
                  <a:gd name="T41" fmla="*/ 2 h 47"/>
                  <a:gd name="T42" fmla="*/ 59 w 94"/>
                  <a:gd name="T43" fmla="*/ 1 h 47"/>
                  <a:gd name="T44" fmla="*/ 56 w 94"/>
                  <a:gd name="T45" fmla="*/ 1 h 47"/>
                  <a:gd name="T46" fmla="*/ 53 w 94"/>
                  <a:gd name="T47" fmla="*/ 0 h 47"/>
                  <a:gd name="T48" fmla="*/ 50 w 94"/>
                  <a:gd name="T49" fmla="*/ 0 h 47"/>
                  <a:gd name="T50" fmla="*/ 47 w 94"/>
                  <a:gd name="T51" fmla="*/ 0 h 47"/>
                  <a:gd name="T52" fmla="*/ 45 w 94"/>
                  <a:gd name="T53" fmla="*/ 0 h 47"/>
                  <a:gd name="T54" fmla="*/ 41 w 94"/>
                  <a:gd name="T55" fmla="*/ 0 h 47"/>
                  <a:gd name="T56" fmla="*/ 39 w 94"/>
                  <a:gd name="T57" fmla="*/ 1 h 47"/>
                  <a:gd name="T58" fmla="*/ 36 w 94"/>
                  <a:gd name="T59" fmla="*/ 1 h 47"/>
                  <a:gd name="T60" fmla="*/ 33 w 94"/>
                  <a:gd name="T61" fmla="*/ 2 h 47"/>
                  <a:gd name="T62" fmla="*/ 30 w 94"/>
                  <a:gd name="T63" fmla="*/ 3 h 47"/>
                  <a:gd name="T64" fmla="*/ 27 w 94"/>
                  <a:gd name="T65" fmla="*/ 4 h 47"/>
                  <a:gd name="T66" fmla="*/ 25 w 94"/>
                  <a:gd name="T67" fmla="*/ 6 h 47"/>
                  <a:gd name="T68" fmla="*/ 22 w 94"/>
                  <a:gd name="T69" fmla="*/ 7 h 47"/>
                  <a:gd name="T70" fmla="*/ 20 w 94"/>
                  <a:gd name="T71" fmla="*/ 9 h 47"/>
                  <a:gd name="T72" fmla="*/ 17 w 94"/>
                  <a:gd name="T73" fmla="*/ 11 h 47"/>
                  <a:gd name="T74" fmla="*/ 15 w 94"/>
                  <a:gd name="T75" fmla="*/ 13 h 47"/>
                  <a:gd name="T76" fmla="*/ 13 w 94"/>
                  <a:gd name="T77" fmla="*/ 15 h 47"/>
                  <a:gd name="T78" fmla="*/ 11 w 94"/>
                  <a:gd name="T79" fmla="*/ 17 h 47"/>
                  <a:gd name="T80" fmla="*/ 9 w 94"/>
                  <a:gd name="T81" fmla="*/ 19 h 47"/>
                  <a:gd name="T82" fmla="*/ 8 w 94"/>
                  <a:gd name="T83" fmla="*/ 22 h 47"/>
                  <a:gd name="T84" fmla="*/ 6 w 94"/>
                  <a:gd name="T85" fmla="*/ 24 h 47"/>
                  <a:gd name="T86" fmla="*/ 5 w 94"/>
                  <a:gd name="T87" fmla="*/ 27 h 47"/>
                  <a:gd name="T88" fmla="*/ 4 w 94"/>
                  <a:gd name="T89" fmla="*/ 30 h 47"/>
                  <a:gd name="T90" fmla="*/ 3 w 94"/>
                  <a:gd name="T91" fmla="*/ 33 h 47"/>
                  <a:gd name="T92" fmla="*/ 2 w 94"/>
                  <a:gd name="T93" fmla="*/ 35 h 47"/>
                  <a:gd name="T94" fmla="*/ 1 w 94"/>
                  <a:gd name="T95" fmla="*/ 38 h 47"/>
                  <a:gd name="T96" fmla="*/ 1 w 94"/>
                  <a:gd name="T97" fmla="*/ 41 h 47"/>
                  <a:gd name="T98" fmla="*/ 0 w 94"/>
                  <a:gd name="T99" fmla="*/ 44 h 47"/>
                  <a:gd name="T100" fmla="*/ 0 w 94"/>
                  <a:gd name="T101" fmla="*/ 47 h 4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94" h="47">
                    <a:moveTo>
                      <a:pt x="94" y="47"/>
                    </a:moveTo>
                    <a:lnTo>
                      <a:pt x="94" y="44"/>
                    </a:lnTo>
                    <a:lnTo>
                      <a:pt x="94" y="41"/>
                    </a:lnTo>
                    <a:lnTo>
                      <a:pt x="94" y="38"/>
                    </a:lnTo>
                    <a:lnTo>
                      <a:pt x="93" y="35"/>
                    </a:lnTo>
                    <a:lnTo>
                      <a:pt x="92" y="33"/>
                    </a:lnTo>
                    <a:lnTo>
                      <a:pt x="91" y="30"/>
                    </a:lnTo>
                    <a:lnTo>
                      <a:pt x="90" y="27"/>
                    </a:lnTo>
                    <a:lnTo>
                      <a:pt x="88" y="24"/>
                    </a:lnTo>
                    <a:lnTo>
                      <a:pt x="87" y="22"/>
                    </a:lnTo>
                    <a:lnTo>
                      <a:pt x="85" y="19"/>
                    </a:lnTo>
                    <a:lnTo>
                      <a:pt x="83" y="17"/>
                    </a:lnTo>
                    <a:lnTo>
                      <a:pt x="81" y="15"/>
                    </a:lnTo>
                    <a:lnTo>
                      <a:pt x="79" y="13"/>
                    </a:lnTo>
                    <a:lnTo>
                      <a:pt x="77" y="11"/>
                    </a:lnTo>
                    <a:lnTo>
                      <a:pt x="75" y="9"/>
                    </a:lnTo>
                    <a:lnTo>
                      <a:pt x="73" y="7"/>
                    </a:lnTo>
                    <a:lnTo>
                      <a:pt x="70" y="6"/>
                    </a:lnTo>
                    <a:lnTo>
                      <a:pt x="67" y="4"/>
                    </a:lnTo>
                    <a:lnTo>
                      <a:pt x="65" y="3"/>
                    </a:lnTo>
                    <a:lnTo>
                      <a:pt x="62" y="2"/>
                    </a:lnTo>
                    <a:lnTo>
                      <a:pt x="59" y="1"/>
                    </a:lnTo>
                    <a:lnTo>
                      <a:pt x="56" y="1"/>
                    </a:lnTo>
                    <a:lnTo>
                      <a:pt x="53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3" y="2"/>
                    </a:lnTo>
                    <a:lnTo>
                      <a:pt x="30" y="3"/>
                    </a:lnTo>
                    <a:lnTo>
                      <a:pt x="27" y="4"/>
                    </a:lnTo>
                    <a:lnTo>
                      <a:pt x="25" y="6"/>
                    </a:lnTo>
                    <a:lnTo>
                      <a:pt x="22" y="7"/>
                    </a:lnTo>
                    <a:lnTo>
                      <a:pt x="20" y="9"/>
                    </a:lnTo>
                    <a:lnTo>
                      <a:pt x="17" y="11"/>
                    </a:lnTo>
                    <a:lnTo>
                      <a:pt x="15" y="13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9" y="19"/>
                    </a:lnTo>
                    <a:lnTo>
                      <a:pt x="8" y="22"/>
                    </a:lnTo>
                    <a:lnTo>
                      <a:pt x="6" y="24"/>
                    </a:lnTo>
                    <a:lnTo>
                      <a:pt x="5" y="27"/>
                    </a:lnTo>
                    <a:lnTo>
                      <a:pt x="4" y="30"/>
                    </a:lnTo>
                    <a:lnTo>
                      <a:pt x="3" y="33"/>
                    </a:lnTo>
                    <a:lnTo>
                      <a:pt x="2" y="35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0" y="44"/>
                    </a:lnTo>
                    <a:lnTo>
                      <a:pt x="0" y="4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7" name="Freeform 3870"/>
              <p:cNvSpPr>
                <a:spLocks/>
              </p:cNvSpPr>
              <p:nvPr/>
            </p:nvSpPr>
            <p:spPr bwMode="auto">
              <a:xfrm>
                <a:off x="7691" y="3598"/>
                <a:ext cx="75" cy="38"/>
              </a:xfrm>
              <a:custGeom>
                <a:avLst/>
                <a:gdLst>
                  <a:gd name="T0" fmla="*/ 75 w 75"/>
                  <a:gd name="T1" fmla="*/ 38 h 38"/>
                  <a:gd name="T2" fmla="*/ 75 w 75"/>
                  <a:gd name="T3" fmla="*/ 35 h 38"/>
                  <a:gd name="T4" fmla="*/ 75 w 75"/>
                  <a:gd name="T5" fmla="*/ 33 h 38"/>
                  <a:gd name="T6" fmla="*/ 74 w 75"/>
                  <a:gd name="T7" fmla="*/ 30 h 38"/>
                  <a:gd name="T8" fmla="*/ 73 w 75"/>
                  <a:gd name="T9" fmla="*/ 27 h 38"/>
                  <a:gd name="T10" fmla="*/ 73 w 75"/>
                  <a:gd name="T11" fmla="*/ 25 h 38"/>
                  <a:gd name="T12" fmla="*/ 71 w 75"/>
                  <a:gd name="T13" fmla="*/ 22 h 38"/>
                  <a:gd name="T14" fmla="*/ 70 w 75"/>
                  <a:gd name="T15" fmla="*/ 20 h 38"/>
                  <a:gd name="T16" fmla="*/ 69 w 75"/>
                  <a:gd name="T17" fmla="*/ 18 h 38"/>
                  <a:gd name="T18" fmla="*/ 67 w 75"/>
                  <a:gd name="T19" fmla="*/ 16 h 38"/>
                  <a:gd name="T20" fmla="*/ 66 w 75"/>
                  <a:gd name="T21" fmla="*/ 13 h 38"/>
                  <a:gd name="T22" fmla="*/ 64 w 75"/>
                  <a:gd name="T23" fmla="*/ 12 h 38"/>
                  <a:gd name="T24" fmla="*/ 62 w 75"/>
                  <a:gd name="T25" fmla="*/ 10 h 38"/>
                  <a:gd name="T26" fmla="*/ 60 w 75"/>
                  <a:gd name="T27" fmla="*/ 8 h 38"/>
                  <a:gd name="T28" fmla="*/ 58 w 75"/>
                  <a:gd name="T29" fmla="*/ 6 h 38"/>
                  <a:gd name="T30" fmla="*/ 55 w 75"/>
                  <a:gd name="T31" fmla="*/ 5 h 38"/>
                  <a:gd name="T32" fmla="*/ 53 w 75"/>
                  <a:gd name="T33" fmla="*/ 4 h 38"/>
                  <a:gd name="T34" fmla="*/ 50 w 75"/>
                  <a:gd name="T35" fmla="*/ 3 h 38"/>
                  <a:gd name="T36" fmla="*/ 48 w 75"/>
                  <a:gd name="T37" fmla="*/ 2 h 38"/>
                  <a:gd name="T38" fmla="*/ 45 w 75"/>
                  <a:gd name="T39" fmla="*/ 1 h 38"/>
                  <a:gd name="T40" fmla="*/ 43 w 75"/>
                  <a:gd name="T41" fmla="*/ 1 h 38"/>
                  <a:gd name="T42" fmla="*/ 40 w 75"/>
                  <a:gd name="T43" fmla="*/ 1 h 38"/>
                  <a:gd name="T44" fmla="*/ 37 w 75"/>
                  <a:gd name="T45" fmla="*/ 0 h 38"/>
                  <a:gd name="T46" fmla="*/ 35 w 75"/>
                  <a:gd name="T47" fmla="*/ 1 h 38"/>
                  <a:gd name="T48" fmla="*/ 32 w 75"/>
                  <a:gd name="T49" fmla="*/ 1 h 38"/>
                  <a:gd name="T50" fmla="*/ 29 w 75"/>
                  <a:gd name="T51" fmla="*/ 1 h 38"/>
                  <a:gd name="T52" fmla="*/ 27 w 75"/>
                  <a:gd name="T53" fmla="*/ 2 h 38"/>
                  <a:gd name="T54" fmla="*/ 24 w 75"/>
                  <a:gd name="T55" fmla="*/ 3 h 38"/>
                  <a:gd name="T56" fmla="*/ 22 w 75"/>
                  <a:gd name="T57" fmla="*/ 4 h 38"/>
                  <a:gd name="T58" fmla="*/ 19 w 75"/>
                  <a:gd name="T59" fmla="*/ 5 h 38"/>
                  <a:gd name="T60" fmla="*/ 17 w 75"/>
                  <a:gd name="T61" fmla="*/ 6 h 38"/>
                  <a:gd name="T62" fmla="*/ 15 w 75"/>
                  <a:gd name="T63" fmla="*/ 8 h 38"/>
                  <a:gd name="T64" fmla="*/ 13 w 75"/>
                  <a:gd name="T65" fmla="*/ 10 h 38"/>
                  <a:gd name="T66" fmla="*/ 11 w 75"/>
                  <a:gd name="T67" fmla="*/ 12 h 38"/>
                  <a:gd name="T68" fmla="*/ 9 w 75"/>
                  <a:gd name="T69" fmla="*/ 13 h 38"/>
                  <a:gd name="T70" fmla="*/ 7 w 75"/>
                  <a:gd name="T71" fmla="*/ 16 h 38"/>
                  <a:gd name="T72" fmla="*/ 6 w 75"/>
                  <a:gd name="T73" fmla="*/ 18 h 38"/>
                  <a:gd name="T74" fmla="*/ 4 w 75"/>
                  <a:gd name="T75" fmla="*/ 20 h 38"/>
                  <a:gd name="T76" fmla="*/ 3 w 75"/>
                  <a:gd name="T77" fmla="*/ 22 h 38"/>
                  <a:gd name="T78" fmla="*/ 2 w 75"/>
                  <a:gd name="T79" fmla="*/ 25 h 38"/>
                  <a:gd name="T80" fmla="*/ 1 w 75"/>
                  <a:gd name="T81" fmla="*/ 27 h 38"/>
                  <a:gd name="T82" fmla="*/ 1 w 75"/>
                  <a:gd name="T83" fmla="*/ 30 h 38"/>
                  <a:gd name="T84" fmla="*/ 0 w 75"/>
                  <a:gd name="T85" fmla="*/ 33 h 38"/>
                  <a:gd name="T86" fmla="*/ 0 w 75"/>
                  <a:gd name="T87" fmla="*/ 35 h 38"/>
                  <a:gd name="T88" fmla="*/ 0 w 75"/>
                  <a:gd name="T89" fmla="*/ 38 h 3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75" h="38">
                    <a:moveTo>
                      <a:pt x="75" y="38"/>
                    </a:moveTo>
                    <a:lnTo>
                      <a:pt x="75" y="35"/>
                    </a:lnTo>
                    <a:lnTo>
                      <a:pt x="75" y="33"/>
                    </a:lnTo>
                    <a:lnTo>
                      <a:pt x="74" y="30"/>
                    </a:lnTo>
                    <a:lnTo>
                      <a:pt x="73" y="27"/>
                    </a:lnTo>
                    <a:lnTo>
                      <a:pt x="73" y="25"/>
                    </a:lnTo>
                    <a:lnTo>
                      <a:pt x="71" y="22"/>
                    </a:lnTo>
                    <a:lnTo>
                      <a:pt x="70" y="20"/>
                    </a:lnTo>
                    <a:lnTo>
                      <a:pt x="69" y="18"/>
                    </a:lnTo>
                    <a:lnTo>
                      <a:pt x="67" y="16"/>
                    </a:lnTo>
                    <a:lnTo>
                      <a:pt x="66" y="13"/>
                    </a:lnTo>
                    <a:lnTo>
                      <a:pt x="64" y="12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58" y="6"/>
                    </a:lnTo>
                    <a:lnTo>
                      <a:pt x="55" y="5"/>
                    </a:lnTo>
                    <a:lnTo>
                      <a:pt x="53" y="4"/>
                    </a:lnTo>
                    <a:lnTo>
                      <a:pt x="50" y="3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3" y="1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2" y="1"/>
                    </a:lnTo>
                    <a:lnTo>
                      <a:pt x="29" y="1"/>
                    </a:lnTo>
                    <a:lnTo>
                      <a:pt x="27" y="2"/>
                    </a:lnTo>
                    <a:lnTo>
                      <a:pt x="24" y="3"/>
                    </a:lnTo>
                    <a:lnTo>
                      <a:pt x="22" y="4"/>
                    </a:lnTo>
                    <a:lnTo>
                      <a:pt x="19" y="5"/>
                    </a:lnTo>
                    <a:lnTo>
                      <a:pt x="17" y="6"/>
                    </a:lnTo>
                    <a:lnTo>
                      <a:pt x="15" y="8"/>
                    </a:lnTo>
                    <a:lnTo>
                      <a:pt x="13" y="10"/>
                    </a:lnTo>
                    <a:lnTo>
                      <a:pt x="11" y="12"/>
                    </a:lnTo>
                    <a:lnTo>
                      <a:pt x="9" y="13"/>
                    </a:lnTo>
                    <a:lnTo>
                      <a:pt x="7" y="16"/>
                    </a:lnTo>
                    <a:lnTo>
                      <a:pt x="6" y="18"/>
                    </a:lnTo>
                    <a:lnTo>
                      <a:pt x="4" y="20"/>
                    </a:lnTo>
                    <a:lnTo>
                      <a:pt x="3" y="22"/>
                    </a:lnTo>
                    <a:lnTo>
                      <a:pt x="2" y="25"/>
                    </a:lnTo>
                    <a:lnTo>
                      <a:pt x="1" y="27"/>
                    </a:lnTo>
                    <a:lnTo>
                      <a:pt x="1" y="30"/>
                    </a:lnTo>
                    <a:lnTo>
                      <a:pt x="0" y="33"/>
                    </a:lnTo>
                    <a:lnTo>
                      <a:pt x="0" y="35"/>
                    </a:lnTo>
                    <a:lnTo>
                      <a:pt x="0" y="3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8" name="Freeform 3871"/>
              <p:cNvSpPr>
                <a:spLocks/>
              </p:cNvSpPr>
              <p:nvPr/>
            </p:nvSpPr>
            <p:spPr bwMode="auto">
              <a:xfrm>
                <a:off x="7333" y="3598"/>
                <a:ext cx="75" cy="38"/>
              </a:xfrm>
              <a:custGeom>
                <a:avLst/>
                <a:gdLst>
                  <a:gd name="T0" fmla="*/ 75 w 75"/>
                  <a:gd name="T1" fmla="*/ 38 h 38"/>
                  <a:gd name="T2" fmla="*/ 75 w 75"/>
                  <a:gd name="T3" fmla="*/ 33 h 38"/>
                  <a:gd name="T4" fmla="*/ 74 w 75"/>
                  <a:gd name="T5" fmla="*/ 27 h 38"/>
                  <a:gd name="T6" fmla="*/ 72 w 75"/>
                  <a:gd name="T7" fmla="*/ 22 h 38"/>
                  <a:gd name="T8" fmla="*/ 69 w 75"/>
                  <a:gd name="T9" fmla="*/ 18 h 38"/>
                  <a:gd name="T10" fmla="*/ 66 w 75"/>
                  <a:gd name="T11" fmla="*/ 13 h 38"/>
                  <a:gd name="T12" fmla="*/ 62 w 75"/>
                  <a:gd name="T13" fmla="*/ 10 h 38"/>
                  <a:gd name="T14" fmla="*/ 58 w 75"/>
                  <a:gd name="T15" fmla="*/ 6 h 38"/>
                  <a:gd name="T16" fmla="*/ 53 w 75"/>
                  <a:gd name="T17" fmla="*/ 4 h 38"/>
                  <a:gd name="T18" fmla="*/ 48 w 75"/>
                  <a:gd name="T19" fmla="*/ 2 h 38"/>
                  <a:gd name="T20" fmla="*/ 43 w 75"/>
                  <a:gd name="T21" fmla="*/ 1 h 38"/>
                  <a:gd name="T22" fmla="*/ 38 w 75"/>
                  <a:gd name="T23" fmla="*/ 0 h 38"/>
                  <a:gd name="T24" fmla="*/ 32 w 75"/>
                  <a:gd name="T25" fmla="*/ 1 h 38"/>
                  <a:gd name="T26" fmla="*/ 27 w 75"/>
                  <a:gd name="T27" fmla="*/ 2 h 38"/>
                  <a:gd name="T28" fmla="*/ 22 w 75"/>
                  <a:gd name="T29" fmla="*/ 4 h 38"/>
                  <a:gd name="T30" fmla="*/ 17 w 75"/>
                  <a:gd name="T31" fmla="*/ 6 h 38"/>
                  <a:gd name="T32" fmla="*/ 13 w 75"/>
                  <a:gd name="T33" fmla="*/ 10 h 38"/>
                  <a:gd name="T34" fmla="*/ 9 w 75"/>
                  <a:gd name="T35" fmla="*/ 13 h 38"/>
                  <a:gd name="T36" fmla="*/ 6 w 75"/>
                  <a:gd name="T37" fmla="*/ 18 h 38"/>
                  <a:gd name="T38" fmla="*/ 3 w 75"/>
                  <a:gd name="T39" fmla="*/ 22 h 38"/>
                  <a:gd name="T40" fmla="*/ 2 w 75"/>
                  <a:gd name="T41" fmla="*/ 27 h 38"/>
                  <a:gd name="T42" fmla="*/ 0 w 75"/>
                  <a:gd name="T43" fmla="*/ 33 h 38"/>
                  <a:gd name="T44" fmla="*/ 0 w 75"/>
                  <a:gd name="T45" fmla="*/ 38 h 3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5" h="38">
                    <a:moveTo>
                      <a:pt x="75" y="38"/>
                    </a:moveTo>
                    <a:lnTo>
                      <a:pt x="75" y="33"/>
                    </a:lnTo>
                    <a:lnTo>
                      <a:pt x="74" y="27"/>
                    </a:lnTo>
                    <a:lnTo>
                      <a:pt x="72" y="22"/>
                    </a:lnTo>
                    <a:lnTo>
                      <a:pt x="69" y="18"/>
                    </a:lnTo>
                    <a:lnTo>
                      <a:pt x="66" y="13"/>
                    </a:lnTo>
                    <a:lnTo>
                      <a:pt x="62" y="10"/>
                    </a:lnTo>
                    <a:lnTo>
                      <a:pt x="58" y="6"/>
                    </a:lnTo>
                    <a:lnTo>
                      <a:pt x="53" y="4"/>
                    </a:lnTo>
                    <a:lnTo>
                      <a:pt x="48" y="2"/>
                    </a:lnTo>
                    <a:lnTo>
                      <a:pt x="43" y="1"/>
                    </a:lnTo>
                    <a:lnTo>
                      <a:pt x="38" y="0"/>
                    </a:lnTo>
                    <a:lnTo>
                      <a:pt x="32" y="1"/>
                    </a:lnTo>
                    <a:lnTo>
                      <a:pt x="27" y="2"/>
                    </a:lnTo>
                    <a:lnTo>
                      <a:pt x="22" y="4"/>
                    </a:lnTo>
                    <a:lnTo>
                      <a:pt x="17" y="6"/>
                    </a:lnTo>
                    <a:lnTo>
                      <a:pt x="13" y="10"/>
                    </a:lnTo>
                    <a:lnTo>
                      <a:pt x="9" y="13"/>
                    </a:lnTo>
                    <a:lnTo>
                      <a:pt x="6" y="18"/>
                    </a:lnTo>
                    <a:lnTo>
                      <a:pt x="3" y="22"/>
                    </a:lnTo>
                    <a:lnTo>
                      <a:pt x="2" y="27"/>
                    </a:lnTo>
                    <a:lnTo>
                      <a:pt x="0" y="33"/>
                    </a:lnTo>
                    <a:lnTo>
                      <a:pt x="0" y="3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9" name="Freeform 3872"/>
              <p:cNvSpPr>
                <a:spLocks/>
              </p:cNvSpPr>
              <p:nvPr/>
            </p:nvSpPr>
            <p:spPr bwMode="auto">
              <a:xfrm>
                <a:off x="7324" y="3589"/>
                <a:ext cx="94" cy="47"/>
              </a:xfrm>
              <a:custGeom>
                <a:avLst/>
                <a:gdLst>
                  <a:gd name="T0" fmla="*/ 94 w 94"/>
                  <a:gd name="T1" fmla="*/ 47 h 47"/>
                  <a:gd name="T2" fmla="*/ 93 w 94"/>
                  <a:gd name="T3" fmla="*/ 41 h 47"/>
                  <a:gd name="T4" fmla="*/ 92 w 94"/>
                  <a:gd name="T5" fmla="*/ 35 h 47"/>
                  <a:gd name="T6" fmla="*/ 90 w 94"/>
                  <a:gd name="T7" fmla="*/ 29 h 47"/>
                  <a:gd name="T8" fmla="*/ 87 w 94"/>
                  <a:gd name="T9" fmla="*/ 23 h 47"/>
                  <a:gd name="T10" fmla="*/ 84 w 94"/>
                  <a:gd name="T11" fmla="*/ 19 h 47"/>
                  <a:gd name="T12" fmla="*/ 80 w 94"/>
                  <a:gd name="T13" fmla="*/ 14 h 47"/>
                  <a:gd name="T14" fmla="*/ 75 w 94"/>
                  <a:gd name="T15" fmla="*/ 10 h 47"/>
                  <a:gd name="T16" fmla="*/ 70 w 94"/>
                  <a:gd name="T17" fmla="*/ 6 h 47"/>
                  <a:gd name="T18" fmla="*/ 65 w 94"/>
                  <a:gd name="T19" fmla="*/ 4 h 47"/>
                  <a:gd name="T20" fmla="*/ 59 w 94"/>
                  <a:gd name="T21" fmla="*/ 2 h 47"/>
                  <a:gd name="T22" fmla="*/ 53 w 94"/>
                  <a:gd name="T23" fmla="*/ 0 h 47"/>
                  <a:gd name="T24" fmla="*/ 47 w 94"/>
                  <a:gd name="T25" fmla="*/ 0 h 47"/>
                  <a:gd name="T26" fmla="*/ 41 w 94"/>
                  <a:gd name="T27" fmla="*/ 0 h 47"/>
                  <a:gd name="T28" fmla="*/ 35 w 94"/>
                  <a:gd name="T29" fmla="*/ 2 h 47"/>
                  <a:gd name="T30" fmla="*/ 29 w 94"/>
                  <a:gd name="T31" fmla="*/ 4 h 47"/>
                  <a:gd name="T32" fmla="*/ 23 w 94"/>
                  <a:gd name="T33" fmla="*/ 6 h 47"/>
                  <a:gd name="T34" fmla="*/ 18 w 94"/>
                  <a:gd name="T35" fmla="*/ 10 h 47"/>
                  <a:gd name="T36" fmla="*/ 13 w 94"/>
                  <a:gd name="T37" fmla="*/ 14 h 47"/>
                  <a:gd name="T38" fmla="*/ 9 w 94"/>
                  <a:gd name="T39" fmla="*/ 19 h 47"/>
                  <a:gd name="T40" fmla="*/ 6 w 94"/>
                  <a:gd name="T41" fmla="*/ 23 h 47"/>
                  <a:gd name="T42" fmla="*/ 3 w 94"/>
                  <a:gd name="T43" fmla="*/ 29 h 47"/>
                  <a:gd name="T44" fmla="*/ 1 w 94"/>
                  <a:gd name="T45" fmla="*/ 35 h 47"/>
                  <a:gd name="T46" fmla="*/ 0 w 94"/>
                  <a:gd name="T47" fmla="*/ 41 h 47"/>
                  <a:gd name="T48" fmla="*/ 0 w 94"/>
                  <a:gd name="T49" fmla="*/ 47 h 4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94" h="47">
                    <a:moveTo>
                      <a:pt x="94" y="47"/>
                    </a:moveTo>
                    <a:lnTo>
                      <a:pt x="93" y="41"/>
                    </a:lnTo>
                    <a:lnTo>
                      <a:pt x="92" y="35"/>
                    </a:lnTo>
                    <a:lnTo>
                      <a:pt x="90" y="29"/>
                    </a:lnTo>
                    <a:lnTo>
                      <a:pt x="87" y="23"/>
                    </a:lnTo>
                    <a:lnTo>
                      <a:pt x="84" y="19"/>
                    </a:lnTo>
                    <a:lnTo>
                      <a:pt x="80" y="14"/>
                    </a:lnTo>
                    <a:lnTo>
                      <a:pt x="75" y="10"/>
                    </a:lnTo>
                    <a:lnTo>
                      <a:pt x="70" y="6"/>
                    </a:lnTo>
                    <a:lnTo>
                      <a:pt x="65" y="4"/>
                    </a:lnTo>
                    <a:lnTo>
                      <a:pt x="59" y="2"/>
                    </a:lnTo>
                    <a:lnTo>
                      <a:pt x="53" y="0"/>
                    </a:lnTo>
                    <a:lnTo>
                      <a:pt x="47" y="0"/>
                    </a:lnTo>
                    <a:lnTo>
                      <a:pt x="41" y="0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3" y="6"/>
                    </a:lnTo>
                    <a:lnTo>
                      <a:pt x="18" y="10"/>
                    </a:lnTo>
                    <a:lnTo>
                      <a:pt x="13" y="14"/>
                    </a:lnTo>
                    <a:lnTo>
                      <a:pt x="9" y="19"/>
                    </a:lnTo>
                    <a:lnTo>
                      <a:pt x="6" y="23"/>
                    </a:lnTo>
                    <a:lnTo>
                      <a:pt x="3" y="29"/>
                    </a:lnTo>
                    <a:lnTo>
                      <a:pt x="1" y="35"/>
                    </a:lnTo>
                    <a:lnTo>
                      <a:pt x="0" y="41"/>
                    </a:lnTo>
                    <a:lnTo>
                      <a:pt x="0" y="4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0" name="Line 3873"/>
              <p:cNvSpPr>
                <a:spLocks noChangeShapeType="1"/>
              </p:cNvSpPr>
              <p:nvPr/>
            </p:nvSpPr>
            <p:spPr bwMode="auto">
              <a:xfrm>
                <a:off x="7252" y="3636"/>
                <a:ext cx="1" cy="13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1" name="Line 3874"/>
              <p:cNvSpPr>
                <a:spLocks noChangeShapeType="1"/>
              </p:cNvSpPr>
              <p:nvPr/>
            </p:nvSpPr>
            <p:spPr bwMode="auto">
              <a:xfrm flipH="1">
                <a:off x="7252" y="3636"/>
                <a:ext cx="23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2" name="Line 3875"/>
              <p:cNvSpPr>
                <a:spLocks noChangeShapeType="1"/>
              </p:cNvSpPr>
              <p:nvPr/>
            </p:nvSpPr>
            <p:spPr bwMode="auto">
              <a:xfrm flipV="1">
                <a:off x="7489" y="3636"/>
                <a:ext cx="1" cy="13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3" name="Freeform 3876"/>
              <p:cNvSpPr>
                <a:spLocks/>
              </p:cNvSpPr>
              <p:nvPr/>
            </p:nvSpPr>
            <p:spPr bwMode="auto">
              <a:xfrm>
                <a:off x="6975" y="3598"/>
                <a:ext cx="76" cy="38"/>
              </a:xfrm>
              <a:custGeom>
                <a:avLst/>
                <a:gdLst>
                  <a:gd name="T0" fmla="*/ 76 w 76"/>
                  <a:gd name="T1" fmla="*/ 38 h 38"/>
                  <a:gd name="T2" fmla="*/ 75 w 76"/>
                  <a:gd name="T3" fmla="*/ 33 h 38"/>
                  <a:gd name="T4" fmla="*/ 74 w 76"/>
                  <a:gd name="T5" fmla="*/ 27 h 38"/>
                  <a:gd name="T6" fmla="*/ 72 w 76"/>
                  <a:gd name="T7" fmla="*/ 22 h 38"/>
                  <a:gd name="T8" fmla="*/ 70 w 76"/>
                  <a:gd name="T9" fmla="*/ 18 h 38"/>
                  <a:gd name="T10" fmla="*/ 66 w 76"/>
                  <a:gd name="T11" fmla="*/ 13 h 38"/>
                  <a:gd name="T12" fmla="*/ 63 w 76"/>
                  <a:gd name="T13" fmla="*/ 10 h 38"/>
                  <a:gd name="T14" fmla="*/ 58 w 76"/>
                  <a:gd name="T15" fmla="*/ 6 h 38"/>
                  <a:gd name="T16" fmla="*/ 53 w 76"/>
                  <a:gd name="T17" fmla="*/ 4 h 38"/>
                  <a:gd name="T18" fmla="*/ 48 w 76"/>
                  <a:gd name="T19" fmla="*/ 2 h 38"/>
                  <a:gd name="T20" fmla="*/ 43 w 76"/>
                  <a:gd name="T21" fmla="*/ 1 h 38"/>
                  <a:gd name="T22" fmla="*/ 38 w 76"/>
                  <a:gd name="T23" fmla="*/ 0 h 38"/>
                  <a:gd name="T24" fmla="*/ 33 w 76"/>
                  <a:gd name="T25" fmla="*/ 1 h 38"/>
                  <a:gd name="T26" fmla="*/ 27 w 76"/>
                  <a:gd name="T27" fmla="*/ 2 h 38"/>
                  <a:gd name="T28" fmla="*/ 22 w 76"/>
                  <a:gd name="T29" fmla="*/ 4 h 38"/>
                  <a:gd name="T30" fmla="*/ 18 w 76"/>
                  <a:gd name="T31" fmla="*/ 6 h 38"/>
                  <a:gd name="T32" fmla="*/ 13 w 76"/>
                  <a:gd name="T33" fmla="*/ 10 h 38"/>
                  <a:gd name="T34" fmla="*/ 10 w 76"/>
                  <a:gd name="T35" fmla="*/ 13 h 38"/>
                  <a:gd name="T36" fmla="*/ 6 w 76"/>
                  <a:gd name="T37" fmla="*/ 18 h 38"/>
                  <a:gd name="T38" fmla="*/ 4 w 76"/>
                  <a:gd name="T39" fmla="*/ 22 h 38"/>
                  <a:gd name="T40" fmla="*/ 2 w 76"/>
                  <a:gd name="T41" fmla="*/ 27 h 38"/>
                  <a:gd name="T42" fmla="*/ 1 w 76"/>
                  <a:gd name="T43" fmla="*/ 33 h 38"/>
                  <a:gd name="T44" fmla="*/ 0 w 76"/>
                  <a:gd name="T45" fmla="*/ 38 h 3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6" h="38">
                    <a:moveTo>
                      <a:pt x="76" y="38"/>
                    </a:moveTo>
                    <a:lnTo>
                      <a:pt x="75" y="33"/>
                    </a:lnTo>
                    <a:lnTo>
                      <a:pt x="74" y="27"/>
                    </a:lnTo>
                    <a:lnTo>
                      <a:pt x="72" y="22"/>
                    </a:lnTo>
                    <a:lnTo>
                      <a:pt x="70" y="18"/>
                    </a:lnTo>
                    <a:lnTo>
                      <a:pt x="66" y="13"/>
                    </a:lnTo>
                    <a:lnTo>
                      <a:pt x="63" y="10"/>
                    </a:lnTo>
                    <a:lnTo>
                      <a:pt x="58" y="6"/>
                    </a:lnTo>
                    <a:lnTo>
                      <a:pt x="53" y="4"/>
                    </a:lnTo>
                    <a:lnTo>
                      <a:pt x="48" y="2"/>
                    </a:lnTo>
                    <a:lnTo>
                      <a:pt x="43" y="1"/>
                    </a:lnTo>
                    <a:lnTo>
                      <a:pt x="38" y="0"/>
                    </a:lnTo>
                    <a:lnTo>
                      <a:pt x="33" y="1"/>
                    </a:lnTo>
                    <a:lnTo>
                      <a:pt x="27" y="2"/>
                    </a:lnTo>
                    <a:lnTo>
                      <a:pt x="22" y="4"/>
                    </a:lnTo>
                    <a:lnTo>
                      <a:pt x="18" y="6"/>
                    </a:lnTo>
                    <a:lnTo>
                      <a:pt x="13" y="10"/>
                    </a:lnTo>
                    <a:lnTo>
                      <a:pt x="10" y="13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2" y="27"/>
                    </a:lnTo>
                    <a:lnTo>
                      <a:pt x="1" y="33"/>
                    </a:lnTo>
                    <a:lnTo>
                      <a:pt x="0" y="3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4" name="Freeform 3877"/>
              <p:cNvSpPr>
                <a:spLocks/>
              </p:cNvSpPr>
              <p:nvPr/>
            </p:nvSpPr>
            <p:spPr bwMode="auto">
              <a:xfrm>
                <a:off x="6966" y="3589"/>
                <a:ext cx="94" cy="47"/>
              </a:xfrm>
              <a:custGeom>
                <a:avLst/>
                <a:gdLst>
                  <a:gd name="T0" fmla="*/ 94 w 94"/>
                  <a:gd name="T1" fmla="*/ 47 h 47"/>
                  <a:gd name="T2" fmla="*/ 94 w 94"/>
                  <a:gd name="T3" fmla="*/ 41 h 47"/>
                  <a:gd name="T4" fmla="*/ 92 w 94"/>
                  <a:gd name="T5" fmla="*/ 35 h 47"/>
                  <a:gd name="T6" fmla="*/ 90 w 94"/>
                  <a:gd name="T7" fmla="*/ 29 h 47"/>
                  <a:gd name="T8" fmla="*/ 87 w 94"/>
                  <a:gd name="T9" fmla="*/ 23 h 47"/>
                  <a:gd name="T10" fmla="*/ 84 w 94"/>
                  <a:gd name="T11" fmla="*/ 19 h 47"/>
                  <a:gd name="T12" fmla="*/ 80 w 94"/>
                  <a:gd name="T13" fmla="*/ 14 h 47"/>
                  <a:gd name="T14" fmla="*/ 75 w 94"/>
                  <a:gd name="T15" fmla="*/ 10 h 47"/>
                  <a:gd name="T16" fmla="*/ 70 w 94"/>
                  <a:gd name="T17" fmla="*/ 6 h 47"/>
                  <a:gd name="T18" fmla="*/ 65 w 94"/>
                  <a:gd name="T19" fmla="*/ 4 h 47"/>
                  <a:gd name="T20" fmla="*/ 59 w 94"/>
                  <a:gd name="T21" fmla="*/ 2 h 47"/>
                  <a:gd name="T22" fmla="*/ 53 w 94"/>
                  <a:gd name="T23" fmla="*/ 0 h 47"/>
                  <a:gd name="T24" fmla="*/ 47 w 94"/>
                  <a:gd name="T25" fmla="*/ 0 h 47"/>
                  <a:gd name="T26" fmla="*/ 41 w 94"/>
                  <a:gd name="T27" fmla="*/ 0 h 47"/>
                  <a:gd name="T28" fmla="*/ 35 w 94"/>
                  <a:gd name="T29" fmla="*/ 2 h 47"/>
                  <a:gd name="T30" fmla="*/ 29 w 94"/>
                  <a:gd name="T31" fmla="*/ 4 h 47"/>
                  <a:gd name="T32" fmla="*/ 23 w 94"/>
                  <a:gd name="T33" fmla="*/ 6 h 47"/>
                  <a:gd name="T34" fmla="*/ 18 w 94"/>
                  <a:gd name="T35" fmla="*/ 10 h 47"/>
                  <a:gd name="T36" fmla="*/ 14 w 94"/>
                  <a:gd name="T37" fmla="*/ 14 h 47"/>
                  <a:gd name="T38" fmla="*/ 10 w 94"/>
                  <a:gd name="T39" fmla="*/ 19 h 47"/>
                  <a:gd name="T40" fmla="*/ 6 w 94"/>
                  <a:gd name="T41" fmla="*/ 23 h 47"/>
                  <a:gd name="T42" fmla="*/ 4 w 94"/>
                  <a:gd name="T43" fmla="*/ 29 h 47"/>
                  <a:gd name="T44" fmla="*/ 2 w 94"/>
                  <a:gd name="T45" fmla="*/ 35 h 47"/>
                  <a:gd name="T46" fmla="*/ 0 w 94"/>
                  <a:gd name="T47" fmla="*/ 41 h 47"/>
                  <a:gd name="T48" fmla="*/ 0 w 94"/>
                  <a:gd name="T49" fmla="*/ 47 h 4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94" h="47">
                    <a:moveTo>
                      <a:pt x="94" y="47"/>
                    </a:moveTo>
                    <a:lnTo>
                      <a:pt x="94" y="41"/>
                    </a:lnTo>
                    <a:lnTo>
                      <a:pt x="92" y="35"/>
                    </a:lnTo>
                    <a:lnTo>
                      <a:pt x="90" y="29"/>
                    </a:lnTo>
                    <a:lnTo>
                      <a:pt x="87" y="23"/>
                    </a:lnTo>
                    <a:lnTo>
                      <a:pt x="84" y="19"/>
                    </a:lnTo>
                    <a:lnTo>
                      <a:pt x="80" y="14"/>
                    </a:lnTo>
                    <a:lnTo>
                      <a:pt x="75" y="10"/>
                    </a:lnTo>
                    <a:lnTo>
                      <a:pt x="70" y="6"/>
                    </a:lnTo>
                    <a:lnTo>
                      <a:pt x="65" y="4"/>
                    </a:lnTo>
                    <a:lnTo>
                      <a:pt x="59" y="2"/>
                    </a:lnTo>
                    <a:lnTo>
                      <a:pt x="53" y="0"/>
                    </a:lnTo>
                    <a:lnTo>
                      <a:pt x="47" y="0"/>
                    </a:lnTo>
                    <a:lnTo>
                      <a:pt x="41" y="0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3" y="6"/>
                    </a:lnTo>
                    <a:lnTo>
                      <a:pt x="18" y="10"/>
                    </a:lnTo>
                    <a:lnTo>
                      <a:pt x="14" y="14"/>
                    </a:lnTo>
                    <a:lnTo>
                      <a:pt x="10" y="19"/>
                    </a:lnTo>
                    <a:lnTo>
                      <a:pt x="6" y="23"/>
                    </a:lnTo>
                    <a:lnTo>
                      <a:pt x="4" y="29"/>
                    </a:lnTo>
                    <a:lnTo>
                      <a:pt x="2" y="35"/>
                    </a:lnTo>
                    <a:lnTo>
                      <a:pt x="0" y="41"/>
                    </a:lnTo>
                    <a:lnTo>
                      <a:pt x="0" y="4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5" name="Line 3878"/>
              <p:cNvSpPr>
                <a:spLocks noChangeShapeType="1"/>
              </p:cNvSpPr>
              <p:nvPr/>
            </p:nvSpPr>
            <p:spPr bwMode="auto">
              <a:xfrm>
                <a:off x="7131" y="3636"/>
                <a:ext cx="1" cy="13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6" name="Line 3879"/>
              <p:cNvSpPr>
                <a:spLocks noChangeShapeType="1"/>
              </p:cNvSpPr>
              <p:nvPr/>
            </p:nvSpPr>
            <p:spPr bwMode="auto">
              <a:xfrm>
                <a:off x="6895" y="3636"/>
                <a:ext cx="23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7" name="Line 3880"/>
              <p:cNvSpPr>
                <a:spLocks noChangeShapeType="1"/>
              </p:cNvSpPr>
              <p:nvPr/>
            </p:nvSpPr>
            <p:spPr bwMode="auto">
              <a:xfrm flipV="1">
                <a:off x="6895" y="3636"/>
                <a:ext cx="1" cy="13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8" name="Line 3881"/>
              <p:cNvSpPr>
                <a:spLocks noChangeShapeType="1"/>
              </p:cNvSpPr>
              <p:nvPr/>
            </p:nvSpPr>
            <p:spPr bwMode="auto">
              <a:xfrm flipH="1">
                <a:off x="6404" y="3907"/>
                <a:ext cx="7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9" name="Line 3882"/>
              <p:cNvSpPr>
                <a:spLocks noChangeShapeType="1"/>
              </p:cNvSpPr>
              <p:nvPr/>
            </p:nvSpPr>
            <p:spPr bwMode="auto">
              <a:xfrm flipV="1">
                <a:off x="6404" y="3892"/>
                <a:ext cx="1" cy="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0" name="Line 3883"/>
              <p:cNvSpPr>
                <a:spLocks noChangeShapeType="1"/>
              </p:cNvSpPr>
              <p:nvPr/>
            </p:nvSpPr>
            <p:spPr bwMode="auto">
              <a:xfrm>
                <a:off x="6404" y="3892"/>
                <a:ext cx="7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1" name="Line 3884"/>
              <p:cNvSpPr>
                <a:spLocks noChangeShapeType="1"/>
              </p:cNvSpPr>
              <p:nvPr/>
            </p:nvSpPr>
            <p:spPr bwMode="auto">
              <a:xfrm>
                <a:off x="6374" y="3868"/>
                <a:ext cx="4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2" name="Line 3885"/>
              <p:cNvSpPr>
                <a:spLocks noChangeShapeType="1"/>
              </p:cNvSpPr>
              <p:nvPr/>
            </p:nvSpPr>
            <p:spPr bwMode="auto">
              <a:xfrm flipH="1">
                <a:off x="6414" y="3907"/>
                <a:ext cx="16" cy="2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3" name="Line 3886"/>
              <p:cNvSpPr>
                <a:spLocks noChangeShapeType="1"/>
              </p:cNvSpPr>
              <p:nvPr/>
            </p:nvSpPr>
            <p:spPr bwMode="auto">
              <a:xfrm>
                <a:off x="6393" y="3883"/>
                <a:ext cx="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4" name="Line 3887"/>
              <p:cNvSpPr>
                <a:spLocks noChangeShapeType="1"/>
              </p:cNvSpPr>
              <p:nvPr/>
            </p:nvSpPr>
            <p:spPr bwMode="auto">
              <a:xfrm flipH="1">
                <a:off x="6414" y="3908"/>
                <a:ext cx="4" cy="2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5" name="Line 3888"/>
              <p:cNvSpPr>
                <a:spLocks noChangeShapeType="1"/>
              </p:cNvSpPr>
              <p:nvPr/>
            </p:nvSpPr>
            <p:spPr bwMode="auto">
              <a:xfrm flipV="1">
                <a:off x="6418" y="3907"/>
                <a:ext cx="1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6" name="Freeform 3889"/>
              <p:cNvSpPr>
                <a:spLocks/>
              </p:cNvSpPr>
              <p:nvPr/>
            </p:nvSpPr>
            <p:spPr bwMode="auto">
              <a:xfrm>
                <a:off x="6420" y="3868"/>
                <a:ext cx="19" cy="24"/>
              </a:xfrm>
              <a:custGeom>
                <a:avLst/>
                <a:gdLst>
                  <a:gd name="T0" fmla="*/ 18 w 19"/>
                  <a:gd name="T1" fmla="*/ 24 h 24"/>
                  <a:gd name="T2" fmla="*/ 19 w 19"/>
                  <a:gd name="T3" fmla="*/ 22 h 24"/>
                  <a:gd name="T4" fmla="*/ 19 w 19"/>
                  <a:gd name="T5" fmla="*/ 21 h 24"/>
                  <a:gd name="T6" fmla="*/ 19 w 19"/>
                  <a:gd name="T7" fmla="*/ 19 h 24"/>
                  <a:gd name="T8" fmla="*/ 19 w 19"/>
                  <a:gd name="T9" fmla="*/ 17 h 24"/>
                  <a:gd name="T10" fmla="*/ 19 w 19"/>
                  <a:gd name="T11" fmla="*/ 16 h 24"/>
                  <a:gd name="T12" fmla="*/ 19 w 19"/>
                  <a:gd name="T13" fmla="*/ 14 h 24"/>
                  <a:gd name="T14" fmla="*/ 18 w 19"/>
                  <a:gd name="T15" fmla="*/ 13 h 24"/>
                  <a:gd name="T16" fmla="*/ 18 w 19"/>
                  <a:gd name="T17" fmla="*/ 11 h 24"/>
                  <a:gd name="T18" fmla="*/ 17 w 19"/>
                  <a:gd name="T19" fmla="*/ 10 h 24"/>
                  <a:gd name="T20" fmla="*/ 16 w 19"/>
                  <a:gd name="T21" fmla="*/ 8 h 24"/>
                  <a:gd name="T22" fmla="*/ 15 w 19"/>
                  <a:gd name="T23" fmla="*/ 7 h 24"/>
                  <a:gd name="T24" fmla="*/ 14 w 19"/>
                  <a:gd name="T25" fmla="*/ 6 h 24"/>
                  <a:gd name="T26" fmla="*/ 13 w 19"/>
                  <a:gd name="T27" fmla="*/ 5 h 24"/>
                  <a:gd name="T28" fmla="*/ 12 w 19"/>
                  <a:gd name="T29" fmla="*/ 4 h 24"/>
                  <a:gd name="T30" fmla="*/ 11 w 19"/>
                  <a:gd name="T31" fmla="*/ 3 h 24"/>
                  <a:gd name="T32" fmla="*/ 9 w 19"/>
                  <a:gd name="T33" fmla="*/ 2 h 24"/>
                  <a:gd name="T34" fmla="*/ 8 w 19"/>
                  <a:gd name="T35" fmla="*/ 1 h 24"/>
                  <a:gd name="T36" fmla="*/ 6 w 19"/>
                  <a:gd name="T37" fmla="*/ 0 h 24"/>
                  <a:gd name="T38" fmla="*/ 5 w 19"/>
                  <a:gd name="T39" fmla="*/ 0 h 24"/>
                  <a:gd name="T40" fmla="*/ 3 w 19"/>
                  <a:gd name="T41" fmla="*/ 0 h 24"/>
                  <a:gd name="T42" fmla="*/ 2 w 19"/>
                  <a:gd name="T43" fmla="*/ 0 h 24"/>
                  <a:gd name="T44" fmla="*/ 0 w 19"/>
                  <a:gd name="T45" fmla="*/ 0 h 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9" h="24">
                    <a:moveTo>
                      <a:pt x="18" y="24"/>
                    </a:moveTo>
                    <a:lnTo>
                      <a:pt x="19" y="22"/>
                    </a:lnTo>
                    <a:lnTo>
                      <a:pt x="19" y="21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7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7" name="Freeform 3890"/>
              <p:cNvSpPr>
                <a:spLocks/>
              </p:cNvSpPr>
              <p:nvPr/>
            </p:nvSpPr>
            <p:spPr bwMode="auto">
              <a:xfrm>
                <a:off x="6402" y="3883"/>
                <a:ext cx="18" cy="9"/>
              </a:xfrm>
              <a:custGeom>
                <a:avLst/>
                <a:gdLst>
                  <a:gd name="T0" fmla="*/ 18 w 18"/>
                  <a:gd name="T1" fmla="*/ 9 h 9"/>
                  <a:gd name="T2" fmla="*/ 17 w 18"/>
                  <a:gd name="T3" fmla="*/ 8 h 9"/>
                  <a:gd name="T4" fmla="*/ 16 w 18"/>
                  <a:gd name="T5" fmla="*/ 7 h 9"/>
                  <a:gd name="T6" fmla="*/ 16 w 18"/>
                  <a:gd name="T7" fmla="*/ 6 h 9"/>
                  <a:gd name="T8" fmla="*/ 15 w 18"/>
                  <a:gd name="T9" fmla="*/ 5 h 9"/>
                  <a:gd name="T10" fmla="*/ 14 w 18"/>
                  <a:gd name="T11" fmla="*/ 4 h 9"/>
                  <a:gd name="T12" fmla="*/ 13 w 18"/>
                  <a:gd name="T13" fmla="*/ 3 h 9"/>
                  <a:gd name="T14" fmla="*/ 12 w 18"/>
                  <a:gd name="T15" fmla="*/ 2 h 9"/>
                  <a:gd name="T16" fmla="*/ 10 w 18"/>
                  <a:gd name="T17" fmla="*/ 2 h 9"/>
                  <a:gd name="T18" fmla="*/ 10 w 18"/>
                  <a:gd name="T19" fmla="*/ 1 h 9"/>
                  <a:gd name="T20" fmla="*/ 8 w 18"/>
                  <a:gd name="T21" fmla="*/ 1 h 9"/>
                  <a:gd name="T22" fmla="*/ 7 w 18"/>
                  <a:gd name="T23" fmla="*/ 0 h 9"/>
                  <a:gd name="T24" fmla="*/ 6 w 18"/>
                  <a:gd name="T25" fmla="*/ 0 h 9"/>
                  <a:gd name="T26" fmla="*/ 5 w 18"/>
                  <a:gd name="T27" fmla="*/ 0 h 9"/>
                  <a:gd name="T28" fmla="*/ 4 w 18"/>
                  <a:gd name="T29" fmla="*/ 0 h 9"/>
                  <a:gd name="T30" fmla="*/ 2 w 18"/>
                  <a:gd name="T31" fmla="*/ 0 h 9"/>
                  <a:gd name="T32" fmla="*/ 1 w 18"/>
                  <a:gd name="T33" fmla="*/ 0 h 9"/>
                  <a:gd name="T34" fmla="*/ 0 w 18"/>
                  <a:gd name="T35" fmla="*/ 0 h 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8" h="9">
                    <a:moveTo>
                      <a:pt x="18" y="9"/>
                    </a:moveTo>
                    <a:lnTo>
                      <a:pt x="17" y="8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8" name="Line 3891"/>
              <p:cNvSpPr>
                <a:spLocks noChangeShapeType="1"/>
              </p:cNvSpPr>
              <p:nvPr/>
            </p:nvSpPr>
            <p:spPr bwMode="auto">
              <a:xfrm>
                <a:off x="6355" y="3887"/>
                <a:ext cx="1" cy="2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9" name="Line 3892"/>
              <p:cNvSpPr>
                <a:spLocks noChangeShapeType="1"/>
              </p:cNvSpPr>
              <p:nvPr/>
            </p:nvSpPr>
            <p:spPr bwMode="auto">
              <a:xfrm>
                <a:off x="6374" y="3868"/>
                <a:ext cx="1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90" name="Line 3893"/>
              <p:cNvSpPr>
                <a:spLocks noChangeShapeType="1"/>
              </p:cNvSpPr>
              <p:nvPr/>
            </p:nvSpPr>
            <p:spPr bwMode="auto">
              <a:xfrm>
                <a:off x="6374" y="3902"/>
                <a:ext cx="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91" name="Freeform 3894"/>
              <p:cNvSpPr>
                <a:spLocks/>
              </p:cNvSpPr>
              <p:nvPr/>
            </p:nvSpPr>
            <p:spPr bwMode="auto">
              <a:xfrm>
                <a:off x="6355" y="3868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17 w 19"/>
                  <a:gd name="T3" fmla="*/ 0 h 19"/>
                  <a:gd name="T4" fmla="*/ 16 w 19"/>
                  <a:gd name="T5" fmla="*/ 0 h 19"/>
                  <a:gd name="T6" fmla="*/ 14 w 19"/>
                  <a:gd name="T7" fmla="*/ 0 h 19"/>
                  <a:gd name="T8" fmla="*/ 12 w 19"/>
                  <a:gd name="T9" fmla="*/ 1 h 19"/>
                  <a:gd name="T10" fmla="*/ 10 w 19"/>
                  <a:gd name="T11" fmla="*/ 2 h 19"/>
                  <a:gd name="T12" fmla="*/ 9 w 19"/>
                  <a:gd name="T13" fmla="*/ 3 h 19"/>
                  <a:gd name="T14" fmla="*/ 7 w 19"/>
                  <a:gd name="T15" fmla="*/ 4 h 19"/>
                  <a:gd name="T16" fmla="*/ 6 w 19"/>
                  <a:gd name="T17" fmla="*/ 5 h 19"/>
                  <a:gd name="T18" fmla="*/ 4 w 19"/>
                  <a:gd name="T19" fmla="*/ 7 h 19"/>
                  <a:gd name="T20" fmla="*/ 4 w 19"/>
                  <a:gd name="T21" fmla="*/ 8 h 19"/>
                  <a:gd name="T22" fmla="*/ 2 w 19"/>
                  <a:gd name="T23" fmla="*/ 10 h 19"/>
                  <a:gd name="T24" fmla="*/ 2 w 19"/>
                  <a:gd name="T25" fmla="*/ 11 h 19"/>
                  <a:gd name="T26" fmla="*/ 1 w 19"/>
                  <a:gd name="T27" fmla="*/ 13 h 19"/>
                  <a:gd name="T28" fmla="*/ 1 w 19"/>
                  <a:gd name="T29" fmla="*/ 15 h 19"/>
                  <a:gd name="T30" fmla="*/ 0 w 19"/>
                  <a:gd name="T31" fmla="*/ 17 h 19"/>
                  <a:gd name="T32" fmla="*/ 0 w 19"/>
                  <a:gd name="T33" fmla="*/ 19 h 1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lnTo>
                      <a:pt x="17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1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92" name="Freeform 3895"/>
              <p:cNvSpPr>
                <a:spLocks/>
              </p:cNvSpPr>
              <p:nvPr/>
            </p:nvSpPr>
            <p:spPr bwMode="auto">
              <a:xfrm>
                <a:off x="6374" y="3883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17 w 19"/>
                  <a:gd name="T3" fmla="*/ 0 h 19"/>
                  <a:gd name="T4" fmla="*/ 16 w 19"/>
                  <a:gd name="T5" fmla="*/ 0 h 19"/>
                  <a:gd name="T6" fmla="*/ 14 w 19"/>
                  <a:gd name="T7" fmla="*/ 0 h 19"/>
                  <a:gd name="T8" fmla="*/ 12 w 19"/>
                  <a:gd name="T9" fmla="*/ 1 h 19"/>
                  <a:gd name="T10" fmla="*/ 11 w 19"/>
                  <a:gd name="T11" fmla="*/ 2 h 19"/>
                  <a:gd name="T12" fmla="*/ 9 w 19"/>
                  <a:gd name="T13" fmla="*/ 3 h 19"/>
                  <a:gd name="T14" fmla="*/ 7 w 19"/>
                  <a:gd name="T15" fmla="*/ 4 h 19"/>
                  <a:gd name="T16" fmla="*/ 6 w 19"/>
                  <a:gd name="T17" fmla="*/ 5 h 19"/>
                  <a:gd name="T18" fmla="*/ 5 w 19"/>
                  <a:gd name="T19" fmla="*/ 7 h 19"/>
                  <a:gd name="T20" fmla="*/ 4 w 19"/>
                  <a:gd name="T21" fmla="*/ 8 h 19"/>
                  <a:gd name="T22" fmla="*/ 2 w 19"/>
                  <a:gd name="T23" fmla="*/ 10 h 19"/>
                  <a:gd name="T24" fmla="*/ 2 w 19"/>
                  <a:gd name="T25" fmla="*/ 11 h 19"/>
                  <a:gd name="T26" fmla="*/ 1 w 19"/>
                  <a:gd name="T27" fmla="*/ 13 h 19"/>
                  <a:gd name="T28" fmla="*/ 1 w 19"/>
                  <a:gd name="T29" fmla="*/ 15 h 19"/>
                  <a:gd name="T30" fmla="*/ 0 w 19"/>
                  <a:gd name="T31" fmla="*/ 17 h 19"/>
                  <a:gd name="T32" fmla="*/ 0 w 19"/>
                  <a:gd name="T33" fmla="*/ 19 h 1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lnTo>
                      <a:pt x="17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1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93" name="Freeform 3896"/>
              <p:cNvSpPr>
                <a:spLocks/>
              </p:cNvSpPr>
              <p:nvPr/>
            </p:nvSpPr>
            <p:spPr bwMode="auto">
              <a:xfrm>
                <a:off x="6367" y="3878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3 w 4"/>
                  <a:gd name="T3" fmla="*/ 2 h 4"/>
                  <a:gd name="T4" fmla="*/ 3 w 4"/>
                  <a:gd name="T5" fmla="*/ 1 h 4"/>
                  <a:gd name="T6" fmla="*/ 3 w 4"/>
                  <a:gd name="T7" fmla="*/ 1 h 4"/>
                  <a:gd name="T8" fmla="*/ 3 w 4"/>
                  <a:gd name="T9" fmla="*/ 1 h 4"/>
                  <a:gd name="T10" fmla="*/ 3 w 4"/>
                  <a:gd name="T11" fmla="*/ 1 h 4"/>
                  <a:gd name="T12" fmla="*/ 2 w 4"/>
                  <a:gd name="T13" fmla="*/ 0 h 4"/>
                  <a:gd name="T14" fmla="*/ 2 w 4"/>
                  <a:gd name="T15" fmla="*/ 0 h 4"/>
                  <a:gd name="T16" fmla="*/ 2 w 4"/>
                  <a:gd name="T17" fmla="*/ 0 h 4"/>
                  <a:gd name="T18" fmla="*/ 1 w 4"/>
                  <a:gd name="T19" fmla="*/ 0 h 4"/>
                  <a:gd name="T20" fmla="*/ 1 w 4"/>
                  <a:gd name="T21" fmla="*/ 0 h 4"/>
                  <a:gd name="T22" fmla="*/ 0 w 4"/>
                  <a:gd name="T23" fmla="*/ 1 h 4"/>
                  <a:gd name="T24" fmla="*/ 0 w 4"/>
                  <a:gd name="T25" fmla="*/ 1 h 4"/>
                  <a:gd name="T26" fmla="*/ 0 w 4"/>
                  <a:gd name="T27" fmla="*/ 1 h 4"/>
                  <a:gd name="T28" fmla="*/ 0 w 4"/>
                  <a:gd name="T29" fmla="*/ 1 h 4"/>
                  <a:gd name="T30" fmla="*/ 0 w 4"/>
                  <a:gd name="T31" fmla="*/ 2 h 4"/>
                  <a:gd name="T32" fmla="*/ 0 w 4"/>
                  <a:gd name="T33" fmla="*/ 2 h 4"/>
                  <a:gd name="T34" fmla="*/ 0 w 4"/>
                  <a:gd name="T35" fmla="*/ 3 h 4"/>
                  <a:gd name="T36" fmla="*/ 0 w 4"/>
                  <a:gd name="T37" fmla="*/ 3 h 4"/>
                  <a:gd name="T38" fmla="*/ 0 w 4"/>
                  <a:gd name="T39" fmla="*/ 3 h 4"/>
                  <a:gd name="T40" fmla="*/ 0 w 4"/>
                  <a:gd name="T41" fmla="*/ 3 h 4"/>
                  <a:gd name="T42" fmla="*/ 0 w 4"/>
                  <a:gd name="T43" fmla="*/ 4 h 4"/>
                  <a:gd name="T44" fmla="*/ 1 w 4"/>
                  <a:gd name="T45" fmla="*/ 4 h 4"/>
                  <a:gd name="T46" fmla="*/ 1 w 4"/>
                  <a:gd name="T47" fmla="*/ 4 h 4"/>
                  <a:gd name="T48" fmla="*/ 2 w 4"/>
                  <a:gd name="T49" fmla="*/ 4 h 4"/>
                  <a:gd name="T50" fmla="*/ 2 w 4"/>
                  <a:gd name="T51" fmla="*/ 4 h 4"/>
                  <a:gd name="T52" fmla="*/ 2 w 4"/>
                  <a:gd name="T53" fmla="*/ 4 h 4"/>
                  <a:gd name="T54" fmla="*/ 3 w 4"/>
                  <a:gd name="T55" fmla="*/ 4 h 4"/>
                  <a:gd name="T56" fmla="*/ 3 w 4"/>
                  <a:gd name="T57" fmla="*/ 3 h 4"/>
                  <a:gd name="T58" fmla="*/ 3 w 4"/>
                  <a:gd name="T59" fmla="*/ 3 h 4"/>
                  <a:gd name="T60" fmla="*/ 3 w 4"/>
                  <a:gd name="T61" fmla="*/ 3 h 4"/>
                  <a:gd name="T62" fmla="*/ 3 w 4"/>
                  <a:gd name="T63" fmla="*/ 3 h 4"/>
                  <a:gd name="T64" fmla="*/ 4 w 4"/>
                  <a:gd name="T65" fmla="*/ 2 h 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4" y="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94" name="Freeform 3897"/>
              <p:cNvSpPr>
                <a:spLocks/>
              </p:cNvSpPr>
              <p:nvPr/>
            </p:nvSpPr>
            <p:spPr bwMode="auto">
              <a:xfrm>
                <a:off x="6348" y="3860"/>
                <a:ext cx="36" cy="35"/>
              </a:xfrm>
              <a:custGeom>
                <a:avLst/>
                <a:gdLst>
                  <a:gd name="T0" fmla="*/ 35 w 36"/>
                  <a:gd name="T1" fmla="*/ 7 h 35"/>
                  <a:gd name="T2" fmla="*/ 34 w 36"/>
                  <a:gd name="T3" fmla="*/ 6 h 35"/>
                  <a:gd name="T4" fmla="*/ 33 w 36"/>
                  <a:gd name="T5" fmla="*/ 4 h 35"/>
                  <a:gd name="T6" fmla="*/ 32 w 36"/>
                  <a:gd name="T7" fmla="*/ 3 h 35"/>
                  <a:gd name="T8" fmla="*/ 30 w 36"/>
                  <a:gd name="T9" fmla="*/ 2 h 35"/>
                  <a:gd name="T10" fmla="*/ 29 w 36"/>
                  <a:gd name="T11" fmla="*/ 2 h 35"/>
                  <a:gd name="T12" fmla="*/ 27 w 36"/>
                  <a:gd name="T13" fmla="*/ 1 h 35"/>
                  <a:gd name="T14" fmla="*/ 25 w 36"/>
                  <a:gd name="T15" fmla="*/ 0 h 35"/>
                  <a:gd name="T16" fmla="*/ 24 w 36"/>
                  <a:gd name="T17" fmla="*/ 0 h 35"/>
                  <a:gd name="T18" fmla="*/ 22 w 36"/>
                  <a:gd name="T19" fmla="*/ 0 h 35"/>
                  <a:gd name="T20" fmla="*/ 20 w 36"/>
                  <a:gd name="T21" fmla="*/ 0 h 35"/>
                  <a:gd name="T22" fmla="*/ 18 w 36"/>
                  <a:gd name="T23" fmla="*/ 0 h 35"/>
                  <a:gd name="T24" fmla="*/ 17 w 36"/>
                  <a:gd name="T25" fmla="*/ 0 h 35"/>
                  <a:gd name="T26" fmla="*/ 15 w 36"/>
                  <a:gd name="T27" fmla="*/ 1 h 35"/>
                  <a:gd name="T28" fmla="*/ 13 w 36"/>
                  <a:gd name="T29" fmla="*/ 1 h 35"/>
                  <a:gd name="T30" fmla="*/ 12 w 36"/>
                  <a:gd name="T31" fmla="*/ 2 h 35"/>
                  <a:gd name="T32" fmla="*/ 10 w 36"/>
                  <a:gd name="T33" fmla="*/ 3 h 35"/>
                  <a:gd name="T34" fmla="*/ 9 w 36"/>
                  <a:gd name="T35" fmla="*/ 4 h 35"/>
                  <a:gd name="T36" fmla="*/ 7 w 36"/>
                  <a:gd name="T37" fmla="*/ 5 h 35"/>
                  <a:gd name="T38" fmla="*/ 6 w 36"/>
                  <a:gd name="T39" fmla="*/ 6 h 35"/>
                  <a:gd name="T40" fmla="*/ 5 w 36"/>
                  <a:gd name="T41" fmla="*/ 7 h 35"/>
                  <a:gd name="T42" fmla="*/ 4 w 36"/>
                  <a:gd name="T43" fmla="*/ 8 h 35"/>
                  <a:gd name="T44" fmla="*/ 3 w 36"/>
                  <a:gd name="T45" fmla="*/ 10 h 35"/>
                  <a:gd name="T46" fmla="*/ 2 w 36"/>
                  <a:gd name="T47" fmla="*/ 12 h 35"/>
                  <a:gd name="T48" fmla="*/ 2 w 36"/>
                  <a:gd name="T49" fmla="*/ 13 h 35"/>
                  <a:gd name="T50" fmla="*/ 1 w 36"/>
                  <a:gd name="T51" fmla="*/ 15 h 35"/>
                  <a:gd name="T52" fmla="*/ 1 w 36"/>
                  <a:gd name="T53" fmla="*/ 17 h 35"/>
                  <a:gd name="T54" fmla="*/ 0 w 36"/>
                  <a:gd name="T55" fmla="*/ 18 h 35"/>
                  <a:gd name="T56" fmla="*/ 0 w 36"/>
                  <a:gd name="T57" fmla="*/ 20 h 35"/>
                  <a:gd name="T58" fmla="*/ 0 w 36"/>
                  <a:gd name="T59" fmla="*/ 22 h 35"/>
                  <a:gd name="T60" fmla="*/ 1 w 36"/>
                  <a:gd name="T61" fmla="*/ 23 h 35"/>
                  <a:gd name="T62" fmla="*/ 1 w 36"/>
                  <a:gd name="T63" fmla="*/ 25 h 35"/>
                  <a:gd name="T64" fmla="*/ 2 w 36"/>
                  <a:gd name="T65" fmla="*/ 27 h 35"/>
                  <a:gd name="T66" fmla="*/ 2 w 36"/>
                  <a:gd name="T67" fmla="*/ 28 h 35"/>
                  <a:gd name="T68" fmla="*/ 3 w 36"/>
                  <a:gd name="T69" fmla="*/ 30 h 35"/>
                  <a:gd name="T70" fmla="*/ 4 w 36"/>
                  <a:gd name="T71" fmla="*/ 32 h 35"/>
                  <a:gd name="T72" fmla="*/ 5 w 36"/>
                  <a:gd name="T73" fmla="*/ 33 h 35"/>
                  <a:gd name="T74" fmla="*/ 7 w 36"/>
                  <a:gd name="T75" fmla="*/ 34 h 3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6" h="35">
                    <a:moveTo>
                      <a:pt x="36" y="8"/>
                    </a:moveTo>
                    <a:lnTo>
                      <a:pt x="35" y="7"/>
                    </a:lnTo>
                    <a:lnTo>
                      <a:pt x="35" y="6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3" y="4"/>
                    </a:lnTo>
                    <a:lnTo>
                      <a:pt x="32" y="4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1"/>
                    </a:lnTo>
                    <a:lnTo>
                      <a:pt x="27" y="1"/>
                    </a:lnTo>
                    <a:lnTo>
                      <a:pt x="26" y="1"/>
                    </a:lnTo>
                    <a:lnTo>
                      <a:pt x="25" y="0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1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4" y="31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7" y="35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95" name="Freeform 3898"/>
              <p:cNvSpPr>
                <a:spLocks/>
              </p:cNvSpPr>
              <p:nvPr/>
            </p:nvSpPr>
            <p:spPr bwMode="auto">
              <a:xfrm>
                <a:off x="6374" y="3883"/>
                <a:ext cx="14" cy="16"/>
              </a:xfrm>
              <a:custGeom>
                <a:avLst/>
                <a:gdLst>
                  <a:gd name="T0" fmla="*/ 0 w 14"/>
                  <a:gd name="T1" fmla="*/ 16 h 16"/>
                  <a:gd name="T2" fmla="*/ 1 w 14"/>
                  <a:gd name="T3" fmla="*/ 15 h 16"/>
                  <a:gd name="T4" fmla="*/ 2 w 14"/>
                  <a:gd name="T5" fmla="*/ 15 h 16"/>
                  <a:gd name="T6" fmla="*/ 3 w 14"/>
                  <a:gd name="T7" fmla="*/ 15 h 16"/>
                  <a:gd name="T8" fmla="*/ 4 w 14"/>
                  <a:gd name="T9" fmla="*/ 14 h 16"/>
                  <a:gd name="T10" fmla="*/ 4 w 14"/>
                  <a:gd name="T11" fmla="*/ 14 h 16"/>
                  <a:gd name="T12" fmla="*/ 5 w 14"/>
                  <a:gd name="T13" fmla="*/ 13 h 16"/>
                  <a:gd name="T14" fmla="*/ 6 w 14"/>
                  <a:gd name="T15" fmla="*/ 13 h 16"/>
                  <a:gd name="T16" fmla="*/ 7 w 14"/>
                  <a:gd name="T17" fmla="*/ 12 h 16"/>
                  <a:gd name="T18" fmla="*/ 7 w 14"/>
                  <a:gd name="T19" fmla="*/ 12 h 16"/>
                  <a:gd name="T20" fmla="*/ 8 w 14"/>
                  <a:gd name="T21" fmla="*/ 11 h 16"/>
                  <a:gd name="T22" fmla="*/ 9 w 14"/>
                  <a:gd name="T23" fmla="*/ 11 h 16"/>
                  <a:gd name="T24" fmla="*/ 9 w 14"/>
                  <a:gd name="T25" fmla="*/ 10 h 16"/>
                  <a:gd name="T26" fmla="*/ 10 w 14"/>
                  <a:gd name="T27" fmla="*/ 9 h 16"/>
                  <a:gd name="T28" fmla="*/ 11 w 14"/>
                  <a:gd name="T29" fmla="*/ 9 h 16"/>
                  <a:gd name="T30" fmla="*/ 11 w 14"/>
                  <a:gd name="T31" fmla="*/ 8 h 16"/>
                  <a:gd name="T32" fmla="*/ 11 w 14"/>
                  <a:gd name="T33" fmla="*/ 7 h 16"/>
                  <a:gd name="T34" fmla="*/ 12 w 14"/>
                  <a:gd name="T35" fmla="*/ 6 h 16"/>
                  <a:gd name="T36" fmla="*/ 12 w 14"/>
                  <a:gd name="T37" fmla="*/ 6 h 16"/>
                  <a:gd name="T38" fmla="*/ 13 w 14"/>
                  <a:gd name="T39" fmla="*/ 5 h 16"/>
                  <a:gd name="T40" fmla="*/ 13 w 14"/>
                  <a:gd name="T41" fmla="*/ 4 h 16"/>
                  <a:gd name="T42" fmla="*/ 13 w 14"/>
                  <a:gd name="T43" fmla="*/ 3 h 16"/>
                  <a:gd name="T44" fmla="*/ 14 w 14"/>
                  <a:gd name="T45" fmla="*/ 2 h 16"/>
                  <a:gd name="T46" fmla="*/ 14 w 14"/>
                  <a:gd name="T47" fmla="*/ 1 h 16"/>
                  <a:gd name="T48" fmla="*/ 14 w 14"/>
                  <a:gd name="T49" fmla="*/ 0 h 1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4" h="16">
                    <a:moveTo>
                      <a:pt x="0" y="16"/>
                    </a:moveTo>
                    <a:lnTo>
                      <a:pt x="1" y="15"/>
                    </a:lnTo>
                    <a:lnTo>
                      <a:pt x="2" y="15"/>
                    </a:lnTo>
                    <a:lnTo>
                      <a:pt x="3" y="15"/>
                    </a:lnTo>
                    <a:lnTo>
                      <a:pt x="4" y="14"/>
                    </a:lnTo>
                    <a:lnTo>
                      <a:pt x="5" y="13"/>
                    </a:lnTo>
                    <a:lnTo>
                      <a:pt x="6" y="13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0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2" y="6"/>
                    </a:lnTo>
                    <a:lnTo>
                      <a:pt x="13" y="5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4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96" name="Line 3899"/>
              <p:cNvSpPr>
                <a:spLocks noChangeShapeType="1"/>
              </p:cNvSpPr>
              <p:nvPr/>
            </p:nvSpPr>
            <p:spPr bwMode="auto">
              <a:xfrm flipH="1">
                <a:off x="6355" y="4095"/>
                <a:ext cx="1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97" name="Line 3900"/>
              <p:cNvSpPr>
                <a:spLocks noChangeShapeType="1"/>
              </p:cNvSpPr>
              <p:nvPr/>
            </p:nvSpPr>
            <p:spPr bwMode="auto">
              <a:xfrm>
                <a:off x="6355" y="4095"/>
                <a:ext cx="1" cy="1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98" name="Line 3901"/>
              <p:cNvSpPr>
                <a:spLocks noChangeShapeType="1"/>
              </p:cNvSpPr>
              <p:nvPr/>
            </p:nvSpPr>
            <p:spPr bwMode="auto">
              <a:xfrm>
                <a:off x="6355" y="4114"/>
                <a:ext cx="1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99" name="Freeform 3902"/>
              <p:cNvSpPr>
                <a:spLocks/>
              </p:cNvSpPr>
              <p:nvPr/>
            </p:nvSpPr>
            <p:spPr bwMode="auto">
              <a:xfrm>
                <a:off x="6363" y="410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1 h 3"/>
                  <a:gd name="T4" fmla="*/ 3 w 3"/>
                  <a:gd name="T5" fmla="*/ 0 h 3"/>
                  <a:gd name="T6" fmla="*/ 2 w 3"/>
                  <a:gd name="T7" fmla="*/ 0 h 3"/>
                  <a:gd name="T8" fmla="*/ 2 w 3"/>
                  <a:gd name="T9" fmla="*/ 0 h 3"/>
                  <a:gd name="T10" fmla="*/ 2 w 3"/>
                  <a:gd name="T11" fmla="*/ 0 h 3"/>
                  <a:gd name="T12" fmla="*/ 1 w 3"/>
                  <a:gd name="T13" fmla="*/ 0 h 3"/>
                  <a:gd name="T14" fmla="*/ 1 w 3"/>
                  <a:gd name="T15" fmla="*/ 0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0 w 3"/>
                  <a:gd name="T23" fmla="*/ 1 h 3"/>
                  <a:gd name="T24" fmla="*/ 0 w 3"/>
                  <a:gd name="T25" fmla="*/ 1 h 3"/>
                  <a:gd name="T26" fmla="*/ 0 w 3"/>
                  <a:gd name="T27" fmla="*/ 2 h 3"/>
                  <a:gd name="T28" fmla="*/ 0 w 3"/>
                  <a:gd name="T29" fmla="*/ 2 h 3"/>
                  <a:gd name="T30" fmla="*/ 0 w 3"/>
                  <a:gd name="T31" fmla="*/ 2 h 3"/>
                  <a:gd name="T32" fmla="*/ 0 w 3"/>
                  <a:gd name="T33" fmla="*/ 3 h 3"/>
                  <a:gd name="T34" fmla="*/ 1 w 3"/>
                  <a:gd name="T35" fmla="*/ 3 h 3"/>
                  <a:gd name="T36" fmla="*/ 1 w 3"/>
                  <a:gd name="T37" fmla="*/ 3 h 3"/>
                  <a:gd name="T38" fmla="*/ 2 w 3"/>
                  <a:gd name="T39" fmla="*/ 3 h 3"/>
                  <a:gd name="T40" fmla="*/ 2 w 3"/>
                  <a:gd name="T41" fmla="*/ 3 h 3"/>
                  <a:gd name="T42" fmla="*/ 2 w 3"/>
                  <a:gd name="T43" fmla="*/ 2 h 3"/>
                  <a:gd name="T44" fmla="*/ 3 w 3"/>
                  <a:gd name="T45" fmla="*/ 2 h 3"/>
                  <a:gd name="T46" fmla="*/ 3 w 3"/>
                  <a:gd name="T47" fmla="*/ 2 h 3"/>
                  <a:gd name="T48" fmla="*/ 3 w 3"/>
                  <a:gd name="T49" fmla="*/ 1 h 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00" name="Line 3903"/>
              <p:cNvSpPr>
                <a:spLocks noChangeShapeType="1"/>
              </p:cNvSpPr>
              <p:nvPr/>
            </p:nvSpPr>
            <p:spPr bwMode="auto">
              <a:xfrm>
                <a:off x="6355" y="4114"/>
                <a:ext cx="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01" name="Line 3904"/>
              <p:cNvSpPr>
                <a:spLocks noChangeShapeType="1"/>
              </p:cNvSpPr>
              <p:nvPr/>
            </p:nvSpPr>
            <p:spPr bwMode="auto">
              <a:xfrm flipV="1">
                <a:off x="6355" y="4114"/>
                <a:ext cx="19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02" name="Line 3905"/>
              <p:cNvSpPr>
                <a:spLocks noChangeShapeType="1"/>
              </p:cNvSpPr>
              <p:nvPr/>
            </p:nvSpPr>
            <p:spPr bwMode="auto">
              <a:xfrm flipH="1" flipV="1">
                <a:off x="5252" y="3877"/>
                <a:ext cx="963" cy="28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03" name="Line 3906"/>
              <p:cNvSpPr>
                <a:spLocks noChangeShapeType="1"/>
              </p:cNvSpPr>
              <p:nvPr/>
            </p:nvSpPr>
            <p:spPr bwMode="auto">
              <a:xfrm flipH="1" flipV="1">
                <a:off x="4712" y="3675"/>
                <a:ext cx="477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04" name="Line 3907"/>
              <p:cNvSpPr>
                <a:spLocks noChangeShapeType="1"/>
              </p:cNvSpPr>
              <p:nvPr/>
            </p:nvSpPr>
            <p:spPr bwMode="auto">
              <a:xfrm flipH="1">
                <a:off x="3840" y="3675"/>
                <a:ext cx="87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05" name="Line 3908"/>
              <p:cNvSpPr>
                <a:spLocks noChangeShapeType="1"/>
              </p:cNvSpPr>
              <p:nvPr/>
            </p:nvSpPr>
            <p:spPr bwMode="auto">
              <a:xfrm flipH="1" flipV="1">
                <a:off x="5913" y="3726"/>
                <a:ext cx="459" cy="1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06" name="Line 3909"/>
              <p:cNvSpPr>
                <a:spLocks noChangeShapeType="1"/>
              </p:cNvSpPr>
              <p:nvPr/>
            </p:nvSpPr>
            <p:spPr bwMode="auto">
              <a:xfrm flipH="1" flipV="1">
                <a:off x="6300" y="3880"/>
                <a:ext cx="55" cy="1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07" name="Line 3910"/>
              <p:cNvSpPr>
                <a:spLocks noChangeShapeType="1"/>
              </p:cNvSpPr>
              <p:nvPr/>
            </p:nvSpPr>
            <p:spPr bwMode="auto">
              <a:xfrm flipV="1">
                <a:off x="6300" y="3842"/>
                <a:ext cx="11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08" name="Line 3911"/>
              <p:cNvSpPr>
                <a:spLocks noChangeShapeType="1"/>
              </p:cNvSpPr>
              <p:nvPr/>
            </p:nvSpPr>
            <p:spPr bwMode="auto">
              <a:xfrm flipV="1">
                <a:off x="6203" y="3866"/>
                <a:ext cx="53" cy="1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09" name="Line 3912"/>
              <p:cNvSpPr>
                <a:spLocks noChangeShapeType="1"/>
              </p:cNvSpPr>
              <p:nvPr/>
            </p:nvSpPr>
            <p:spPr bwMode="auto">
              <a:xfrm>
                <a:off x="5902" y="3763"/>
                <a:ext cx="398" cy="1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0" name="Line 3913"/>
              <p:cNvSpPr>
                <a:spLocks noChangeShapeType="1"/>
              </p:cNvSpPr>
              <p:nvPr/>
            </p:nvSpPr>
            <p:spPr bwMode="auto">
              <a:xfrm>
                <a:off x="6015" y="4102"/>
                <a:ext cx="158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1" name="Freeform 3914"/>
              <p:cNvSpPr>
                <a:spLocks/>
              </p:cNvSpPr>
              <p:nvPr/>
            </p:nvSpPr>
            <p:spPr bwMode="auto">
              <a:xfrm>
                <a:off x="6063" y="4048"/>
                <a:ext cx="88" cy="79"/>
              </a:xfrm>
              <a:custGeom>
                <a:avLst/>
                <a:gdLst>
                  <a:gd name="T0" fmla="*/ 17 w 88"/>
                  <a:gd name="T1" fmla="*/ 0 h 79"/>
                  <a:gd name="T2" fmla="*/ 10 w 88"/>
                  <a:gd name="T3" fmla="*/ 7 h 79"/>
                  <a:gd name="T4" fmla="*/ 5 w 88"/>
                  <a:gd name="T5" fmla="*/ 15 h 79"/>
                  <a:gd name="T6" fmla="*/ 2 w 88"/>
                  <a:gd name="T7" fmla="*/ 24 h 79"/>
                  <a:gd name="T8" fmla="*/ 0 w 88"/>
                  <a:gd name="T9" fmla="*/ 34 h 79"/>
                  <a:gd name="T10" fmla="*/ 1 w 88"/>
                  <a:gd name="T11" fmla="*/ 43 h 79"/>
                  <a:gd name="T12" fmla="*/ 4 w 88"/>
                  <a:gd name="T13" fmla="*/ 53 h 79"/>
                  <a:gd name="T14" fmla="*/ 9 w 88"/>
                  <a:gd name="T15" fmla="*/ 61 h 79"/>
                  <a:gd name="T16" fmla="*/ 15 w 88"/>
                  <a:gd name="T17" fmla="*/ 68 h 79"/>
                  <a:gd name="T18" fmla="*/ 23 w 88"/>
                  <a:gd name="T19" fmla="*/ 74 h 79"/>
                  <a:gd name="T20" fmla="*/ 32 w 88"/>
                  <a:gd name="T21" fmla="*/ 77 h 79"/>
                  <a:gd name="T22" fmla="*/ 42 w 88"/>
                  <a:gd name="T23" fmla="*/ 79 h 79"/>
                  <a:gd name="T24" fmla="*/ 51 w 88"/>
                  <a:gd name="T25" fmla="*/ 78 h 79"/>
                  <a:gd name="T26" fmla="*/ 61 w 88"/>
                  <a:gd name="T27" fmla="*/ 76 h 79"/>
                  <a:gd name="T28" fmla="*/ 69 w 88"/>
                  <a:gd name="T29" fmla="*/ 71 h 79"/>
                  <a:gd name="T30" fmla="*/ 76 w 88"/>
                  <a:gd name="T31" fmla="*/ 65 h 79"/>
                  <a:gd name="T32" fmla="*/ 82 w 88"/>
                  <a:gd name="T33" fmla="*/ 57 h 79"/>
                  <a:gd name="T34" fmla="*/ 86 w 88"/>
                  <a:gd name="T35" fmla="*/ 48 h 79"/>
                  <a:gd name="T36" fmla="*/ 88 w 88"/>
                  <a:gd name="T37" fmla="*/ 38 h 79"/>
                  <a:gd name="T38" fmla="*/ 87 w 88"/>
                  <a:gd name="T39" fmla="*/ 29 h 79"/>
                  <a:gd name="T40" fmla="*/ 85 w 88"/>
                  <a:gd name="T41" fmla="*/ 20 h 7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88" h="79">
                    <a:moveTo>
                      <a:pt x="17" y="0"/>
                    </a:moveTo>
                    <a:lnTo>
                      <a:pt x="10" y="7"/>
                    </a:lnTo>
                    <a:lnTo>
                      <a:pt x="5" y="15"/>
                    </a:lnTo>
                    <a:lnTo>
                      <a:pt x="2" y="24"/>
                    </a:lnTo>
                    <a:lnTo>
                      <a:pt x="0" y="34"/>
                    </a:lnTo>
                    <a:lnTo>
                      <a:pt x="1" y="43"/>
                    </a:lnTo>
                    <a:lnTo>
                      <a:pt x="4" y="53"/>
                    </a:lnTo>
                    <a:lnTo>
                      <a:pt x="9" y="61"/>
                    </a:lnTo>
                    <a:lnTo>
                      <a:pt x="15" y="68"/>
                    </a:lnTo>
                    <a:lnTo>
                      <a:pt x="23" y="74"/>
                    </a:lnTo>
                    <a:lnTo>
                      <a:pt x="32" y="77"/>
                    </a:lnTo>
                    <a:lnTo>
                      <a:pt x="42" y="79"/>
                    </a:lnTo>
                    <a:lnTo>
                      <a:pt x="51" y="78"/>
                    </a:lnTo>
                    <a:lnTo>
                      <a:pt x="61" y="76"/>
                    </a:lnTo>
                    <a:lnTo>
                      <a:pt x="69" y="71"/>
                    </a:lnTo>
                    <a:lnTo>
                      <a:pt x="76" y="65"/>
                    </a:lnTo>
                    <a:lnTo>
                      <a:pt x="82" y="57"/>
                    </a:lnTo>
                    <a:lnTo>
                      <a:pt x="86" y="48"/>
                    </a:lnTo>
                    <a:lnTo>
                      <a:pt x="88" y="38"/>
                    </a:lnTo>
                    <a:lnTo>
                      <a:pt x="87" y="29"/>
                    </a:lnTo>
                    <a:lnTo>
                      <a:pt x="85" y="2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2" name="Freeform 3915"/>
              <p:cNvSpPr>
                <a:spLocks/>
              </p:cNvSpPr>
              <p:nvPr/>
            </p:nvSpPr>
            <p:spPr bwMode="auto">
              <a:xfrm>
                <a:off x="6090" y="4087"/>
                <a:ext cx="31" cy="14"/>
              </a:xfrm>
              <a:custGeom>
                <a:avLst/>
                <a:gdLst>
                  <a:gd name="T0" fmla="*/ 0 w 31"/>
                  <a:gd name="T1" fmla="*/ 1 h 14"/>
                  <a:gd name="T2" fmla="*/ 0 w 31"/>
                  <a:gd name="T3" fmla="*/ 2 h 14"/>
                  <a:gd name="T4" fmla="*/ 0 w 31"/>
                  <a:gd name="T5" fmla="*/ 3 h 14"/>
                  <a:gd name="T6" fmla="*/ 1 w 31"/>
                  <a:gd name="T7" fmla="*/ 4 h 14"/>
                  <a:gd name="T8" fmla="*/ 1 w 31"/>
                  <a:gd name="T9" fmla="*/ 5 h 14"/>
                  <a:gd name="T10" fmla="*/ 2 w 31"/>
                  <a:gd name="T11" fmla="*/ 6 h 14"/>
                  <a:gd name="T12" fmla="*/ 2 w 31"/>
                  <a:gd name="T13" fmla="*/ 7 h 14"/>
                  <a:gd name="T14" fmla="*/ 3 w 31"/>
                  <a:gd name="T15" fmla="*/ 8 h 14"/>
                  <a:gd name="T16" fmla="*/ 4 w 31"/>
                  <a:gd name="T17" fmla="*/ 9 h 14"/>
                  <a:gd name="T18" fmla="*/ 5 w 31"/>
                  <a:gd name="T19" fmla="*/ 10 h 14"/>
                  <a:gd name="T20" fmla="*/ 6 w 31"/>
                  <a:gd name="T21" fmla="*/ 10 h 14"/>
                  <a:gd name="T22" fmla="*/ 7 w 31"/>
                  <a:gd name="T23" fmla="*/ 11 h 14"/>
                  <a:gd name="T24" fmla="*/ 8 w 31"/>
                  <a:gd name="T25" fmla="*/ 12 h 14"/>
                  <a:gd name="T26" fmla="*/ 8 w 31"/>
                  <a:gd name="T27" fmla="*/ 12 h 14"/>
                  <a:gd name="T28" fmla="*/ 10 w 31"/>
                  <a:gd name="T29" fmla="*/ 13 h 14"/>
                  <a:gd name="T30" fmla="*/ 11 w 31"/>
                  <a:gd name="T31" fmla="*/ 13 h 14"/>
                  <a:gd name="T32" fmla="*/ 12 w 31"/>
                  <a:gd name="T33" fmla="*/ 13 h 14"/>
                  <a:gd name="T34" fmla="*/ 13 w 31"/>
                  <a:gd name="T35" fmla="*/ 14 h 14"/>
                  <a:gd name="T36" fmla="*/ 14 w 31"/>
                  <a:gd name="T37" fmla="*/ 14 h 14"/>
                  <a:gd name="T38" fmla="*/ 15 w 31"/>
                  <a:gd name="T39" fmla="*/ 14 h 14"/>
                  <a:gd name="T40" fmla="*/ 16 w 31"/>
                  <a:gd name="T41" fmla="*/ 14 h 14"/>
                  <a:gd name="T42" fmla="*/ 17 w 31"/>
                  <a:gd name="T43" fmla="*/ 14 h 14"/>
                  <a:gd name="T44" fmla="*/ 19 w 31"/>
                  <a:gd name="T45" fmla="*/ 14 h 14"/>
                  <a:gd name="T46" fmla="*/ 20 w 31"/>
                  <a:gd name="T47" fmla="*/ 14 h 14"/>
                  <a:gd name="T48" fmla="*/ 21 w 31"/>
                  <a:gd name="T49" fmla="*/ 14 h 14"/>
                  <a:gd name="T50" fmla="*/ 22 w 31"/>
                  <a:gd name="T51" fmla="*/ 14 h 14"/>
                  <a:gd name="T52" fmla="*/ 23 w 31"/>
                  <a:gd name="T53" fmla="*/ 13 h 14"/>
                  <a:gd name="T54" fmla="*/ 24 w 31"/>
                  <a:gd name="T55" fmla="*/ 13 h 14"/>
                  <a:gd name="T56" fmla="*/ 25 w 31"/>
                  <a:gd name="T57" fmla="*/ 12 h 14"/>
                  <a:gd name="T58" fmla="*/ 26 w 31"/>
                  <a:gd name="T59" fmla="*/ 12 h 14"/>
                  <a:gd name="T60" fmla="*/ 27 w 31"/>
                  <a:gd name="T61" fmla="*/ 11 h 14"/>
                  <a:gd name="T62" fmla="*/ 28 w 31"/>
                  <a:gd name="T63" fmla="*/ 11 h 14"/>
                  <a:gd name="T64" fmla="*/ 29 w 31"/>
                  <a:gd name="T65" fmla="*/ 10 h 14"/>
                  <a:gd name="T66" fmla="*/ 30 w 31"/>
                  <a:gd name="T67" fmla="*/ 9 h 14"/>
                  <a:gd name="T68" fmla="*/ 31 w 31"/>
                  <a:gd name="T69" fmla="*/ 8 h 1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31" h="14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11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4"/>
                    </a:lnTo>
                    <a:lnTo>
                      <a:pt x="13" y="14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1" y="14"/>
                    </a:lnTo>
                    <a:lnTo>
                      <a:pt x="22" y="14"/>
                    </a:lnTo>
                    <a:lnTo>
                      <a:pt x="23" y="13"/>
                    </a:lnTo>
                    <a:lnTo>
                      <a:pt x="24" y="13"/>
                    </a:lnTo>
                    <a:lnTo>
                      <a:pt x="25" y="13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30" y="10"/>
                    </a:lnTo>
                    <a:lnTo>
                      <a:pt x="30" y="9"/>
                    </a:lnTo>
                    <a:lnTo>
                      <a:pt x="31" y="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3" name="Line 3916"/>
              <p:cNvSpPr>
                <a:spLocks noChangeShapeType="1"/>
              </p:cNvSpPr>
              <p:nvPr/>
            </p:nvSpPr>
            <p:spPr bwMode="auto">
              <a:xfrm flipH="1" flipV="1">
                <a:off x="6040" y="4018"/>
                <a:ext cx="169" cy="4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4" name="Line 3917"/>
              <p:cNvSpPr>
                <a:spLocks noChangeShapeType="1"/>
              </p:cNvSpPr>
              <p:nvPr/>
            </p:nvSpPr>
            <p:spPr bwMode="auto">
              <a:xfrm>
                <a:off x="6076" y="4028"/>
                <a:ext cx="14" cy="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5" name="Line 3918"/>
              <p:cNvSpPr>
                <a:spLocks noChangeShapeType="1"/>
              </p:cNvSpPr>
              <p:nvPr/>
            </p:nvSpPr>
            <p:spPr bwMode="auto">
              <a:xfrm flipH="1">
                <a:off x="6120" y="4054"/>
                <a:ext cx="42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6" name="Freeform 3919"/>
              <p:cNvSpPr>
                <a:spLocks/>
              </p:cNvSpPr>
              <p:nvPr/>
            </p:nvSpPr>
            <p:spPr bwMode="auto">
              <a:xfrm>
                <a:off x="6102" y="4078"/>
                <a:ext cx="11" cy="10"/>
              </a:xfrm>
              <a:custGeom>
                <a:avLst/>
                <a:gdLst>
                  <a:gd name="T0" fmla="*/ 11 w 11"/>
                  <a:gd name="T1" fmla="*/ 5 h 10"/>
                  <a:gd name="T2" fmla="*/ 11 w 11"/>
                  <a:gd name="T3" fmla="*/ 4 h 10"/>
                  <a:gd name="T4" fmla="*/ 10 w 11"/>
                  <a:gd name="T5" fmla="*/ 4 h 10"/>
                  <a:gd name="T6" fmla="*/ 10 w 11"/>
                  <a:gd name="T7" fmla="*/ 3 h 10"/>
                  <a:gd name="T8" fmla="*/ 10 w 11"/>
                  <a:gd name="T9" fmla="*/ 3 h 10"/>
                  <a:gd name="T10" fmla="*/ 10 w 11"/>
                  <a:gd name="T11" fmla="*/ 2 h 10"/>
                  <a:gd name="T12" fmla="*/ 9 w 11"/>
                  <a:gd name="T13" fmla="*/ 2 h 10"/>
                  <a:gd name="T14" fmla="*/ 9 w 11"/>
                  <a:gd name="T15" fmla="*/ 1 h 10"/>
                  <a:gd name="T16" fmla="*/ 9 w 11"/>
                  <a:gd name="T17" fmla="*/ 1 h 10"/>
                  <a:gd name="T18" fmla="*/ 8 w 11"/>
                  <a:gd name="T19" fmla="*/ 0 h 10"/>
                  <a:gd name="T20" fmla="*/ 7 w 11"/>
                  <a:gd name="T21" fmla="*/ 0 h 10"/>
                  <a:gd name="T22" fmla="*/ 7 w 11"/>
                  <a:gd name="T23" fmla="*/ 0 h 10"/>
                  <a:gd name="T24" fmla="*/ 6 w 11"/>
                  <a:gd name="T25" fmla="*/ 0 h 10"/>
                  <a:gd name="T26" fmla="*/ 6 w 11"/>
                  <a:gd name="T27" fmla="*/ 0 h 10"/>
                  <a:gd name="T28" fmla="*/ 5 w 11"/>
                  <a:gd name="T29" fmla="*/ 0 h 10"/>
                  <a:gd name="T30" fmla="*/ 5 w 11"/>
                  <a:gd name="T31" fmla="*/ 0 h 10"/>
                  <a:gd name="T32" fmla="*/ 4 w 11"/>
                  <a:gd name="T33" fmla="*/ 0 h 10"/>
                  <a:gd name="T34" fmla="*/ 3 w 11"/>
                  <a:gd name="T35" fmla="*/ 0 h 10"/>
                  <a:gd name="T36" fmla="*/ 3 w 11"/>
                  <a:gd name="T37" fmla="*/ 0 h 10"/>
                  <a:gd name="T38" fmla="*/ 2 w 11"/>
                  <a:gd name="T39" fmla="*/ 0 h 10"/>
                  <a:gd name="T40" fmla="*/ 2 w 11"/>
                  <a:gd name="T41" fmla="*/ 1 h 10"/>
                  <a:gd name="T42" fmla="*/ 1 w 11"/>
                  <a:gd name="T43" fmla="*/ 1 h 10"/>
                  <a:gd name="T44" fmla="*/ 1 w 11"/>
                  <a:gd name="T45" fmla="*/ 2 h 10"/>
                  <a:gd name="T46" fmla="*/ 1 w 11"/>
                  <a:gd name="T47" fmla="*/ 2 h 10"/>
                  <a:gd name="T48" fmla="*/ 0 w 11"/>
                  <a:gd name="T49" fmla="*/ 3 h 10"/>
                  <a:gd name="T50" fmla="*/ 0 w 11"/>
                  <a:gd name="T51" fmla="*/ 3 h 10"/>
                  <a:gd name="T52" fmla="*/ 0 w 11"/>
                  <a:gd name="T53" fmla="*/ 4 h 10"/>
                  <a:gd name="T54" fmla="*/ 0 w 11"/>
                  <a:gd name="T55" fmla="*/ 4 h 10"/>
                  <a:gd name="T56" fmla="*/ 0 w 11"/>
                  <a:gd name="T57" fmla="*/ 5 h 10"/>
                  <a:gd name="T58" fmla="*/ 0 w 11"/>
                  <a:gd name="T59" fmla="*/ 6 h 10"/>
                  <a:gd name="T60" fmla="*/ 0 w 11"/>
                  <a:gd name="T61" fmla="*/ 6 h 10"/>
                  <a:gd name="T62" fmla="*/ 0 w 11"/>
                  <a:gd name="T63" fmla="*/ 7 h 10"/>
                  <a:gd name="T64" fmla="*/ 0 w 11"/>
                  <a:gd name="T65" fmla="*/ 7 h 10"/>
                  <a:gd name="T66" fmla="*/ 1 w 11"/>
                  <a:gd name="T67" fmla="*/ 8 h 10"/>
                  <a:gd name="T68" fmla="*/ 1 w 11"/>
                  <a:gd name="T69" fmla="*/ 8 h 10"/>
                  <a:gd name="T70" fmla="*/ 1 w 11"/>
                  <a:gd name="T71" fmla="*/ 9 h 10"/>
                  <a:gd name="T72" fmla="*/ 2 w 11"/>
                  <a:gd name="T73" fmla="*/ 9 h 10"/>
                  <a:gd name="T74" fmla="*/ 2 w 11"/>
                  <a:gd name="T75" fmla="*/ 10 h 10"/>
                  <a:gd name="T76" fmla="*/ 3 w 11"/>
                  <a:gd name="T77" fmla="*/ 10 h 10"/>
                  <a:gd name="T78" fmla="*/ 3 w 11"/>
                  <a:gd name="T79" fmla="*/ 10 h 10"/>
                  <a:gd name="T80" fmla="*/ 4 w 11"/>
                  <a:gd name="T81" fmla="*/ 10 h 10"/>
                  <a:gd name="T82" fmla="*/ 5 w 11"/>
                  <a:gd name="T83" fmla="*/ 10 h 10"/>
                  <a:gd name="T84" fmla="*/ 5 w 11"/>
                  <a:gd name="T85" fmla="*/ 10 h 10"/>
                  <a:gd name="T86" fmla="*/ 6 w 11"/>
                  <a:gd name="T87" fmla="*/ 10 h 10"/>
                  <a:gd name="T88" fmla="*/ 6 w 11"/>
                  <a:gd name="T89" fmla="*/ 10 h 10"/>
                  <a:gd name="T90" fmla="*/ 7 w 11"/>
                  <a:gd name="T91" fmla="*/ 10 h 10"/>
                  <a:gd name="T92" fmla="*/ 7 w 11"/>
                  <a:gd name="T93" fmla="*/ 10 h 10"/>
                  <a:gd name="T94" fmla="*/ 8 w 11"/>
                  <a:gd name="T95" fmla="*/ 10 h 10"/>
                  <a:gd name="T96" fmla="*/ 9 w 11"/>
                  <a:gd name="T97" fmla="*/ 9 h 10"/>
                  <a:gd name="T98" fmla="*/ 9 w 11"/>
                  <a:gd name="T99" fmla="*/ 9 h 10"/>
                  <a:gd name="T100" fmla="*/ 9 w 11"/>
                  <a:gd name="T101" fmla="*/ 8 h 10"/>
                  <a:gd name="T102" fmla="*/ 10 w 11"/>
                  <a:gd name="T103" fmla="*/ 8 h 10"/>
                  <a:gd name="T104" fmla="*/ 10 w 11"/>
                  <a:gd name="T105" fmla="*/ 7 h 10"/>
                  <a:gd name="T106" fmla="*/ 10 w 11"/>
                  <a:gd name="T107" fmla="*/ 7 h 10"/>
                  <a:gd name="T108" fmla="*/ 10 w 11"/>
                  <a:gd name="T109" fmla="*/ 6 h 10"/>
                  <a:gd name="T110" fmla="*/ 11 w 11"/>
                  <a:gd name="T111" fmla="*/ 6 h 10"/>
                  <a:gd name="T112" fmla="*/ 11 w 11"/>
                  <a:gd name="T113" fmla="*/ 5 h 1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1" h="10">
                    <a:moveTo>
                      <a:pt x="11" y="5"/>
                    </a:moveTo>
                    <a:lnTo>
                      <a:pt x="11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5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7" name="Line 3920"/>
              <p:cNvSpPr>
                <a:spLocks noChangeShapeType="1"/>
              </p:cNvSpPr>
              <p:nvPr/>
            </p:nvSpPr>
            <p:spPr bwMode="auto">
              <a:xfrm flipV="1">
                <a:off x="6209" y="4049"/>
                <a:ext cx="5" cy="1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8" name="Line 3921"/>
              <p:cNvSpPr>
                <a:spLocks noChangeShapeType="1"/>
              </p:cNvSpPr>
              <p:nvPr/>
            </p:nvSpPr>
            <p:spPr bwMode="auto">
              <a:xfrm flipH="1" flipV="1">
                <a:off x="6203" y="4046"/>
                <a:ext cx="11" cy="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9" name="Line 3922"/>
              <p:cNvSpPr>
                <a:spLocks noChangeShapeType="1"/>
              </p:cNvSpPr>
              <p:nvPr/>
            </p:nvSpPr>
            <p:spPr bwMode="auto">
              <a:xfrm flipH="1" flipV="1">
                <a:off x="6045" y="3999"/>
                <a:ext cx="158" cy="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0" name="Line 3923"/>
              <p:cNvSpPr>
                <a:spLocks noChangeShapeType="1"/>
              </p:cNvSpPr>
              <p:nvPr/>
            </p:nvSpPr>
            <p:spPr bwMode="auto">
              <a:xfrm>
                <a:off x="5877" y="3950"/>
                <a:ext cx="11" cy="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1" name="Line 3924"/>
              <p:cNvSpPr>
                <a:spLocks noChangeShapeType="1"/>
              </p:cNvSpPr>
              <p:nvPr/>
            </p:nvSpPr>
            <p:spPr bwMode="auto">
              <a:xfrm flipV="1">
                <a:off x="5872" y="3950"/>
                <a:ext cx="5" cy="1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2" name="Freeform 3925"/>
              <p:cNvSpPr>
                <a:spLocks/>
              </p:cNvSpPr>
              <p:nvPr/>
            </p:nvSpPr>
            <p:spPr bwMode="auto">
              <a:xfrm>
                <a:off x="5943" y="4031"/>
                <a:ext cx="11" cy="11"/>
              </a:xfrm>
              <a:custGeom>
                <a:avLst/>
                <a:gdLst>
                  <a:gd name="T0" fmla="*/ 11 w 11"/>
                  <a:gd name="T1" fmla="*/ 5 h 11"/>
                  <a:gd name="T2" fmla="*/ 11 w 11"/>
                  <a:gd name="T3" fmla="*/ 4 h 11"/>
                  <a:gd name="T4" fmla="*/ 10 w 11"/>
                  <a:gd name="T5" fmla="*/ 2 h 11"/>
                  <a:gd name="T6" fmla="*/ 9 w 11"/>
                  <a:gd name="T7" fmla="*/ 1 h 11"/>
                  <a:gd name="T8" fmla="*/ 7 w 11"/>
                  <a:gd name="T9" fmla="*/ 0 h 11"/>
                  <a:gd name="T10" fmla="*/ 6 w 11"/>
                  <a:gd name="T11" fmla="*/ 0 h 11"/>
                  <a:gd name="T12" fmla="*/ 4 w 11"/>
                  <a:gd name="T13" fmla="*/ 0 h 11"/>
                  <a:gd name="T14" fmla="*/ 2 w 11"/>
                  <a:gd name="T15" fmla="*/ 1 h 11"/>
                  <a:gd name="T16" fmla="*/ 1 w 11"/>
                  <a:gd name="T17" fmla="*/ 2 h 11"/>
                  <a:gd name="T18" fmla="*/ 0 w 11"/>
                  <a:gd name="T19" fmla="*/ 4 h 11"/>
                  <a:gd name="T20" fmla="*/ 0 w 11"/>
                  <a:gd name="T21" fmla="*/ 5 h 11"/>
                  <a:gd name="T22" fmla="*/ 0 w 11"/>
                  <a:gd name="T23" fmla="*/ 7 h 11"/>
                  <a:gd name="T24" fmla="*/ 1 w 11"/>
                  <a:gd name="T25" fmla="*/ 9 h 11"/>
                  <a:gd name="T26" fmla="*/ 2 w 11"/>
                  <a:gd name="T27" fmla="*/ 10 h 11"/>
                  <a:gd name="T28" fmla="*/ 4 w 11"/>
                  <a:gd name="T29" fmla="*/ 10 h 11"/>
                  <a:gd name="T30" fmla="*/ 6 w 11"/>
                  <a:gd name="T31" fmla="*/ 11 h 11"/>
                  <a:gd name="T32" fmla="*/ 7 w 11"/>
                  <a:gd name="T33" fmla="*/ 10 h 11"/>
                  <a:gd name="T34" fmla="*/ 9 w 11"/>
                  <a:gd name="T35" fmla="*/ 10 h 11"/>
                  <a:gd name="T36" fmla="*/ 10 w 11"/>
                  <a:gd name="T37" fmla="*/ 9 h 11"/>
                  <a:gd name="T38" fmla="*/ 11 w 11"/>
                  <a:gd name="T39" fmla="*/ 7 h 11"/>
                  <a:gd name="T40" fmla="*/ 11 w 11"/>
                  <a:gd name="T41" fmla="*/ 5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" h="11">
                    <a:moveTo>
                      <a:pt x="11" y="5"/>
                    </a:moveTo>
                    <a:lnTo>
                      <a:pt x="11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1" y="5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3" name="Line 3926"/>
              <p:cNvSpPr>
                <a:spLocks noChangeShapeType="1"/>
              </p:cNvSpPr>
              <p:nvPr/>
            </p:nvSpPr>
            <p:spPr bwMode="auto">
              <a:xfrm>
                <a:off x="5918" y="3982"/>
                <a:ext cx="13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4" name="Line 3927"/>
              <p:cNvSpPr>
                <a:spLocks noChangeShapeType="1"/>
              </p:cNvSpPr>
              <p:nvPr/>
            </p:nvSpPr>
            <p:spPr bwMode="auto">
              <a:xfrm flipH="1">
                <a:off x="5961" y="4007"/>
                <a:ext cx="43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5" name="Freeform 3928"/>
              <p:cNvSpPr>
                <a:spLocks/>
              </p:cNvSpPr>
              <p:nvPr/>
            </p:nvSpPr>
            <p:spPr bwMode="auto">
              <a:xfrm>
                <a:off x="5930" y="4039"/>
                <a:ext cx="31" cy="16"/>
              </a:xfrm>
              <a:custGeom>
                <a:avLst/>
                <a:gdLst>
                  <a:gd name="T0" fmla="*/ 0 w 31"/>
                  <a:gd name="T1" fmla="*/ 0 h 16"/>
                  <a:gd name="T2" fmla="*/ 1 w 31"/>
                  <a:gd name="T3" fmla="*/ 4 h 16"/>
                  <a:gd name="T4" fmla="*/ 3 w 31"/>
                  <a:gd name="T5" fmla="*/ 7 h 16"/>
                  <a:gd name="T6" fmla="*/ 5 w 31"/>
                  <a:gd name="T7" fmla="*/ 9 h 16"/>
                  <a:gd name="T8" fmla="*/ 7 w 31"/>
                  <a:gd name="T9" fmla="*/ 12 h 16"/>
                  <a:gd name="T10" fmla="*/ 10 w 31"/>
                  <a:gd name="T11" fmla="*/ 13 h 16"/>
                  <a:gd name="T12" fmla="*/ 13 w 31"/>
                  <a:gd name="T13" fmla="*/ 15 h 16"/>
                  <a:gd name="T14" fmla="*/ 16 w 31"/>
                  <a:gd name="T15" fmla="*/ 15 h 16"/>
                  <a:gd name="T16" fmla="*/ 19 w 31"/>
                  <a:gd name="T17" fmla="*/ 16 h 16"/>
                  <a:gd name="T18" fmla="*/ 23 w 31"/>
                  <a:gd name="T19" fmla="*/ 15 h 16"/>
                  <a:gd name="T20" fmla="*/ 26 w 31"/>
                  <a:gd name="T21" fmla="*/ 14 h 16"/>
                  <a:gd name="T22" fmla="*/ 29 w 31"/>
                  <a:gd name="T23" fmla="*/ 13 h 16"/>
                  <a:gd name="T24" fmla="*/ 31 w 31"/>
                  <a:gd name="T25" fmla="*/ 11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1" h="16">
                    <a:moveTo>
                      <a:pt x="0" y="0"/>
                    </a:moveTo>
                    <a:lnTo>
                      <a:pt x="1" y="4"/>
                    </a:lnTo>
                    <a:lnTo>
                      <a:pt x="3" y="7"/>
                    </a:lnTo>
                    <a:lnTo>
                      <a:pt x="5" y="9"/>
                    </a:lnTo>
                    <a:lnTo>
                      <a:pt x="7" y="12"/>
                    </a:lnTo>
                    <a:lnTo>
                      <a:pt x="10" y="13"/>
                    </a:lnTo>
                    <a:lnTo>
                      <a:pt x="13" y="15"/>
                    </a:lnTo>
                    <a:lnTo>
                      <a:pt x="16" y="15"/>
                    </a:lnTo>
                    <a:lnTo>
                      <a:pt x="19" y="16"/>
                    </a:lnTo>
                    <a:lnTo>
                      <a:pt x="23" y="15"/>
                    </a:lnTo>
                    <a:lnTo>
                      <a:pt x="26" y="14"/>
                    </a:lnTo>
                    <a:lnTo>
                      <a:pt x="29" y="13"/>
                    </a:lnTo>
                    <a:lnTo>
                      <a:pt x="31" y="11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6" name="Freeform 3929"/>
              <p:cNvSpPr>
                <a:spLocks/>
              </p:cNvSpPr>
              <p:nvPr/>
            </p:nvSpPr>
            <p:spPr bwMode="auto">
              <a:xfrm>
                <a:off x="5905" y="4001"/>
                <a:ext cx="87" cy="79"/>
              </a:xfrm>
              <a:custGeom>
                <a:avLst/>
                <a:gdLst>
                  <a:gd name="T0" fmla="*/ 17 w 87"/>
                  <a:gd name="T1" fmla="*/ 0 h 79"/>
                  <a:gd name="T2" fmla="*/ 10 w 87"/>
                  <a:gd name="T3" fmla="*/ 7 h 79"/>
                  <a:gd name="T4" fmla="*/ 5 w 87"/>
                  <a:gd name="T5" fmla="*/ 15 h 79"/>
                  <a:gd name="T6" fmla="*/ 1 w 87"/>
                  <a:gd name="T7" fmla="*/ 24 h 79"/>
                  <a:gd name="T8" fmla="*/ 0 w 87"/>
                  <a:gd name="T9" fmla="*/ 33 h 79"/>
                  <a:gd name="T10" fmla="*/ 0 w 87"/>
                  <a:gd name="T11" fmla="*/ 43 h 79"/>
                  <a:gd name="T12" fmla="*/ 3 w 87"/>
                  <a:gd name="T13" fmla="*/ 52 h 79"/>
                  <a:gd name="T14" fmla="*/ 8 w 87"/>
                  <a:gd name="T15" fmla="*/ 61 h 79"/>
                  <a:gd name="T16" fmla="*/ 14 w 87"/>
                  <a:gd name="T17" fmla="*/ 68 h 79"/>
                  <a:gd name="T18" fmla="*/ 22 w 87"/>
                  <a:gd name="T19" fmla="*/ 74 h 79"/>
                  <a:gd name="T20" fmla="*/ 31 w 87"/>
                  <a:gd name="T21" fmla="*/ 77 h 79"/>
                  <a:gd name="T22" fmla="*/ 40 w 87"/>
                  <a:gd name="T23" fmla="*/ 79 h 79"/>
                  <a:gd name="T24" fmla="*/ 50 w 87"/>
                  <a:gd name="T25" fmla="*/ 79 h 79"/>
                  <a:gd name="T26" fmla="*/ 59 w 87"/>
                  <a:gd name="T27" fmla="*/ 76 h 79"/>
                  <a:gd name="T28" fmla="*/ 68 w 87"/>
                  <a:gd name="T29" fmla="*/ 72 h 79"/>
                  <a:gd name="T30" fmla="*/ 75 w 87"/>
                  <a:gd name="T31" fmla="*/ 66 h 79"/>
                  <a:gd name="T32" fmla="*/ 81 w 87"/>
                  <a:gd name="T33" fmla="*/ 58 h 79"/>
                  <a:gd name="T34" fmla="*/ 85 w 87"/>
                  <a:gd name="T35" fmla="*/ 49 h 79"/>
                  <a:gd name="T36" fmla="*/ 87 w 87"/>
                  <a:gd name="T37" fmla="*/ 40 h 79"/>
                  <a:gd name="T38" fmla="*/ 87 w 87"/>
                  <a:gd name="T39" fmla="*/ 30 h 79"/>
                  <a:gd name="T40" fmla="*/ 85 w 87"/>
                  <a:gd name="T41" fmla="*/ 21 h 7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87" h="79">
                    <a:moveTo>
                      <a:pt x="17" y="0"/>
                    </a:moveTo>
                    <a:lnTo>
                      <a:pt x="10" y="7"/>
                    </a:lnTo>
                    <a:lnTo>
                      <a:pt x="5" y="15"/>
                    </a:lnTo>
                    <a:lnTo>
                      <a:pt x="1" y="24"/>
                    </a:lnTo>
                    <a:lnTo>
                      <a:pt x="0" y="33"/>
                    </a:lnTo>
                    <a:lnTo>
                      <a:pt x="0" y="43"/>
                    </a:lnTo>
                    <a:lnTo>
                      <a:pt x="3" y="52"/>
                    </a:lnTo>
                    <a:lnTo>
                      <a:pt x="8" y="61"/>
                    </a:lnTo>
                    <a:lnTo>
                      <a:pt x="14" y="68"/>
                    </a:lnTo>
                    <a:lnTo>
                      <a:pt x="22" y="74"/>
                    </a:lnTo>
                    <a:lnTo>
                      <a:pt x="31" y="77"/>
                    </a:lnTo>
                    <a:lnTo>
                      <a:pt x="40" y="79"/>
                    </a:lnTo>
                    <a:lnTo>
                      <a:pt x="50" y="79"/>
                    </a:lnTo>
                    <a:lnTo>
                      <a:pt x="59" y="76"/>
                    </a:lnTo>
                    <a:lnTo>
                      <a:pt x="68" y="72"/>
                    </a:lnTo>
                    <a:lnTo>
                      <a:pt x="75" y="66"/>
                    </a:lnTo>
                    <a:lnTo>
                      <a:pt x="81" y="58"/>
                    </a:lnTo>
                    <a:lnTo>
                      <a:pt x="85" y="49"/>
                    </a:lnTo>
                    <a:lnTo>
                      <a:pt x="87" y="40"/>
                    </a:lnTo>
                    <a:lnTo>
                      <a:pt x="87" y="30"/>
                    </a:lnTo>
                    <a:lnTo>
                      <a:pt x="85" y="21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7" name="Line 3930"/>
              <p:cNvSpPr>
                <a:spLocks noChangeShapeType="1"/>
              </p:cNvSpPr>
              <p:nvPr/>
            </p:nvSpPr>
            <p:spPr bwMode="auto">
              <a:xfrm>
                <a:off x="5872" y="3968"/>
                <a:ext cx="168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8" name="Line 3931"/>
              <p:cNvSpPr>
                <a:spLocks noChangeShapeType="1"/>
              </p:cNvSpPr>
              <p:nvPr/>
            </p:nvSpPr>
            <p:spPr bwMode="auto">
              <a:xfrm>
                <a:off x="5888" y="3953"/>
                <a:ext cx="15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9" name="Line 3932"/>
              <p:cNvSpPr>
                <a:spLocks noChangeShapeType="1"/>
              </p:cNvSpPr>
              <p:nvPr/>
            </p:nvSpPr>
            <p:spPr bwMode="auto">
              <a:xfrm flipV="1">
                <a:off x="5888" y="3774"/>
                <a:ext cx="52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0" name="Line 3933"/>
              <p:cNvSpPr>
                <a:spLocks noChangeShapeType="1"/>
              </p:cNvSpPr>
              <p:nvPr/>
            </p:nvSpPr>
            <p:spPr bwMode="auto">
              <a:xfrm>
                <a:off x="5889" y="3739"/>
                <a:ext cx="1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1" name="Freeform 3934"/>
              <p:cNvSpPr>
                <a:spLocks/>
              </p:cNvSpPr>
              <p:nvPr/>
            </p:nvSpPr>
            <p:spPr bwMode="auto">
              <a:xfrm>
                <a:off x="5889" y="3739"/>
                <a:ext cx="13" cy="24"/>
              </a:xfrm>
              <a:custGeom>
                <a:avLst/>
                <a:gdLst>
                  <a:gd name="T0" fmla="*/ 0 w 13"/>
                  <a:gd name="T1" fmla="*/ 0 h 24"/>
                  <a:gd name="T2" fmla="*/ 0 w 13"/>
                  <a:gd name="T3" fmla="*/ 2 h 24"/>
                  <a:gd name="T4" fmla="*/ 0 w 13"/>
                  <a:gd name="T5" fmla="*/ 5 h 24"/>
                  <a:gd name="T6" fmla="*/ 0 w 13"/>
                  <a:gd name="T7" fmla="*/ 7 h 24"/>
                  <a:gd name="T8" fmla="*/ 0 w 13"/>
                  <a:gd name="T9" fmla="*/ 9 h 24"/>
                  <a:gd name="T10" fmla="*/ 1 w 13"/>
                  <a:gd name="T11" fmla="*/ 11 h 24"/>
                  <a:gd name="T12" fmla="*/ 1 w 13"/>
                  <a:gd name="T13" fmla="*/ 14 h 24"/>
                  <a:gd name="T14" fmla="*/ 2 w 13"/>
                  <a:gd name="T15" fmla="*/ 16 h 24"/>
                  <a:gd name="T16" fmla="*/ 4 w 13"/>
                  <a:gd name="T17" fmla="*/ 17 h 24"/>
                  <a:gd name="T18" fmla="*/ 5 w 13"/>
                  <a:gd name="T19" fmla="*/ 19 h 24"/>
                  <a:gd name="T20" fmla="*/ 7 w 13"/>
                  <a:gd name="T21" fmla="*/ 21 h 24"/>
                  <a:gd name="T22" fmla="*/ 9 w 13"/>
                  <a:gd name="T23" fmla="*/ 22 h 24"/>
                  <a:gd name="T24" fmla="*/ 11 w 13"/>
                  <a:gd name="T25" fmla="*/ 23 h 24"/>
                  <a:gd name="T26" fmla="*/ 13 w 13"/>
                  <a:gd name="T27" fmla="*/ 24 h 2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" h="24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9" y="22"/>
                    </a:lnTo>
                    <a:lnTo>
                      <a:pt x="11" y="23"/>
                    </a:lnTo>
                    <a:lnTo>
                      <a:pt x="13" y="24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2" name="Freeform 3935"/>
              <p:cNvSpPr>
                <a:spLocks/>
              </p:cNvSpPr>
              <p:nvPr/>
            </p:nvSpPr>
            <p:spPr bwMode="auto">
              <a:xfrm>
                <a:off x="5889" y="3725"/>
                <a:ext cx="24" cy="14"/>
              </a:xfrm>
              <a:custGeom>
                <a:avLst/>
                <a:gdLst>
                  <a:gd name="T0" fmla="*/ 24 w 24"/>
                  <a:gd name="T1" fmla="*/ 1 h 14"/>
                  <a:gd name="T2" fmla="*/ 22 w 24"/>
                  <a:gd name="T3" fmla="*/ 0 h 14"/>
                  <a:gd name="T4" fmla="*/ 19 w 24"/>
                  <a:gd name="T5" fmla="*/ 0 h 14"/>
                  <a:gd name="T6" fmla="*/ 17 w 24"/>
                  <a:gd name="T7" fmla="*/ 0 h 14"/>
                  <a:gd name="T8" fmla="*/ 15 w 24"/>
                  <a:gd name="T9" fmla="*/ 0 h 14"/>
                  <a:gd name="T10" fmla="*/ 13 w 24"/>
                  <a:gd name="T11" fmla="*/ 1 h 14"/>
                  <a:gd name="T12" fmla="*/ 11 w 24"/>
                  <a:gd name="T13" fmla="*/ 2 h 14"/>
                  <a:gd name="T14" fmla="*/ 9 w 24"/>
                  <a:gd name="T15" fmla="*/ 3 h 14"/>
                  <a:gd name="T16" fmla="*/ 7 w 24"/>
                  <a:gd name="T17" fmla="*/ 4 h 14"/>
                  <a:gd name="T18" fmla="*/ 5 w 24"/>
                  <a:gd name="T19" fmla="*/ 6 h 14"/>
                  <a:gd name="T20" fmla="*/ 4 w 24"/>
                  <a:gd name="T21" fmla="*/ 8 h 14"/>
                  <a:gd name="T22" fmla="*/ 2 w 24"/>
                  <a:gd name="T23" fmla="*/ 10 h 14"/>
                  <a:gd name="T24" fmla="*/ 1 w 24"/>
                  <a:gd name="T25" fmla="*/ 12 h 14"/>
                  <a:gd name="T26" fmla="*/ 0 w 24"/>
                  <a:gd name="T27" fmla="*/ 14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4" y="1"/>
                    </a:moveTo>
                    <a:lnTo>
                      <a:pt x="22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3" name="Line 3936"/>
              <p:cNvSpPr>
                <a:spLocks noChangeShapeType="1"/>
              </p:cNvSpPr>
              <p:nvPr/>
            </p:nvSpPr>
            <p:spPr bwMode="auto">
              <a:xfrm flipV="1">
                <a:off x="5966" y="3797"/>
                <a:ext cx="53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4" name="Line 3937"/>
              <p:cNvSpPr>
                <a:spLocks noChangeShapeType="1"/>
              </p:cNvSpPr>
              <p:nvPr/>
            </p:nvSpPr>
            <p:spPr bwMode="auto">
              <a:xfrm flipV="1">
                <a:off x="6125" y="3843"/>
                <a:ext cx="52" cy="1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5" name="Line 3938"/>
              <p:cNvSpPr>
                <a:spLocks noChangeShapeType="1"/>
              </p:cNvSpPr>
              <p:nvPr/>
            </p:nvSpPr>
            <p:spPr bwMode="auto">
              <a:xfrm flipV="1">
                <a:off x="5252" y="3841"/>
                <a:ext cx="11" cy="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6" name="Line 3939"/>
              <p:cNvSpPr>
                <a:spLocks noChangeShapeType="1"/>
              </p:cNvSpPr>
              <p:nvPr/>
            </p:nvSpPr>
            <p:spPr bwMode="auto">
              <a:xfrm>
                <a:off x="5263" y="3841"/>
                <a:ext cx="73" cy="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7" name="Line 3940"/>
              <p:cNvSpPr>
                <a:spLocks noChangeShapeType="1"/>
              </p:cNvSpPr>
              <p:nvPr/>
            </p:nvSpPr>
            <p:spPr bwMode="auto">
              <a:xfrm flipH="1">
                <a:off x="5325" y="3862"/>
                <a:ext cx="11" cy="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8" name="Line 3941"/>
              <p:cNvSpPr>
                <a:spLocks noChangeShapeType="1"/>
              </p:cNvSpPr>
              <p:nvPr/>
            </p:nvSpPr>
            <p:spPr bwMode="auto">
              <a:xfrm flipH="1">
                <a:off x="5435" y="3895"/>
                <a:ext cx="11" cy="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9" name="Line 3942"/>
              <p:cNvSpPr>
                <a:spLocks noChangeShapeType="1"/>
              </p:cNvSpPr>
              <p:nvPr/>
            </p:nvSpPr>
            <p:spPr bwMode="auto">
              <a:xfrm>
                <a:off x="5372" y="3873"/>
                <a:ext cx="74" cy="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0" name="Line 3943"/>
              <p:cNvSpPr>
                <a:spLocks noChangeShapeType="1"/>
              </p:cNvSpPr>
              <p:nvPr/>
            </p:nvSpPr>
            <p:spPr bwMode="auto">
              <a:xfrm flipV="1">
                <a:off x="5362" y="3873"/>
                <a:ext cx="10" cy="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1" name="Line 3944"/>
              <p:cNvSpPr>
                <a:spLocks noChangeShapeType="1"/>
              </p:cNvSpPr>
              <p:nvPr/>
            </p:nvSpPr>
            <p:spPr bwMode="auto">
              <a:xfrm flipV="1">
                <a:off x="5472" y="3905"/>
                <a:ext cx="11" cy="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2" name="Line 3945"/>
              <p:cNvSpPr>
                <a:spLocks noChangeShapeType="1"/>
              </p:cNvSpPr>
              <p:nvPr/>
            </p:nvSpPr>
            <p:spPr bwMode="auto">
              <a:xfrm>
                <a:off x="5483" y="3905"/>
                <a:ext cx="73" cy="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3" name="Line 3946"/>
              <p:cNvSpPr>
                <a:spLocks noChangeShapeType="1"/>
              </p:cNvSpPr>
              <p:nvPr/>
            </p:nvSpPr>
            <p:spPr bwMode="auto">
              <a:xfrm flipH="1">
                <a:off x="5545" y="3927"/>
                <a:ext cx="11" cy="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4" name="Line 3947"/>
              <p:cNvSpPr>
                <a:spLocks noChangeShapeType="1"/>
              </p:cNvSpPr>
              <p:nvPr/>
            </p:nvSpPr>
            <p:spPr bwMode="auto">
              <a:xfrm flipH="1">
                <a:off x="5435" y="3895"/>
                <a:ext cx="11" cy="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5" name="Line 3948"/>
              <p:cNvSpPr>
                <a:spLocks noChangeShapeType="1"/>
              </p:cNvSpPr>
              <p:nvPr/>
            </p:nvSpPr>
            <p:spPr bwMode="auto">
              <a:xfrm>
                <a:off x="5372" y="3873"/>
                <a:ext cx="74" cy="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6" name="Line 3949"/>
              <p:cNvSpPr>
                <a:spLocks noChangeShapeType="1"/>
              </p:cNvSpPr>
              <p:nvPr/>
            </p:nvSpPr>
            <p:spPr bwMode="auto">
              <a:xfrm flipV="1">
                <a:off x="5362" y="3873"/>
                <a:ext cx="10" cy="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7" name="Line 3950"/>
              <p:cNvSpPr>
                <a:spLocks noChangeShapeType="1"/>
              </p:cNvSpPr>
              <p:nvPr/>
            </p:nvSpPr>
            <p:spPr bwMode="auto">
              <a:xfrm flipV="1">
                <a:off x="5692" y="3970"/>
                <a:ext cx="10" cy="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8" name="Line 3951"/>
              <p:cNvSpPr>
                <a:spLocks noChangeShapeType="1"/>
              </p:cNvSpPr>
              <p:nvPr/>
            </p:nvSpPr>
            <p:spPr bwMode="auto">
              <a:xfrm>
                <a:off x="5702" y="3970"/>
                <a:ext cx="74" cy="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9" name="Line 3952"/>
              <p:cNvSpPr>
                <a:spLocks noChangeShapeType="1"/>
              </p:cNvSpPr>
              <p:nvPr/>
            </p:nvSpPr>
            <p:spPr bwMode="auto">
              <a:xfrm flipH="1">
                <a:off x="5765" y="3992"/>
                <a:ext cx="11" cy="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50" name="Line 3953"/>
              <p:cNvSpPr>
                <a:spLocks noChangeShapeType="1"/>
              </p:cNvSpPr>
              <p:nvPr/>
            </p:nvSpPr>
            <p:spPr bwMode="auto">
              <a:xfrm flipH="1">
                <a:off x="5875" y="4024"/>
                <a:ext cx="10" cy="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51" name="Line 3954"/>
              <p:cNvSpPr>
                <a:spLocks noChangeShapeType="1"/>
              </p:cNvSpPr>
              <p:nvPr/>
            </p:nvSpPr>
            <p:spPr bwMode="auto">
              <a:xfrm>
                <a:off x="5812" y="4002"/>
                <a:ext cx="73" cy="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52" name="Line 3955"/>
              <p:cNvSpPr>
                <a:spLocks noChangeShapeType="1"/>
              </p:cNvSpPr>
              <p:nvPr/>
            </p:nvSpPr>
            <p:spPr bwMode="auto">
              <a:xfrm flipV="1">
                <a:off x="5801" y="4002"/>
                <a:ext cx="11" cy="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53" name="Line 3956"/>
              <p:cNvSpPr>
                <a:spLocks noChangeShapeType="1"/>
              </p:cNvSpPr>
              <p:nvPr/>
            </p:nvSpPr>
            <p:spPr bwMode="auto">
              <a:xfrm flipV="1">
                <a:off x="5692" y="3970"/>
                <a:ext cx="10" cy="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54" name="Line 3957"/>
              <p:cNvSpPr>
                <a:spLocks noChangeShapeType="1"/>
              </p:cNvSpPr>
              <p:nvPr/>
            </p:nvSpPr>
            <p:spPr bwMode="auto">
              <a:xfrm>
                <a:off x="5702" y="3970"/>
                <a:ext cx="74" cy="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55" name="Line 3958"/>
              <p:cNvSpPr>
                <a:spLocks noChangeShapeType="1"/>
              </p:cNvSpPr>
              <p:nvPr/>
            </p:nvSpPr>
            <p:spPr bwMode="auto">
              <a:xfrm flipH="1">
                <a:off x="5765" y="3992"/>
                <a:ext cx="11" cy="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56" name="Line 3959"/>
              <p:cNvSpPr>
                <a:spLocks noChangeShapeType="1"/>
              </p:cNvSpPr>
              <p:nvPr/>
            </p:nvSpPr>
            <p:spPr bwMode="auto">
              <a:xfrm flipH="1">
                <a:off x="5655" y="3959"/>
                <a:ext cx="11" cy="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57" name="Line 3960"/>
              <p:cNvSpPr>
                <a:spLocks noChangeShapeType="1"/>
              </p:cNvSpPr>
              <p:nvPr/>
            </p:nvSpPr>
            <p:spPr bwMode="auto">
              <a:xfrm>
                <a:off x="5592" y="3938"/>
                <a:ext cx="74" cy="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58" name="Line 3961"/>
              <p:cNvSpPr>
                <a:spLocks noChangeShapeType="1"/>
              </p:cNvSpPr>
              <p:nvPr/>
            </p:nvSpPr>
            <p:spPr bwMode="auto">
              <a:xfrm flipV="1">
                <a:off x="5581" y="3938"/>
                <a:ext cx="11" cy="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59" name="Line 3962"/>
              <p:cNvSpPr>
                <a:spLocks noChangeShapeType="1"/>
              </p:cNvSpPr>
              <p:nvPr/>
            </p:nvSpPr>
            <p:spPr bwMode="auto">
              <a:xfrm flipH="1">
                <a:off x="5985" y="4056"/>
                <a:ext cx="10" cy="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60" name="Line 3963"/>
              <p:cNvSpPr>
                <a:spLocks noChangeShapeType="1"/>
              </p:cNvSpPr>
              <p:nvPr/>
            </p:nvSpPr>
            <p:spPr bwMode="auto">
              <a:xfrm>
                <a:off x="6032" y="4067"/>
                <a:ext cx="32" cy="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61" name="Line 3964"/>
              <p:cNvSpPr>
                <a:spLocks noChangeShapeType="1"/>
              </p:cNvSpPr>
              <p:nvPr/>
            </p:nvSpPr>
            <p:spPr bwMode="auto">
              <a:xfrm flipV="1">
                <a:off x="6021" y="4067"/>
                <a:ext cx="11" cy="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62" name="Line 3965"/>
              <p:cNvSpPr>
                <a:spLocks noChangeShapeType="1"/>
              </p:cNvSpPr>
              <p:nvPr/>
            </p:nvSpPr>
            <p:spPr bwMode="auto">
              <a:xfrm flipV="1">
                <a:off x="5911" y="4063"/>
                <a:ext cx="3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280" name="Line 3966"/>
            <p:cNvSpPr>
              <a:spLocks noChangeShapeType="1"/>
            </p:cNvSpPr>
            <p:nvPr/>
          </p:nvSpPr>
          <p:spPr bwMode="auto">
            <a:xfrm>
              <a:off x="5453" y="4062"/>
              <a:ext cx="9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81" name="Line 3967"/>
            <p:cNvSpPr>
              <a:spLocks noChangeShapeType="1"/>
            </p:cNvSpPr>
            <p:nvPr/>
          </p:nvSpPr>
          <p:spPr bwMode="auto">
            <a:xfrm flipH="1">
              <a:off x="5446" y="4065"/>
              <a:ext cx="16" cy="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82" name="Line 3968"/>
            <p:cNvSpPr>
              <a:spLocks noChangeShapeType="1"/>
            </p:cNvSpPr>
            <p:nvPr/>
          </p:nvSpPr>
          <p:spPr bwMode="auto">
            <a:xfrm flipH="1">
              <a:off x="5272" y="4013"/>
              <a:ext cx="16" cy="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83" name="Line 3969"/>
            <p:cNvSpPr>
              <a:spLocks noChangeShapeType="1"/>
            </p:cNvSpPr>
            <p:nvPr/>
          </p:nvSpPr>
          <p:spPr bwMode="auto">
            <a:xfrm>
              <a:off x="5173" y="3978"/>
              <a:ext cx="115" cy="3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84" name="Line 3970"/>
            <p:cNvSpPr>
              <a:spLocks noChangeShapeType="1"/>
            </p:cNvSpPr>
            <p:nvPr/>
          </p:nvSpPr>
          <p:spPr bwMode="auto">
            <a:xfrm flipV="1">
              <a:off x="5155" y="3978"/>
              <a:ext cx="18" cy="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85" name="Line 3971"/>
            <p:cNvSpPr>
              <a:spLocks noChangeShapeType="1"/>
            </p:cNvSpPr>
            <p:nvPr/>
          </p:nvSpPr>
          <p:spPr bwMode="auto">
            <a:xfrm flipH="1">
              <a:off x="5793" y="4168"/>
              <a:ext cx="17" cy="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86" name="Line 3972"/>
            <p:cNvSpPr>
              <a:spLocks noChangeShapeType="1"/>
            </p:cNvSpPr>
            <p:nvPr/>
          </p:nvSpPr>
          <p:spPr bwMode="auto">
            <a:xfrm>
              <a:off x="5703" y="4138"/>
              <a:ext cx="107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87" name="Line 3973"/>
            <p:cNvSpPr>
              <a:spLocks noChangeShapeType="1"/>
            </p:cNvSpPr>
            <p:nvPr/>
          </p:nvSpPr>
          <p:spPr bwMode="auto">
            <a:xfrm flipV="1">
              <a:off x="5677" y="4160"/>
              <a:ext cx="1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88" name="Line 3974"/>
            <p:cNvSpPr>
              <a:spLocks noChangeShapeType="1"/>
            </p:cNvSpPr>
            <p:nvPr/>
          </p:nvSpPr>
          <p:spPr bwMode="auto">
            <a:xfrm flipH="1" flipV="1">
              <a:off x="4361" y="3734"/>
              <a:ext cx="58" cy="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89" name="Line 3975"/>
            <p:cNvSpPr>
              <a:spLocks noChangeShapeType="1"/>
            </p:cNvSpPr>
            <p:nvPr/>
          </p:nvSpPr>
          <p:spPr bwMode="auto">
            <a:xfrm flipV="1">
              <a:off x="4361" y="3705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90" name="Line 3976"/>
            <p:cNvSpPr>
              <a:spLocks noChangeShapeType="1"/>
            </p:cNvSpPr>
            <p:nvPr/>
          </p:nvSpPr>
          <p:spPr bwMode="auto">
            <a:xfrm>
              <a:off x="4370" y="3705"/>
              <a:ext cx="57" cy="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91" name="Line 3977"/>
            <p:cNvSpPr>
              <a:spLocks noChangeShapeType="1"/>
            </p:cNvSpPr>
            <p:nvPr/>
          </p:nvSpPr>
          <p:spPr bwMode="auto">
            <a:xfrm flipV="1">
              <a:off x="4476" y="3710"/>
              <a:ext cx="18" cy="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92" name="Line 3978"/>
            <p:cNvSpPr>
              <a:spLocks noChangeShapeType="1"/>
            </p:cNvSpPr>
            <p:nvPr/>
          </p:nvSpPr>
          <p:spPr bwMode="auto">
            <a:xfrm flipH="1" flipV="1">
              <a:off x="4465" y="3702"/>
              <a:ext cx="29" cy="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93" name="Line 3979"/>
            <p:cNvSpPr>
              <a:spLocks noChangeShapeType="1"/>
            </p:cNvSpPr>
            <p:nvPr/>
          </p:nvSpPr>
          <p:spPr bwMode="auto">
            <a:xfrm>
              <a:off x="4465" y="3702"/>
              <a:ext cx="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94" name="Freeform 3980"/>
            <p:cNvSpPr>
              <a:spLocks/>
            </p:cNvSpPr>
            <p:nvPr/>
          </p:nvSpPr>
          <p:spPr bwMode="auto">
            <a:xfrm>
              <a:off x="4427" y="3702"/>
              <a:ext cx="38" cy="22"/>
            </a:xfrm>
            <a:custGeom>
              <a:avLst/>
              <a:gdLst>
                <a:gd name="T0" fmla="*/ 0 w 24"/>
                <a:gd name="T1" fmla="*/ 77 h 14"/>
                <a:gd name="T2" fmla="*/ 13 w 24"/>
                <a:gd name="T3" fmla="*/ 77 h 14"/>
                <a:gd name="T4" fmla="*/ 21 w 24"/>
                <a:gd name="T5" fmla="*/ 86 h 14"/>
                <a:gd name="T6" fmla="*/ 33 w 24"/>
                <a:gd name="T7" fmla="*/ 86 h 14"/>
                <a:gd name="T8" fmla="*/ 43 w 24"/>
                <a:gd name="T9" fmla="*/ 86 h 14"/>
                <a:gd name="T10" fmla="*/ 52 w 24"/>
                <a:gd name="T11" fmla="*/ 86 h 14"/>
                <a:gd name="T12" fmla="*/ 63 w 24"/>
                <a:gd name="T13" fmla="*/ 77 h 14"/>
                <a:gd name="T14" fmla="*/ 68 w 24"/>
                <a:gd name="T15" fmla="*/ 77 h 14"/>
                <a:gd name="T16" fmla="*/ 82 w 24"/>
                <a:gd name="T17" fmla="*/ 74 h 14"/>
                <a:gd name="T18" fmla="*/ 87 w 24"/>
                <a:gd name="T19" fmla="*/ 74 h 14"/>
                <a:gd name="T20" fmla="*/ 100 w 24"/>
                <a:gd name="T21" fmla="*/ 66 h 14"/>
                <a:gd name="T22" fmla="*/ 108 w 24"/>
                <a:gd name="T23" fmla="*/ 61 h 14"/>
                <a:gd name="T24" fmla="*/ 116 w 24"/>
                <a:gd name="T25" fmla="*/ 55 h 14"/>
                <a:gd name="T26" fmla="*/ 120 w 24"/>
                <a:gd name="T27" fmla="*/ 49 h 14"/>
                <a:gd name="T28" fmla="*/ 128 w 24"/>
                <a:gd name="T29" fmla="*/ 42 h 14"/>
                <a:gd name="T30" fmla="*/ 130 w 24"/>
                <a:gd name="T31" fmla="*/ 35 h 14"/>
                <a:gd name="T32" fmla="*/ 138 w 24"/>
                <a:gd name="T33" fmla="*/ 22 h 14"/>
                <a:gd name="T34" fmla="*/ 143 w 24"/>
                <a:gd name="T35" fmla="*/ 20 h 14"/>
                <a:gd name="T36" fmla="*/ 150 w 24"/>
                <a:gd name="T37" fmla="*/ 8 h 14"/>
                <a:gd name="T38" fmla="*/ 150 w 24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4" h="14">
                  <a:moveTo>
                    <a:pt x="0" y="13"/>
                  </a:moveTo>
                  <a:lnTo>
                    <a:pt x="2" y="13"/>
                  </a:lnTo>
                  <a:lnTo>
                    <a:pt x="3" y="14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8" y="14"/>
                  </a:lnTo>
                  <a:lnTo>
                    <a:pt x="10" y="13"/>
                  </a:lnTo>
                  <a:lnTo>
                    <a:pt x="11" y="13"/>
                  </a:lnTo>
                  <a:lnTo>
                    <a:pt x="13" y="12"/>
                  </a:lnTo>
                  <a:lnTo>
                    <a:pt x="14" y="12"/>
                  </a:lnTo>
                  <a:lnTo>
                    <a:pt x="16" y="11"/>
                  </a:lnTo>
                  <a:lnTo>
                    <a:pt x="17" y="10"/>
                  </a:lnTo>
                  <a:lnTo>
                    <a:pt x="18" y="9"/>
                  </a:lnTo>
                  <a:lnTo>
                    <a:pt x="19" y="8"/>
                  </a:lnTo>
                  <a:lnTo>
                    <a:pt x="20" y="7"/>
                  </a:lnTo>
                  <a:lnTo>
                    <a:pt x="21" y="6"/>
                  </a:lnTo>
                  <a:lnTo>
                    <a:pt x="22" y="4"/>
                  </a:lnTo>
                  <a:lnTo>
                    <a:pt x="23" y="3"/>
                  </a:lnTo>
                  <a:lnTo>
                    <a:pt x="24" y="1"/>
                  </a:lnTo>
                  <a:lnTo>
                    <a:pt x="24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95" name="Line 3981"/>
            <p:cNvSpPr>
              <a:spLocks noChangeShapeType="1"/>
            </p:cNvSpPr>
            <p:nvPr/>
          </p:nvSpPr>
          <p:spPr bwMode="auto">
            <a:xfrm flipH="1" flipV="1">
              <a:off x="4243" y="3763"/>
              <a:ext cx="43" cy="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96" name="Freeform 3982"/>
            <p:cNvSpPr>
              <a:spLocks/>
            </p:cNvSpPr>
            <p:nvPr/>
          </p:nvSpPr>
          <p:spPr bwMode="auto">
            <a:xfrm>
              <a:off x="4172" y="3676"/>
              <a:ext cx="16" cy="129"/>
            </a:xfrm>
            <a:custGeom>
              <a:avLst/>
              <a:gdLst>
                <a:gd name="T0" fmla="*/ 56 w 10"/>
                <a:gd name="T1" fmla="*/ 0 h 80"/>
                <a:gd name="T2" fmla="*/ 46 w 10"/>
                <a:gd name="T3" fmla="*/ 13 h 80"/>
                <a:gd name="T4" fmla="*/ 42 w 10"/>
                <a:gd name="T5" fmla="*/ 21 h 80"/>
                <a:gd name="T6" fmla="*/ 34 w 10"/>
                <a:gd name="T7" fmla="*/ 26 h 80"/>
                <a:gd name="T8" fmla="*/ 26 w 10"/>
                <a:gd name="T9" fmla="*/ 42 h 80"/>
                <a:gd name="T10" fmla="*/ 26 w 10"/>
                <a:gd name="T11" fmla="*/ 47 h 80"/>
                <a:gd name="T12" fmla="*/ 21 w 10"/>
                <a:gd name="T13" fmla="*/ 55 h 80"/>
                <a:gd name="T14" fmla="*/ 21 w 10"/>
                <a:gd name="T15" fmla="*/ 63 h 80"/>
                <a:gd name="T16" fmla="*/ 21 w 10"/>
                <a:gd name="T17" fmla="*/ 68 h 80"/>
                <a:gd name="T18" fmla="*/ 21 w 10"/>
                <a:gd name="T19" fmla="*/ 76 h 80"/>
                <a:gd name="T20" fmla="*/ 21 w 10"/>
                <a:gd name="T21" fmla="*/ 76 h 80"/>
                <a:gd name="T22" fmla="*/ 21 w 10"/>
                <a:gd name="T23" fmla="*/ 89 h 80"/>
                <a:gd name="T24" fmla="*/ 21 w 10"/>
                <a:gd name="T25" fmla="*/ 97 h 80"/>
                <a:gd name="T26" fmla="*/ 26 w 10"/>
                <a:gd name="T27" fmla="*/ 102 h 80"/>
                <a:gd name="T28" fmla="*/ 26 w 10"/>
                <a:gd name="T29" fmla="*/ 110 h 80"/>
                <a:gd name="T30" fmla="*/ 34 w 10"/>
                <a:gd name="T31" fmla="*/ 114 h 80"/>
                <a:gd name="T32" fmla="*/ 42 w 10"/>
                <a:gd name="T33" fmla="*/ 131 h 80"/>
                <a:gd name="T34" fmla="*/ 46 w 10"/>
                <a:gd name="T35" fmla="*/ 144 h 80"/>
                <a:gd name="T36" fmla="*/ 54 w 10"/>
                <a:gd name="T37" fmla="*/ 145 h 80"/>
                <a:gd name="T38" fmla="*/ 54 w 10"/>
                <a:gd name="T39" fmla="*/ 156 h 80"/>
                <a:gd name="T40" fmla="*/ 56 w 10"/>
                <a:gd name="T41" fmla="*/ 169 h 80"/>
                <a:gd name="T42" fmla="*/ 67 w 10"/>
                <a:gd name="T43" fmla="*/ 177 h 80"/>
                <a:gd name="T44" fmla="*/ 67 w 10"/>
                <a:gd name="T45" fmla="*/ 184 h 80"/>
                <a:gd name="T46" fmla="*/ 67 w 10"/>
                <a:gd name="T47" fmla="*/ 190 h 80"/>
                <a:gd name="T48" fmla="*/ 67 w 10"/>
                <a:gd name="T49" fmla="*/ 200 h 80"/>
                <a:gd name="T50" fmla="*/ 67 w 10"/>
                <a:gd name="T51" fmla="*/ 211 h 80"/>
                <a:gd name="T52" fmla="*/ 67 w 10"/>
                <a:gd name="T53" fmla="*/ 218 h 80"/>
                <a:gd name="T54" fmla="*/ 67 w 10"/>
                <a:gd name="T55" fmla="*/ 221 h 80"/>
                <a:gd name="T56" fmla="*/ 56 w 10"/>
                <a:gd name="T57" fmla="*/ 234 h 80"/>
                <a:gd name="T58" fmla="*/ 56 w 10"/>
                <a:gd name="T59" fmla="*/ 245 h 80"/>
                <a:gd name="T60" fmla="*/ 54 w 10"/>
                <a:gd name="T61" fmla="*/ 252 h 80"/>
                <a:gd name="T62" fmla="*/ 54 w 10"/>
                <a:gd name="T63" fmla="*/ 255 h 80"/>
                <a:gd name="T64" fmla="*/ 42 w 10"/>
                <a:gd name="T65" fmla="*/ 276 h 80"/>
                <a:gd name="T66" fmla="*/ 34 w 10"/>
                <a:gd name="T67" fmla="*/ 297 h 80"/>
                <a:gd name="T68" fmla="*/ 26 w 10"/>
                <a:gd name="T69" fmla="*/ 310 h 80"/>
                <a:gd name="T70" fmla="*/ 13 w 10"/>
                <a:gd name="T71" fmla="*/ 331 h 80"/>
                <a:gd name="T72" fmla="*/ 13 w 10"/>
                <a:gd name="T73" fmla="*/ 340 h 80"/>
                <a:gd name="T74" fmla="*/ 13 w 10"/>
                <a:gd name="T75" fmla="*/ 343 h 80"/>
                <a:gd name="T76" fmla="*/ 8 w 10"/>
                <a:gd name="T77" fmla="*/ 356 h 80"/>
                <a:gd name="T78" fmla="*/ 8 w 10"/>
                <a:gd name="T79" fmla="*/ 364 h 80"/>
                <a:gd name="T80" fmla="*/ 0 w 10"/>
                <a:gd name="T81" fmla="*/ 374 h 80"/>
                <a:gd name="T82" fmla="*/ 0 w 10"/>
                <a:gd name="T83" fmla="*/ 385 h 80"/>
                <a:gd name="T84" fmla="*/ 0 w 10"/>
                <a:gd name="T85" fmla="*/ 395 h 80"/>
                <a:gd name="T86" fmla="*/ 0 w 10"/>
                <a:gd name="T87" fmla="*/ 398 h 80"/>
                <a:gd name="T88" fmla="*/ 0 w 10"/>
                <a:gd name="T89" fmla="*/ 406 h 80"/>
                <a:gd name="T90" fmla="*/ 0 w 10"/>
                <a:gd name="T91" fmla="*/ 419 h 80"/>
                <a:gd name="T92" fmla="*/ 0 w 10"/>
                <a:gd name="T93" fmla="*/ 426 h 80"/>
                <a:gd name="T94" fmla="*/ 0 w 10"/>
                <a:gd name="T95" fmla="*/ 432 h 80"/>
                <a:gd name="T96" fmla="*/ 8 w 10"/>
                <a:gd name="T97" fmla="*/ 453 h 80"/>
                <a:gd name="T98" fmla="*/ 13 w 10"/>
                <a:gd name="T99" fmla="*/ 472 h 80"/>
                <a:gd name="T100" fmla="*/ 13 w 10"/>
                <a:gd name="T101" fmla="*/ 487 h 80"/>
                <a:gd name="T102" fmla="*/ 26 w 10"/>
                <a:gd name="T103" fmla="*/ 506 h 80"/>
                <a:gd name="T104" fmla="*/ 42 w 10"/>
                <a:gd name="T105" fmla="*/ 540 h 8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0" h="80">
                  <a:moveTo>
                    <a:pt x="9" y="0"/>
                  </a:moveTo>
                  <a:lnTo>
                    <a:pt x="7" y="2"/>
                  </a:lnTo>
                  <a:lnTo>
                    <a:pt x="6" y="3"/>
                  </a:lnTo>
                  <a:lnTo>
                    <a:pt x="5" y="4"/>
                  </a:lnTo>
                  <a:lnTo>
                    <a:pt x="4" y="6"/>
                  </a:lnTo>
                  <a:lnTo>
                    <a:pt x="4" y="7"/>
                  </a:lnTo>
                  <a:lnTo>
                    <a:pt x="3" y="8"/>
                  </a:lnTo>
                  <a:lnTo>
                    <a:pt x="3" y="9"/>
                  </a:lnTo>
                  <a:lnTo>
                    <a:pt x="3" y="10"/>
                  </a:lnTo>
                  <a:lnTo>
                    <a:pt x="3" y="11"/>
                  </a:lnTo>
                  <a:lnTo>
                    <a:pt x="3" y="13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9"/>
                  </a:lnTo>
                  <a:lnTo>
                    <a:pt x="7" y="21"/>
                  </a:lnTo>
                  <a:lnTo>
                    <a:pt x="8" y="22"/>
                  </a:lnTo>
                  <a:lnTo>
                    <a:pt x="8" y="23"/>
                  </a:lnTo>
                  <a:lnTo>
                    <a:pt x="9" y="25"/>
                  </a:lnTo>
                  <a:lnTo>
                    <a:pt x="10" y="26"/>
                  </a:lnTo>
                  <a:lnTo>
                    <a:pt x="10" y="27"/>
                  </a:lnTo>
                  <a:lnTo>
                    <a:pt x="10" y="28"/>
                  </a:lnTo>
                  <a:lnTo>
                    <a:pt x="10" y="30"/>
                  </a:lnTo>
                  <a:lnTo>
                    <a:pt x="10" y="31"/>
                  </a:lnTo>
                  <a:lnTo>
                    <a:pt x="10" y="32"/>
                  </a:lnTo>
                  <a:lnTo>
                    <a:pt x="10" y="33"/>
                  </a:lnTo>
                  <a:lnTo>
                    <a:pt x="9" y="35"/>
                  </a:lnTo>
                  <a:lnTo>
                    <a:pt x="9" y="36"/>
                  </a:lnTo>
                  <a:lnTo>
                    <a:pt x="8" y="37"/>
                  </a:lnTo>
                  <a:lnTo>
                    <a:pt x="8" y="38"/>
                  </a:lnTo>
                  <a:lnTo>
                    <a:pt x="6" y="41"/>
                  </a:lnTo>
                  <a:lnTo>
                    <a:pt x="5" y="44"/>
                  </a:lnTo>
                  <a:lnTo>
                    <a:pt x="4" y="46"/>
                  </a:lnTo>
                  <a:lnTo>
                    <a:pt x="2" y="49"/>
                  </a:lnTo>
                  <a:lnTo>
                    <a:pt x="2" y="50"/>
                  </a:lnTo>
                  <a:lnTo>
                    <a:pt x="2" y="51"/>
                  </a:lnTo>
                  <a:lnTo>
                    <a:pt x="1" y="53"/>
                  </a:lnTo>
                  <a:lnTo>
                    <a:pt x="1" y="54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3"/>
                  </a:lnTo>
                  <a:lnTo>
                    <a:pt x="0" y="64"/>
                  </a:lnTo>
                  <a:lnTo>
                    <a:pt x="1" y="67"/>
                  </a:lnTo>
                  <a:lnTo>
                    <a:pt x="2" y="70"/>
                  </a:lnTo>
                  <a:lnTo>
                    <a:pt x="2" y="72"/>
                  </a:lnTo>
                  <a:lnTo>
                    <a:pt x="4" y="75"/>
                  </a:lnTo>
                  <a:lnTo>
                    <a:pt x="6" y="8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97" name="Freeform 3983"/>
            <p:cNvSpPr>
              <a:spLocks/>
            </p:cNvSpPr>
            <p:nvPr/>
          </p:nvSpPr>
          <p:spPr bwMode="auto">
            <a:xfrm>
              <a:off x="4228" y="3763"/>
              <a:ext cx="15" cy="131"/>
            </a:xfrm>
            <a:custGeom>
              <a:avLst/>
              <a:gdLst>
                <a:gd name="T0" fmla="*/ 53 w 10"/>
                <a:gd name="T1" fmla="*/ 0 h 81"/>
                <a:gd name="T2" fmla="*/ 41 w 10"/>
                <a:gd name="T3" fmla="*/ 21 h 81"/>
                <a:gd name="T4" fmla="*/ 32 w 10"/>
                <a:gd name="T5" fmla="*/ 26 h 81"/>
                <a:gd name="T6" fmla="*/ 27 w 10"/>
                <a:gd name="T7" fmla="*/ 34 h 81"/>
                <a:gd name="T8" fmla="*/ 27 w 10"/>
                <a:gd name="T9" fmla="*/ 42 h 81"/>
                <a:gd name="T10" fmla="*/ 21 w 10"/>
                <a:gd name="T11" fmla="*/ 47 h 81"/>
                <a:gd name="T12" fmla="*/ 18 w 10"/>
                <a:gd name="T13" fmla="*/ 55 h 81"/>
                <a:gd name="T14" fmla="*/ 18 w 10"/>
                <a:gd name="T15" fmla="*/ 68 h 81"/>
                <a:gd name="T16" fmla="*/ 18 w 10"/>
                <a:gd name="T17" fmla="*/ 76 h 81"/>
                <a:gd name="T18" fmla="*/ 18 w 10"/>
                <a:gd name="T19" fmla="*/ 76 h 81"/>
                <a:gd name="T20" fmla="*/ 18 w 10"/>
                <a:gd name="T21" fmla="*/ 81 h 81"/>
                <a:gd name="T22" fmla="*/ 18 w 10"/>
                <a:gd name="T23" fmla="*/ 89 h 81"/>
                <a:gd name="T24" fmla="*/ 18 w 10"/>
                <a:gd name="T25" fmla="*/ 97 h 81"/>
                <a:gd name="T26" fmla="*/ 21 w 10"/>
                <a:gd name="T27" fmla="*/ 102 h 81"/>
                <a:gd name="T28" fmla="*/ 21 w 10"/>
                <a:gd name="T29" fmla="*/ 110 h 81"/>
                <a:gd name="T30" fmla="*/ 27 w 10"/>
                <a:gd name="T31" fmla="*/ 123 h 81"/>
                <a:gd name="T32" fmla="*/ 32 w 10"/>
                <a:gd name="T33" fmla="*/ 131 h 81"/>
                <a:gd name="T34" fmla="*/ 41 w 10"/>
                <a:gd name="T35" fmla="*/ 144 h 81"/>
                <a:gd name="T36" fmla="*/ 41 w 10"/>
                <a:gd name="T37" fmla="*/ 157 h 81"/>
                <a:gd name="T38" fmla="*/ 48 w 10"/>
                <a:gd name="T39" fmla="*/ 165 h 81"/>
                <a:gd name="T40" fmla="*/ 48 w 10"/>
                <a:gd name="T41" fmla="*/ 170 h 81"/>
                <a:gd name="T42" fmla="*/ 53 w 10"/>
                <a:gd name="T43" fmla="*/ 178 h 81"/>
                <a:gd name="T44" fmla="*/ 53 w 10"/>
                <a:gd name="T45" fmla="*/ 191 h 81"/>
                <a:gd name="T46" fmla="*/ 53 w 10"/>
                <a:gd name="T47" fmla="*/ 199 h 81"/>
                <a:gd name="T48" fmla="*/ 53 w 10"/>
                <a:gd name="T49" fmla="*/ 207 h 81"/>
                <a:gd name="T50" fmla="*/ 53 w 10"/>
                <a:gd name="T51" fmla="*/ 212 h 81"/>
                <a:gd name="T52" fmla="*/ 53 w 10"/>
                <a:gd name="T53" fmla="*/ 225 h 81"/>
                <a:gd name="T54" fmla="*/ 53 w 10"/>
                <a:gd name="T55" fmla="*/ 233 h 81"/>
                <a:gd name="T56" fmla="*/ 48 w 10"/>
                <a:gd name="T57" fmla="*/ 241 h 81"/>
                <a:gd name="T58" fmla="*/ 48 w 10"/>
                <a:gd name="T59" fmla="*/ 246 h 81"/>
                <a:gd name="T60" fmla="*/ 41 w 10"/>
                <a:gd name="T61" fmla="*/ 259 h 81"/>
                <a:gd name="T62" fmla="*/ 41 w 10"/>
                <a:gd name="T63" fmla="*/ 267 h 81"/>
                <a:gd name="T64" fmla="*/ 39 w 10"/>
                <a:gd name="T65" fmla="*/ 288 h 81"/>
                <a:gd name="T66" fmla="*/ 27 w 10"/>
                <a:gd name="T67" fmla="*/ 301 h 81"/>
                <a:gd name="T68" fmla="*/ 21 w 10"/>
                <a:gd name="T69" fmla="*/ 322 h 81"/>
                <a:gd name="T70" fmla="*/ 18 w 10"/>
                <a:gd name="T71" fmla="*/ 335 h 81"/>
                <a:gd name="T72" fmla="*/ 12 w 10"/>
                <a:gd name="T73" fmla="*/ 348 h 81"/>
                <a:gd name="T74" fmla="*/ 12 w 10"/>
                <a:gd name="T75" fmla="*/ 356 h 81"/>
                <a:gd name="T76" fmla="*/ 8 w 10"/>
                <a:gd name="T77" fmla="*/ 364 h 81"/>
                <a:gd name="T78" fmla="*/ 8 w 10"/>
                <a:gd name="T79" fmla="*/ 377 h 81"/>
                <a:gd name="T80" fmla="*/ 8 w 10"/>
                <a:gd name="T81" fmla="*/ 385 h 81"/>
                <a:gd name="T82" fmla="*/ 0 w 10"/>
                <a:gd name="T83" fmla="*/ 390 h 81"/>
                <a:gd name="T84" fmla="*/ 0 w 10"/>
                <a:gd name="T85" fmla="*/ 398 h 81"/>
                <a:gd name="T86" fmla="*/ 0 w 10"/>
                <a:gd name="T87" fmla="*/ 411 h 81"/>
                <a:gd name="T88" fmla="*/ 0 w 10"/>
                <a:gd name="T89" fmla="*/ 419 h 81"/>
                <a:gd name="T90" fmla="*/ 0 w 10"/>
                <a:gd name="T91" fmla="*/ 424 h 81"/>
                <a:gd name="T92" fmla="*/ 8 w 10"/>
                <a:gd name="T93" fmla="*/ 432 h 81"/>
                <a:gd name="T94" fmla="*/ 8 w 10"/>
                <a:gd name="T95" fmla="*/ 445 h 81"/>
                <a:gd name="T96" fmla="*/ 8 w 10"/>
                <a:gd name="T97" fmla="*/ 466 h 81"/>
                <a:gd name="T98" fmla="*/ 12 w 10"/>
                <a:gd name="T99" fmla="*/ 479 h 81"/>
                <a:gd name="T100" fmla="*/ 18 w 10"/>
                <a:gd name="T101" fmla="*/ 500 h 81"/>
                <a:gd name="T102" fmla="*/ 21 w 10"/>
                <a:gd name="T103" fmla="*/ 513 h 81"/>
                <a:gd name="T104" fmla="*/ 32 w 10"/>
                <a:gd name="T105" fmla="*/ 555 h 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0" h="81">
                  <a:moveTo>
                    <a:pt x="10" y="0"/>
                  </a:moveTo>
                  <a:lnTo>
                    <a:pt x="8" y="3"/>
                  </a:lnTo>
                  <a:lnTo>
                    <a:pt x="6" y="4"/>
                  </a:lnTo>
                  <a:lnTo>
                    <a:pt x="5" y="5"/>
                  </a:lnTo>
                  <a:lnTo>
                    <a:pt x="5" y="6"/>
                  </a:lnTo>
                  <a:lnTo>
                    <a:pt x="4" y="7"/>
                  </a:lnTo>
                  <a:lnTo>
                    <a:pt x="3" y="8"/>
                  </a:lnTo>
                  <a:lnTo>
                    <a:pt x="3" y="10"/>
                  </a:lnTo>
                  <a:lnTo>
                    <a:pt x="3" y="11"/>
                  </a:lnTo>
                  <a:lnTo>
                    <a:pt x="3" y="12"/>
                  </a:lnTo>
                  <a:lnTo>
                    <a:pt x="3" y="13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4" y="16"/>
                  </a:lnTo>
                  <a:lnTo>
                    <a:pt x="5" y="18"/>
                  </a:lnTo>
                  <a:lnTo>
                    <a:pt x="6" y="19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9" y="24"/>
                  </a:lnTo>
                  <a:lnTo>
                    <a:pt x="9" y="25"/>
                  </a:lnTo>
                  <a:lnTo>
                    <a:pt x="10" y="26"/>
                  </a:lnTo>
                  <a:lnTo>
                    <a:pt x="10" y="28"/>
                  </a:lnTo>
                  <a:lnTo>
                    <a:pt x="10" y="29"/>
                  </a:lnTo>
                  <a:lnTo>
                    <a:pt x="10" y="30"/>
                  </a:lnTo>
                  <a:lnTo>
                    <a:pt x="10" y="31"/>
                  </a:lnTo>
                  <a:lnTo>
                    <a:pt x="10" y="33"/>
                  </a:lnTo>
                  <a:lnTo>
                    <a:pt x="10" y="34"/>
                  </a:lnTo>
                  <a:lnTo>
                    <a:pt x="9" y="35"/>
                  </a:lnTo>
                  <a:lnTo>
                    <a:pt x="9" y="36"/>
                  </a:lnTo>
                  <a:lnTo>
                    <a:pt x="8" y="38"/>
                  </a:lnTo>
                  <a:lnTo>
                    <a:pt x="8" y="39"/>
                  </a:lnTo>
                  <a:lnTo>
                    <a:pt x="7" y="42"/>
                  </a:lnTo>
                  <a:lnTo>
                    <a:pt x="5" y="44"/>
                  </a:lnTo>
                  <a:lnTo>
                    <a:pt x="4" y="47"/>
                  </a:lnTo>
                  <a:lnTo>
                    <a:pt x="3" y="49"/>
                  </a:lnTo>
                  <a:lnTo>
                    <a:pt x="2" y="51"/>
                  </a:lnTo>
                  <a:lnTo>
                    <a:pt x="2" y="52"/>
                  </a:lnTo>
                  <a:lnTo>
                    <a:pt x="1" y="53"/>
                  </a:lnTo>
                  <a:lnTo>
                    <a:pt x="1" y="55"/>
                  </a:lnTo>
                  <a:lnTo>
                    <a:pt x="1" y="56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0" y="62"/>
                  </a:lnTo>
                  <a:lnTo>
                    <a:pt x="1" y="63"/>
                  </a:lnTo>
                  <a:lnTo>
                    <a:pt x="1" y="65"/>
                  </a:lnTo>
                  <a:lnTo>
                    <a:pt x="1" y="68"/>
                  </a:lnTo>
                  <a:lnTo>
                    <a:pt x="2" y="70"/>
                  </a:lnTo>
                  <a:lnTo>
                    <a:pt x="3" y="73"/>
                  </a:lnTo>
                  <a:lnTo>
                    <a:pt x="4" y="75"/>
                  </a:lnTo>
                  <a:lnTo>
                    <a:pt x="6" y="81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98" name="Line 3987"/>
            <p:cNvSpPr>
              <a:spLocks noChangeShapeType="1"/>
            </p:cNvSpPr>
            <p:nvPr/>
          </p:nvSpPr>
          <p:spPr bwMode="auto">
            <a:xfrm>
              <a:off x="2051" y="3450"/>
              <a:ext cx="12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99" name="Line 3988"/>
            <p:cNvSpPr>
              <a:spLocks noChangeShapeType="1"/>
            </p:cNvSpPr>
            <p:nvPr/>
          </p:nvSpPr>
          <p:spPr bwMode="auto">
            <a:xfrm flipV="1">
              <a:off x="2171" y="3417"/>
              <a:ext cx="2" cy="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00" name="Line 3989"/>
            <p:cNvSpPr>
              <a:spLocks noChangeShapeType="1"/>
            </p:cNvSpPr>
            <p:nvPr/>
          </p:nvSpPr>
          <p:spPr bwMode="auto">
            <a:xfrm>
              <a:off x="2171" y="3417"/>
              <a:ext cx="1088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01" name="Line 3990"/>
            <p:cNvSpPr>
              <a:spLocks noChangeShapeType="1"/>
            </p:cNvSpPr>
            <p:nvPr/>
          </p:nvSpPr>
          <p:spPr bwMode="auto">
            <a:xfrm>
              <a:off x="3259" y="3417"/>
              <a:ext cx="1" cy="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02" name="Freeform 3991"/>
            <p:cNvSpPr>
              <a:spLocks/>
            </p:cNvSpPr>
            <p:nvPr/>
          </p:nvSpPr>
          <p:spPr bwMode="auto">
            <a:xfrm>
              <a:off x="2285" y="3138"/>
              <a:ext cx="192" cy="195"/>
            </a:xfrm>
            <a:custGeom>
              <a:avLst/>
              <a:gdLst>
                <a:gd name="T0" fmla="*/ 768 w 121"/>
                <a:gd name="T1" fmla="*/ 411 h 121"/>
                <a:gd name="T2" fmla="*/ 758 w 121"/>
                <a:gd name="T3" fmla="*/ 356 h 121"/>
                <a:gd name="T4" fmla="*/ 755 w 121"/>
                <a:gd name="T5" fmla="*/ 306 h 121"/>
                <a:gd name="T6" fmla="*/ 735 w 121"/>
                <a:gd name="T7" fmla="*/ 255 h 121"/>
                <a:gd name="T8" fmla="*/ 716 w 121"/>
                <a:gd name="T9" fmla="*/ 200 h 121"/>
                <a:gd name="T10" fmla="*/ 682 w 121"/>
                <a:gd name="T11" fmla="*/ 164 h 121"/>
                <a:gd name="T12" fmla="*/ 652 w 121"/>
                <a:gd name="T13" fmla="*/ 122 h 121"/>
                <a:gd name="T14" fmla="*/ 614 w 121"/>
                <a:gd name="T15" fmla="*/ 89 h 121"/>
                <a:gd name="T16" fmla="*/ 571 w 121"/>
                <a:gd name="T17" fmla="*/ 55 h 121"/>
                <a:gd name="T18" fmla="*/ 527 w 121"/>
                <a:gd name="T19" fmla="*/ 34 h 121"/>
                <a:gd name="T20" fmla="*/ 484 w 121"/>
                <a:gd name="T21" fmla="*/ 13 h 121"/>
                <a:gd name="T22" fmla="*/ 430 w 121"/>
                <a:gd name="T23" fmla="*/ 8 h 121"/>
                <a:gd name="T24" fmla="*/ 381 w 121"/>
                <a:gd name="T25" fmla="*/ 0 h 121"/>
                <a:gd name="T26" fmla="*/ 332 w 121"/>
                <a:gd name="T27" fmla="*/ 8 h 121"/>
                <a:gd name="T28" fmla="*/ 284 w 121"/>
                <a:gd name="T29" fmla="*/ 13 h 121"/>
                <a:gd name="T30" fmla="*/ 236 w 121"/>
                <a:gd name="T31" fmla="*/ 34 h 121"/>
                <a:gd name="T32" fmla="*/ 192 w 121"/>
                <a:gd name="T33" fmla="*/ 55 h 121"/>
                <a:gd name="T34" fmla="*/ 143 w 121"/>
                <a:gd name="T35" fmla="*/ 89 h 121"/>
                <a:gd name="T36" fmla="*/ 116 w 121"/>
                <a:gd name="T37" fmla="*/ 122 h 121"/>
                <a:gd name="T38" fmla="*/ 83 w 121"/>
                <a:gd name="T39" fmla="*/ 164 h 121"/>
                <a:gd name="T40" fmla="*/ 52 w 121"/>
                <a:gd name="T41" fmla="*/ 200 h 121"/>
                <a:gd name="T42" fmla="*/ 25 w 121"/>
                <a:gd name="T43" fmla="*/ 255 h 121"/>
                <a:gd name="T44" fmla="*/ 13 w 121"/>
                <a:gd name="T45" fmla="*/ 306 h 121"/>
                <a:gd name="T46" fmla="*/ 0 w 121"/>
                <a:gd name="T47" fmla="*/ 356 h 121"/>
                <a:gd name="T48" fmla="*/ 0 w 121"/>
                <a:gd name="T49" fmla="*/ 411 h 121"/>
                <a:gd name="T50" fmla="*/ 0 w 121"/>
                <a:gd name="T51" fmla="*/ 459 h 121"/>
                <a:gd name="T52" fmla="*/ 13 w 121"/>
                <a:gd name="T53" fmla="*/ 511 h 121"/>
                <a:gd name="T54" fmla="*/ 25 w 121"/>
                <a:gd name="T55" fmla="*/ 566 h 121"/>
                <a:gd name="T56" fmla="*/ 52 w 121"/>
                <a:gd name="T57" fmla="*/ 616 h 121"/>
                <a:gd name="T58" fmla="*/ 83 w 121"/>
                <a:gd name="T59" fmla="*/ 653 h 121"/>
                <a:gd name="T60" fmla="*/ 116 w 121"/>
                <a:gd name="T61" fmla="*/ 696 h 121"/>
                <a:gd name="T62" fmla="*/ 143 w 121"/>
                <a:gd name="T63" fmla="*/ 727 h 121"/>
                <a:gd name="T64" fmla="*/ 192 w 121"/>
                <a:gd name="T65" fmla="*/ 761 h 121"/>
                <a:gd name="T66" fmla="*/ 236 w 121"/>
                <a:gd name="T67" fmla="*/ 782 h 121"/>
                <a:gd name="T68" fmla="*/ 284 w 121"/>
                <a:gd name="T69" fmla="*/ 803 h 121"/>
                <a:gd name="T70" fmla="*/ 332 w 121"/>
                <a:gd name="T71" fmla="*/ 807 h 121"/>
                <a:gd name="T72" fmla="*/ 381 w 121"/>
                <a:gd name="T73" fmla="*/ 815 h 121"/>
                <a:gd name="T74" fmla="*/ 430 w 121"/>
                <a:gd name="T75" fmla="*/ 807 h 121"/>
                <a:gd name="T76" fmla="*/ 484 w 121"/>
                <a:gd name="T77" fmla="*/ 803 h 121"/>
                <a:gd name="T78" fmla="*/ 527 w 121"/>
                <a:gd name="T79" fmla="*/ 782 h 121"/>
                <a:gd name="T80" fmla="*/ 571 w 121"/>
                <a:gd name="T81" fmla="*/ 761 h 121"/>
                <a:gd name="T82" fmla="*/ 614 w 121"/>
                <a:gd name="T83" fmla="*/ 727 h 121"/>
                <a:gd name="T84" fmla="*/ 652 w 121"/>
                <a:gd name="T85" fmla="*/ 696 h 121"/>
                <a:gd name="T86" fmla="*/ 682 w 121"/>
                <a:gd name="T87" fmla="*/ 653 h 121"/>
                <a:gd name="T88" fmla="*/ 716 w 121"/>
                <a:gd name="T89" fmla="*/ 616 h 121"/>
                <a:gd name="T90" fmla="*/ 735 w 121"/>
                <a:gd name="T91" fmla="*/ 566 h 121"/>
                <a:gd name="T92" fmla="*/ 755 w 121"/>
                <a:gd name="T93" fmla="*/ 511 h 121"/>
                <a:gd name="T94" fmla="*/ 758 w 121"/>
                <a:gd name="T95" fmla="*/ 459 h 121"/>
                <a:gd name="T96" fmla="*/ 768 w 121"/>
                <a:gd name="T97" fmla="*/ 411 h 12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21" h="121">
                  <a:moveTo>
                    <a:pt x="121" y="61"/>
                  </a:moveTo>
                  <a:lnTo>
                    <a:pt x="120" y="53"/>
                  </a:lnTo>
                  <a:lnTo>
                    <a:pt x="119" y="45"/>
                  </a:lnTo>
                  <a:lnTo>
                    <a:pt x="116" y="38"/>
                  </a:lnTo>
                  <a:lnTo>
                    <a:pt x="113" y="30"/>
                  </a:lnTo>
                  <a:lnTo>
                    <a:pt x="108" y="24"/>
                  </a:lnTo>
                  <a:lnTo>
                    <a:pt x="103" y="18"/>
                  </a:lnTo>
                  <a:lnTo>
                    <a:pt x="97" y="13"/>
                  </a:lnTo>
                  <a:lnTo>
                    <a:pt x="90" y="8"/>
                  </a:lnTo>
                  <a:lnTo>
                    <a:pt x="83" y="5"/>
                  </a:lnTo>
                  <a:lnTo>
                    <a:pt x="76" y="2"/>
                  </a:lnTo>
                  <a:lnTo>
                    <a:pt x="68" y="1"/>
                  </a:lnTo>
                  <a:lnTo>
                    <a:pt x="60" y="0"/>
                  </a:lnTo>
                  <a:lnTo>
                    <a:pt x="52" y="1"/>
                  </a:lnTo>
                  <a:lnTo>
                    <a:pt x="45" y="2"/>
                  </a:lnTo>
                  <a:lnTo>
                    <a:pt x="37" y="5"/>
                  </a:lnTo>
                  <a:lnTo>
                    <a:pt x="30" y="8"/>
                  </a:lnTo>
                  <a:lnTo>
                    <a:pt x="23" y="13"/>
                  </a:lnTo>
                  <a:lnTo>
                    <a:pt x="18" y="18"/>
                  </a:lnTo>
                  <a:lnTo>
                    <a:pt x="13" y="24"/>
                  </a:lnTo>
                  <a:lnTo>
                    <a:pt x="8" y="30"/>
                  </a:lnTo>
                  <a:lnTo>
                    <a:pt x="4" y="38"/>
                  </a:lnTo>
                  <a:lnTo>
                    <a:pt x="2" y="45"/>
                  </a:lnTo>
                  <a:lnTo>
                    <a:pt x="0" y="53"/>
                  </a:lnTo>
                  <a:lnTo>
                    <a:pt x="0" y="61"/>
                  </a:lnTo>
                  <a:lnTo>
                    <a:pt x="0" y="68"/>
                  </a:lnTo>
                  <a:lnTo>
                    <a:pt x="2" y="76"/>
                  </a:lnTo>
                  <a:lnTo>
                    <a:pt x="4" y="84"/>
                  </a:lnTo>
                  <a:lnTo>
                    <a:pt x="8" y="91"/>
                  </a:lnTo>
                  <a:lnTo>
                    <a:pt x="13" y="97"/>
                  </a:lnTo>
                  <a:lnTo>
                    <a:pt x="18" y="103"/>
                  </a:lnTo>
                  <a:lnTo>
                    <a:pt x="23" y="108"/>
                  </a:lnTo>
                  <a:lnTo>
                    <a:pt x="30" y="113"/>
                  </a:lnTo>
                  <a:lnTo>
                    <a:pt x="37" y="116"/>
                  </a:lnTo>
                  <a:lnTo>
                    <a:pt x="45" y="119"/>
                  </a:lnTo>
                  <a:lnTo>
                    <a:pt x="52" y="120"/>
                  </a:lnTo>
                  <a:lnTo>
                    <a:pt x="60" y="121"/>
                  </a:lnTo>
                  <a:lnTo>
                    <a:pt x="68" y="120"/>
                  </a:lnTo>
                  <a:lnTo>
                    <a:pt x="76" y="119"/>
                  </a:lnTo>
                  <a:lnTo>
                    <a:pt x="83" y="116"/>
                  </a:lnTo>
                  <a:lnTo>
                    <a:pt x="90" y="113"/>
                  </a:lnTo>
                  <a:lnTo>
                    <a:pt x="97" y="108"/>
                  </a:lnTo>
                  <a:lnTo>
                    <a:pt x="103" y="103"/>
                  </a:lnTo>
                  <a:lnTo>
                    <a:pt x="108" y="97"/>
                  </a:lnTo>
                  <a:lnTo>
                    <a:pt x="113" y="91"/>
                  </a:lnTo>
                  <a:lnTo>
                    <a:pt x="116" y="84"/>
                  </a:lnTo>
                  <a:lnTo>
                    <a:pt x="119" y="76"/>
                  </a:lnTo>
                  <a:lnTo>
                    <a:pt x="120" y="68"/>
                  </a:lnTo>
                  <a:lnTo>
                    <a:pt x="121" y="61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03" name="Freeform 3992"/>
            <p:cNvSpPr>
              <a:spLocks/>
            </p:cNvSpPr>
            <p:nvPr/>
          </p:nvSpPr>
          <p:spPr bwMode="auto">
            <a:xfrm>
              <a:off x="2805" y="2989"/>
              <a:ext cx="391" cy="399"/>
            </a:xfrm>
            <a:custGeom>
              <a:avLst/>
              <a:gdLst>
                <a:gd name="T0" fmla="*/ 1543 w 247"/>
                <a:gd name="T1" fmla="*/ 772 h 247"/>
                <a:gd name="T2" fmla="*/ 1518 w 247"/>
                <a:gd name="T3" fmla="*/ 611 h 247"/>
                <a:gd name="T4" fmla="*/ 1469 w 247"/>
                <a:gd name="T5" fmla="*/ 467 h 247"/>
                <a:gd name="T6" fmla="*/ 1393 w 247"/>
                <a:gd name="T7" fmla="*/ 334 h 247"/>
                <a:gd name="T8" fmla="*/ 1293 w 247"/>
                <a:gd name="T9" fmla="*/ 220 h 247"/>
                <a:gd name="T10" fmla="*/ 1182 w 247"/>
                <a:gd name="T11" fmla="*/ 131 h 247"/>
                <a:gd name="T12" fmla="*/ 1054 w 247"/>
                <a:gd name="T13" fmla="*/ 55 h 247"/>
                <a:gd name="T14" fmla="*/ 917 w 247"/>
                <a:gd name="T15" fmla="*/ 13 h 247"/>
                <a:gd name="T16" fmla="*/ 774 w 247"/>
                <a:gd name="T17" fmla="*/ 0 h 247"/>
                <a:gd name="T18" fmla="*/ 633 w 247"/>
                <a:gd name="T19" fmla="*/ 13 h 247"/>
                <a:gd name="T20" fmla="*/ 489 w 247"/>
                <a:gd name="T21" fmla="*/ 55 h 247"/>
                <a:gd name="T22" fmla="*/ 366 w 247"/>
                <a:gd name="T23" fmla="*/ 131 h 247"/>
                <a:gd name="T24" fmla="*/ 250 w 247"/>
                <a:gd name="T25" fmla="*/ 220 h 247"/>
                <a:gd name="T26" fmla="*/ 150 w 247"/>
                <a:gd name="T27" fmla="*/ 334 h 247"/>
                <a:gd name="T28" fmla="*/ 82 w 247"/>
                <a:gd name="T29" fmla="*/ 467 h 247"/>
                <a:gd name="T30" fmla="*/ 22 w 247"/>
                <a:gd name="T31" fmla="*/ 611 h 247"/>
                <a:gd name="T32" fmla="*/ 0 w 247"/>
                <a:gd name="T33" fmla="*/ 772 h 247"/>
                <a:gd name="T34" fmla="*/ 0 w 247"/>
                <a:gd name="T35" fmla="*/ 919 h 247"/>
                <a:gd name="T36" fmla="*/ 22 w 247"/>
                <a:gd name="T37" fmla="*/ 1076 h 247"/>
                <a:gd name="T38" fmla="*/ 82 w 247"/>
                <a:gd name="T39" fmla="*/ 1218 h 247"/>
                <a:gd name="T40" fmla="*/ 150 w 247"/>
                <a:gd name="T41" fmla="*/ 1349 h 247"/>
                <a:gd name="T42" fmla="*/ 250 w 247"/>
                <a:gd name="T43" fmla="*/ 1464 h 247"/>
                <a:gd name="T44" fmla="*/ 366 w 247"/>
                <a:gd name="T45" fmla="*/ 1560 h 247"/>
                <a:gd name="T46" fmla="*/ 489 w 247"/>
                <a:gd name="T47" fmla="*/ 1628 h 247"/>
                <a:gd name="T48" fmla="*/ 633 w 247"/>
                <a:gd name="T49" fmla="*/ 1670 h 247"/>
                <a:gd name="T50" fmla="*/ 774 w 247"/>
                <a:gd name="T51" fmla="*/ 1683 h 247"/>
                <a:gd name="T52" fmla="*/ 917 w 247"/>
                <a:gd name="T53" fmla="*/ 1670 h 247"/>
                <a:gd name="T54" fmla="*/ 1054 w 247"/>
                <a:gd name="T55" fmla="*/ 1628 h 247"/>
                <a:gd name="T56" fmla="*/ 1182 w 247"/>
                <a:gd name="T57" fmla="*/ 1560 h 247"/>
                <a:gd name="T58" fmla="*/ 1293 w 247"/>
                <a:gd name="T59" fmla="*/ 1464 h 247"/>
                <a:gd name="T60" fmla="*/ 1393 w 247"/>
                <a:gd name="T61" fmla="*/ 1349 h 247"/>
                <a:gd name="T62" fmla="*/ 1469 w 247"/>
                <a:gd name="T63" fmla="*/ 1218 h 247"/>
                <a:gd name="T64" fmla="*/ 1518 w 247"/>
                <a:gd name="T65" fmla="*/ 1076 h 247"/>
                <a:gd name="T66" fmla="*/ 1543 w 247"/>
                <a:gd name="T67" fmla="*/ 919 h 24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47" h="247">
                  <a:moveTo>
                    <a:pt x="247" y="124"/>
                  </a:moveTo>
                  <a:lnTo>
                    <a:pt x="246" y="113"/>
                  </a:lnTo>
                  <a:lnTo>
                    <a:pt x="245" y="101"/>
                  </a:lnTo>
                  <a:lnTo>
                    <a:pt x="242" y="90"/>
                  </a:lnTo>
                  <a:lnTo>
                    <a:pt x="238" y="79"/>
                  </a:lnTo>
                  <a:lnTo>
                    <a:pt x="234" y="69"/>
                  </a:lnTo>
                  <a:lnTo>
                    <a:pt x="228" y="59"/>
                  </a:lnTo>
                  <a:lnTo>
                    <a:pt x="222" y="49"/>
                  </a:lnTo>
                  <a:lnTo>
                    <a:pt x="215" y="40"/>
                  </a:lnTo>
                  <a:lnTo>
                    <a:pt x="206" y="32"/>
                  </a:lnTo>
                  <a:lnTo>
                    <a:pt x="198" y="25"/>
                  </a:lnTo>
                  <a:lnTo>
                    <a:pt x="188" y="19"/>
                  </a:lnTo>
                  <a:lnTo>
                    <a:pt x="178" y="13"/>
                  </a:lnTo>
                  <a:lnTo>
                    <a:pt x="168" y="8"/>
                  </a:lnTo>
                  <a:lnTo>
                    <a:pt x="157" y="5"/>
                  </a:lnTo>
                  <a:lnTo>
                    <a:pt x="146" y="2"/>
                  </a:lnTo>
                  <a:lnTo>
                    <a:pt x="135" y="1"/>
                  </a:lnTo>
                  <a:lnTo>
                    <a:pt x="123" y="0"/>
                  </a:lnTo>
                  <a:lnTo>
                    <a:pt x="112" y="1"/>
                  </a:lnTo>
                  <a:lnTo>
                    <a:pt x="101" y="2"/>
                  </a:lnTo>
                  <a:lnTo>
                    <a:pt x="89" y="5"/>
                  </a:lnTo>
                  <a:lnTo>
                    <a:pt x="78" y="8"/>
                  </a:lnTo>
                  <a:lnTo>
                    <a:pt x="68" y="13"/>
                  </a:lnTo>
                  <a:lnTo>
                    <a:pt x="58" y="19"/>
                  </a:lnTo>
                  <a:lnTo>
                    <a:pt x="49" y="25"/>
                  </a:lnTo>
                  <a:lnTo>
                    <a:pt x="40" y="32"/>
                  </a:lnTo>
                  <a:lnTo>
                    <a:pt x="32" y="40"/>
                  </a:lnTo>
                  <a:lnTo>
                    <a:pt x="24" y="49"/>
                  </a:lnTo>
                  <a:lnTo>
                    <a:pt x="18" y="59"/>
                  </a:lnTo>
                  <a:lnTo>
                    <a:pt x="13" y="69"/>
                  </a:lnTo>
                  <a:lnTo>
                    <a:pt x="8" y="79"/>
                  </a:lnTo>
                  <a:lnTo>
                    <a:pt x="4" y="90"/>
                  </a:lnTo>
                  <a:lnTo>
                    <a:pt x="2" y="101"/>
                  </a:lnTo>
                  <a:lnTo>
                    <a:pt x="0" y="113"/>
                  </a:lnTo>
                  <a:lnTo>
                    <a:pt x="0" y="124"/>
                  </a:lnTo>
                  <a:lnTo>
                    <a:pt x="0" y="135"/>
                  </a:lnTo>
                  <a:lnTo>
                    <a:pt x="2" y="147"/>
                  </a:lnTo>
                  <a:lnTo>
                    <a:pt x="4" y="158"/>
                  </a:lnTo>
                  <a:lnTo>
                    <a:pt x="8" y="168"/>
                  </a:lnTo>
                  <a:lnTo>
                    <a:pt x="13" y="179"/>
                  </a:lnTo>
                  <a:lnTo>
                    <a:pt x="18" y="189"/>
                  </a:lnTo>
                  <a:lnTo>
                    <a:pt x="24" y="198"/>
                  </a:lnTo>
                  <a:lnTo>
                    <a:pt x="32" y="207"/>
                  </a:lnTo>
                  <a:lnTo>
                    <a:pt x="40" y="215"/>
                  </a:lnTo>
                  <a:lnTo>
                    <a:pt x="49" y="223"/>
                  </a:lnTo>
                  <a:lnTo>
                    <a:pt x="58" y="229"/>
                  </a:lnTo>
                  <a:lnTo>
                    <a:pt x="68" y="235"/>
                  </a:lnTo>
                  <a:lnTo>
                    <a:pt x="78" y="239"/>
                  </a:lnTo>
                  <a:lnTo>
                    <a:pt x="89" y="243"/>
                  </a:lnTo>
                  <a:lnTo>
                    <a:pt x="101" y="245"/>
                  </a:lnTo>
                  <a:lnTo>
                    <a:pt x="112" y="247"/>
                  </a:lnTo>
                  <a:lnTo>
                    <a:pt x="123" y="247"/>
                  </a:lnTo>
                  <a:lnTo>
                    <a:pt x="135" y="247"/>
                  </a:lnTo>
                  <a:lnTo>
                    <a:pt x="146" y="245"/>
                  </a:lnTo>
                  <a:lnTo>
                    <a:pt x="157" y="243"/>
                  </a:lnTo>
                  <a:lnTo>
                    <a:pt x="168" y="239"/>
                  </a:lnTo>
                  <a:lnTo>
                    <a:pt x="178" y="235"/>
                  </a:lnTo>
                  <a:lnTo>
                    <a:pt x="188" y="229"/>
                  </a:lnTo>
                  <a:lnTo>
                    <a:pt x="198" y="223"/>
                  </a:lnTo>
                  <a:lnTo>
                    <a:pt x="206" y="215"/>
                  </a:lnTo>
                  <a:lnTo>
                    <a:pt x="215" y="207"/>
                  </a:lnTo>
                  <a:lnTo>
                    <a:pt x="222" y="198"/>
                  </a:lnTo>
                  <a:lnTo>
                    <a:pt x="228" y="189"/>
                  </a:lnTo>
                  <a:lnTo>
                    <a:pt x="234" y="179"/>
                  </a:lnTo>
                  <a:lnTo>
                    <a:pt x="238" y="168"/>
                  </a:lnTo>
                  <a:lnTo>
                    <a:pt x="242" y="158"/>
                  </a:lnTo>
                  <a:lnTo>
                    <a:pt x="245" y="147"/>
                  </a:lnTo>
                  <a:lnTo>
                    <a:pt x="246" y="135"/>
                  </a:lnTo>
                  <a:lnTo>
                    <a:pt x="247" y="124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04" name="Line 3993"/>
            <p:cNvSpPr>
              <a:spLocks noChangeShapeType="1"/>
            </p:cNvSpPr>
            <p:nvPr/>
          </p:nvSpPr>
          <p:spPr bwMode="auto">
            <a:xfrm>
              <a:off x="2285" y="3236"/>
              <a:ext cx="2" cy="1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05" name="Line 3994"/>
            <p:cNvSpPr>
              <a:spLocks noChangeShapeType="1"/>
            </p:cNvSpPr>
            <p:nvPr/>
          </p:nvSpPr>
          <p:spPr bwMode="auto">
            <a:xfrm flipV="1">
              <a:off x="2380" y="3010"/>
              <a:ext cx="532" cy="1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06" name="Line 3995"/>
            <p:cNvSpPr>
              <a:spLocks noChangeShapeType="1"/>
            </p:cNvSpPr>
            <p:nvPr/>
          </p:nvSpPr>
          <p:spPr bwMode="auto">
            <a:xfrm>
              <a:off x="3196" y="3190"/>
              <a:ext cx="1" cy="22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07" name="Freeform 3996"/>
            <p:cNvSpPr>
              <a:spLocks/>
            </p:cNvSpPr>
            <p:nvPr/>
          </p:nvSpPr>
          <p:spPr bwMode="auto">
            <a:xfrm>
              <a:off x="2322" y="3177"/>
              <a:ext cx="117" cy="119"/>
            </a:xfrm>
            <a:custGeom>
              <a:avLst/>
              <a:gdLst>
                <a:gd name="T0" fmla="*/ 463 w 74"/>
                <a:gd name="T1" fmla="*/ 248 h 74"/>
                <a:gd name="T2" fmla="*/ 455 w 74"/>
                <a:gd name="T3" fmla="*/ 196 h 74"/>
                <a:gd name="T4" fmla="*/ 443 w 74"/>
                <a:gd name="T5" fmla="*/ 145 h 74"/>
                <a:gd name="T6" fmla="*/ 427 w 74"/>
                <a:gd name="T7" fmla="*/ 109 h 74"/>
                <a:gd name="T8" fmla="*/ 395 w 74"/>
                <a:gd name="T9" fmla="*/ 68 h 74"/>
                <a:gd name="T10" fmla="*/ 362 w 74"/>
                <a:gd name="T11" fmla="*/ 42 h 74"/>
                <a:gd name="T12" fmla="*/ 319 w 74"/>
                <a:gd name="T13" fmla="*/ 21 h 74"/>
                <a:gd name="T14" fmla="*/ 278 w 74"/>
                <a:gd name="T15" fmla="*/ 0 h 74"/>
                <a:gd name="T16" fmla="*/ 232 w 74"/>
                <a:gd name="T17" fmla="*/ 0 h 74"/>
                <a:gd name="T18" fmla="*/ 185 w 74"/>
                <a:gd name="T19" fmla="*/ 0 h 74"/>
                <a:gd name="T20" fmla="*/ 142 w 74"/>
                <a:gd name="T21" fmla="*/ 21 h 74"/>
                <a:gd name="T22" fmla="*/ 108 w 74"/>
                <a:gd name="T23" fmla="*/ 42 h 74"/>
                <a:gd name="T24" fmla="*/ 68 w 74"/>
                <a:gd name="T25" fmla="*/ 68 h 74"/>
                <a:gd name="T26" fmla="*/ 43 w 74"/>
                <a:gd name="T27" fmla="*/ 109 h 74"/>
                <a:gd name="T28" fmla="*/ 21 w 74"/>
                <a:gd name="T29" fmla="*/ 145 h 74"/>
                <a:gd name="T30" fmla="*/ 8 w 74"/>
                <a:gd name="T31" fmla="*/ 196 h 74"/>
                <a:gd name="T32" fmla="*/ 0 w 74"/>
                <a:gd name="T33" fmla="*/ 248 h 74"/>
                <a:gd name="T34" fmla="*/ 8 w 74"/>
                <a:gd name="T35" fmla="*/ 294 h 74"/>
                <a:gd name="T36" fmla="*/ 21 w 74"/>
                <a:gd name="T37" fmla="*/ 341 h 74"/>
                <a:gd name="T38" fmla="*/ 43 w 74"/>
                <a:gd name="T39" fmla="*/ 383 h 74"/>
                <a:gd name="T40" fmla="*/ 68 w 74"/>
                <a:gd name="T41" fmla="*/ 420 h 74"/>
                <a:gd name="T42" fmla="*/ 108 w 74"/>
                <a:gd name="T43" fmla="*/ 450 h 74"/>
                <a:gd name="T44" fmla="*/ 142 w 74"/>
                <a:gd name="T45" fmla="*/ 473 h 74"/>
                <a:gd name="T46" fmla="*/ 185 w 74"/>
                <a:gd name="T47" fmla="*/ 486 h 74"/>
                <a:gd name="T48" fmla="*/ 232 w 74"/>
                <a:gd name="T49" fmla="*/ 494 h 74"/>
                <a:gd name="T50" fmla="*/ 278 w 74"/>
                <a:gd name="T51" fmla="*/ 486 h 74"/>
                <a:gd name="T52" fmla="*/ 319 w 74"/>
                <a:gd name="T53" fmla="*/ 473 h 74"/>
                <a:gd name="T54" fmla="*/ 362 w 74"/>
                <a:gd name="T55" fmla="*/ 450 h 74"/>
                <a:gd name="T56" fmla="*/ 395 w 74"/>
                <a:gd name="T57" fmla="*/ 420 h 74"/>
                <a:gd name="T58" fmla="*/ 427 w 74"/>
                <a:gd name="T59" fmla="*/ 383 h 74"/>
                <a:gd name="T60" fmla="*/ 443 w 74"/>
                <a:gd name="T61" fmla="*/ 341 h 74"/>
                <a:gd name="T62" fmla="*/ 455 w 74"/>
                <a:gd name="T63" fmla="*/ 294 h 74"/>
                <a:gd name="T64" fmla="*/ 463 w 74"/>
                <a:gd name="T65" fmla="*/ 248 h 7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lnTo>
                    <a:pt x="73" y="29"/>
                  </a:lnTo>
                  <a:lnTo>
                    <a:pt x="71" y="22"/>
                  </a:lnTo>
                  <a:lnTo>
                    <a:pt x="68" y="16"/>
                  </a:lnTo>
                  <a:lnTo>
                    <a:pt x="63" y="10"/>
                  </a:lnTo>
                  <a:lnTo>
                    <a:pt x="58" y="6"/>
                  </a:lnTo>
                  <a:lnTo>
                    <a:pt x="51" y="3"/>
                  </a:lnTo>
                  <a:lnTo>
                    <a:pt x="44" y="0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23" y="3"/>
                  </a:lnTo>
                  <a:lnTo>
                    <a:pt x="17" y="6"/>
                  </a:lnTo>
                  <a:lnTo>
                    <a:pt x="11" y="10"/>
                  </a:lnTo>
                  <a:lnTo>
                    <a:pt x="7" y="16"/>
                  </a:lnTo>
                  <a:lnTo>
                    <a:pt x="3" y="22"/>
                  </a:lnTo>
                  <a:lnTo>
                    <a:pt x="1" y="29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51"/>
                  </a:lnTo>
                  <a:lnTo>
                    <a:pt x="7" y="57"/>
                  </a:lnTo>
                  <a:lnTo>
                    <a:pt x="11" y="63"/>
                  </a:lnTo>
                  <a:lnTo>
                    <a:pt x="17" y="67"/>
                  </a:lnTo>
                  <a:lnTo>
                    <a:pt x="23" y="71"/>
                  </a:lnTo>
                  <a:lnTo>
                    <a:pt x="30" y="73"/>
                  </a:lnTo>
                  <a:lnTo>
                    <a:pt x="37" y="74"/>
                  </a:lnTo>
                  <a:lnTo>
                    <a:pt x="44" y="73"/>
                  </a:lnTo>
                  <a:lnTo>
                    <a:pt x="51" y="71"/>
                  </a:lnTo>
                  <a:lnTo>
                    <a:pt x="58" y="67"/>
                  </a:lnTo>
                  <a:lnTo>
                    <a:pt x="63" y="63"/>
                  </a:lnTo>
                  <a:lnTo>
                    <a:pt x="68" y="57"/>
                  </a:lnTo>
                  <a:lnTo>
                    <a:pt x="71" y="51"/>
                  </a:lnTo>
                  <a:lnTo>
                    <a:pt x="73" y="44"/>
                  </a:lnTo>
                  <a:lnTo>
                    <a:pt x="74" y="37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08" name="Freeform 3997"/>
            <p:cNvSpPr>
              <a:spLocks/>
            </p:cNvSpPr>
            <p:nvPr/>
          </p:nvSpPr>
          <p:spPr bwMode="auto">
            <a:xfrm>
              <a:off x="2928" y="3117"/>
              <a:ext cx="143" cy="145"/>
            </a:xfrm>
            <a:custGeom>
              <a:avLst/>
              <a:gdLst>
                <a:gd name="T0" fmla="*/ 574 w 90"/>
                <a:gd name="T1" fmla="*/ 306 h 90"/>
                <a:gd name="T2" fmla="*/ 574 w 90"/>
                <a:gd name="T3" fmla="*/ 242 h 90"/>
                <a:gd name="T4" fmla="*/ 553 w 90"/>
                <a:gd name="T5" fmla="*/ 184 h 90"/>
                <a:gd name="T6" fmla="*/ 531 w 90"/>
                <a:gd name="T7" fmla="*/ 135 h 90"/>
                <a:gd name="T8" fmla="*/ 489 w 90"/>
                <a:gd name="T9" fmla="*/ 89 h 90"/>
                <a:gd name="T10" fmla="*/ 445 w 90"/>
                <a:gd name="T11" fmla="*/ 47 h 90"/>
                <a:gd name="T12" fmla="*/ 396 w 90"/>
                <a:gd name="T13" fmla="*/ 21 h 90"/>
                <a:gd name="T14" fmla="*/ 346 w 90"/>
                <a:gd name="T15" fmla="*/ 8 h 90"/>
                <a:gd name="T16" fmla="*/ 288 w 90"/>
                <a:gd name="T17" fmla="*/ 0 h 90"/>
                <a:gd name="T18" fmla="*/ 230 w 90"/>
                <a:gd name="T19" fmla="*/ 8 h 90"/>
                <a:gd name="T20" fmla="*/ 176 w 90"/>
                <a:gd name="T21" fmla="*/ 21 h 90"/>
                <a:gd name="T22" fmla="*/ 129 w 90"/>
                <a:gd name="T23" fmla="*/ 47 h 90"/>
                <a:gd name="T24" fmla="*/ 83 w 90"/>
                <a:gd name="T25" fmla="*/ 89 h 90"/>
                <a:gd name="T26" fmla="*/ 52 w 90"/>
                <a:gd name="T27" fmla="*/ 135 h 90"/>
                <a:gd name="T28" fmla="*/ 25 w 90"/>
                <a:gd name="T29" fmla="*/ 184 h 90"/>
                <a:gd name="T30" fmla="*/ 8 w 90"/>
                <a:gd name="T31" fmla="*/ 242 h 90"/>
                <a:gd name="T32" fmla="*/ 0 w 90"/>
                <a:gd name="T33" fmla="*/ 306 h 90"/>
                <a:gd name="T34" fmla="*/ 8 w 90"/>
                <a:gd name="T35" fmla="*/ 364 h 90"/>
                <a:gd name="T36" fmla="*/ 25 w 90"/>
                <a:gd name="T37" fmla="*/ 417 h 90"/>
                <a:gd name="T38" fmla="*/ 52 w 90"/>
                <a:gd name="T39" fmla="*/ 472 h 90"/>
                <a:gd name="T40" fmla="*/ 83 w 90"/>
                <a:gd name="T41" fmla="*/ 519 h 90"/>
                <a:gd name="T42" fmla="*/ 129 w 90"/>
                <a:gd name="T43" fmla="*/ 553 h 90"/>
                <a:gd name="T44" fmla="*/ 176 w 90"/>
                <a:gd name="T45" fmla="*/ 586 h 90"/>
                <a:gd name="T46" fmla="*/ 230 w 90"/>
                <a:gd name="T47" fmla="*/ 598 h 90"/>
                <a:gd name="T48" fmla="*/ 288 w 90"/>
                <a:gd name="T49" fmla="*/ 607 h 90"/>
                <a:gd name="T50" fmla="*/ 346 w 90"/>
                <a:gd name="T51" fmla="*/ 598 h 90"/>
                <a:gd name="T52" fmla="*/ 396 w 90"/>
                <a:gd name="T53" fmla="*/ 586 h 90"/>
                <a:gd name="T54" fmla="*/ 445 w 90"/>
                <a:gd name="T55" fmla="*/ 553 h 90"/>
                <a:gd name="T56" fmla="*/ 489 w 90"/>
                <a:gd name="T57" fmla="*/ 519 h 90"/>
                <a:gd name="T58" fmla="*/ 531 w 90"/>
                <a:gd name="T59" fmla="*/ 472 h 90"/>
                <a:gd name="T60" fmla="*/ 553 w 90"/>
                <a:gd name="T61" fmla="*/ 417 h 90"/>
                <a:gd name="T62" fmla="*/ 574 w 90"/>
                <a:gd name="T63" fmla="*/ 364 h 90"/>
                <a:gd name="T64" fmla="*/ 574 w 90"/>
                <a:gd name="T65" fmla="*/ 306 h 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0" h="90">
                  <a:moveTo>
                    <a:pt x="90" y="45"/>
                  </a:moveTo>
                  <a:lnTo>
                    <a:pt x="90" y="36"/>
                  </a:lnTo>
                  <a:lnTo>
                    <a:pt x="87" y="27"/>
                  </a:lnTo>
                  <a:lnTo>
                    <a:pt x="83" y="20"/>
                  </a:lnTo>
                  <a:lnTo>
                    <a:pt x="77" y="13"/>
                  </a:lnTo>
                  <a:lnTo>
                    <a:pt x="70" y="7"/>
                  </a:lnTo>
                  <a:lnTo>
                    <a:pt x="62" y="3"/>
                  </a:lnTo>
                  <a:lnTo>
                    <a:pt x="54" y="1"/>
                  </a:lnTo>
                  <a:lnTo>
                    <a:pt x="45" y="0"/>
                  </a:lnTo>
                  <a:lnTo>
                    <a:pt x="36" y="1"/>
                  </a:lnTo>
                  <a:lnTo>
                    <a:pt x="28" y="3"/>
                  </a:lnTo>
                  <a:lnTo>
                    <a:pt x="20" y="7"/>
                  </a:lnTo>
                  <a:lnTo>
                    <a:pt x="13" y="13"/>
                  </a:lnTo>
                  <a:lnTo>
                    <a:pt x="8" y="20"/>
                  </a:lnTo>
                  <a:lnTo>
                    <a:pt x="4" y="27"/>
                  </a:lnTo>
                  <a:lnTo>
                    <a:pt x="1" y="36"/>
                  </a:lnTo>
                  <a:lnTo>
                    <a:pt x="0" y="45"/>
                  </a:lnTo>
                  <a:lnTo>
                    <a:pt x="1" y="54"/>
                  </a:lnTo>
                  <a:lnTo>
                    <a:pt x="4" y="62"/>
                  </a:lnTo>
                  <a:lnTo>
                    <a:pt x="8" y="70"/>
                  </a:lnTo>
                  <a:lnTo>
                    <a:pt x="13" y="77"/>
                  </a:lnTo>
                  <a:lnTo>
                    <a:pt x="20" y="82"/>
                  </a:lnTo>
                  <a:lnTo>
                    <a:pt x="28" y="87"/>
                  </a:lnTo>
                  <a:lnTo>
                    <a:pt x="36" y="89"/>
                  </a:lnTo>
                  <a:lnTo>
                    <a:pt x="45" y="90"/>
                  </a:lnTo>
                  <a:lnTo>
                    <a:pt x="54" y="89"/>
                  </a:lnTo>
                  <a:lnTo>
                    <a:pt x="62" y="87"/>
                  </a:lnTo>
                  <a:lnTo>
                    <a:pt x="70" y="82"/>
                  </a:lnTo>
                  <a:lnTo>
                    <a:pt x="77" y="77"/>
                  </a:lnTo>
                  <a:lnTo>
                    <a:pt x="83" y="70"/>
                  </a:lnTo>
                  <a:lnTo>
                    <a:pt x="87" y="62"/>
                  </a:lnTo>
                  <a:lnTo>
                    <a:pt x="90" y="54"/>
                  </a:lnTo>
                  <a:lnTo>
                    <a:pt x="90" y="45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09" name="Line 3998"/>
            <p:cNvSpPr>
              <a:spLocks noChangeShapeType="1"/>
            </p:cNvSpPr>
            <p:nvPr/>
          </p:nvSpPr>
          <p:spPr bwMode="auto">
            <a:xfrm>
              <a:off x="2523" y="3104"/>
              <a:ext cx="1" cy="3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10" name="Line 3999"/>
            <p:cNvSpPr>
              <a:spLocks noChangeShapeType="1"/>
            </p:cNvSpPr>
            <p:nvPr/>
          </p:nvSpPr>
          <p:spPr bwMode="auto">
            <a:xfrm flipV="1">
              <a:off x="2517" y="3020"/>
              <a:ext cx="253" cy="6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11" name="Line 4000"/>
            <p:cNvSpPr>
              <a:spLocks noChangeShapeType="1"/>
            </p:cNvSpPr>
            <p:nvPr/>
          </p:nvSpPr>
          <p:spPr bwMode="auto">
            <a:xfrm flipH="1" flipV="1">
              <a:off x="2517" y="3081"/>
              <a:ext cx="6" cy="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12" name="Line 4001"/>
            <p:cNvSpPr>
              <a:spLocks noChangeShapeType="1"/>
            </p:cNvSpPr>
            <p:nvPr/>
          </p:nvSpPr>
          <p:spPr bwMode="auto">
            <a:xfrm flipH="1" flipV="1">
              <a:off x="2770" y="3020"/>
              <a:ext cx="5" cy="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13" name="Line 4002"/>
            <p:cNvSpPr>
              <a:spLocks noChangeShapeType="1"/>
            </p:cNvSpPr>
            <p:nvPr/>
          </p:nvSpPr>
          <p:spPr bwMode="auto">
            <a:xfrm>
              <a:off x="2775" y="3044"/>
              <a:ext cx="1" cy="37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14" name="Line 4003"/>
            <p:cNvSpPr>
              <a:spLocks noChangeShapeType="1"/>
            </p:cNvSpPr>
            <p:nvPr/>
          </p:nvSpPr>
          <p:spPr bwMode="auto">
            <a:xfrm flipV="1">
              <a:off x="2477" y="3224"/>
              <a:ext cx="2" cy="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15" name="Line 4004"/>
            <p:cNvSpPr>
              <a:spLocks noChangeShapeType="1"/>
            </p:cNvSpPr>
            <p:nvPr/>
          </p:nvSpPr>
          <p:spPr bwMode="auto">
            <a:xfrm>
              <a:off x="2477" y="3224"/>
              <a:ext cx="32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16" name="Line 4005"/>
            <p:cNvSpPr>
              <a:spLocks noChangeShapeType="1"/>
            </p:cNvSpPr>
            <p:nvPr/>
          </p:nvSpPr>
          <p:spPr bwMode="auto">
            <a:xfrm>
              <a:off x="2477" y="3224"/>
              <a:ext cx="32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17" name="Line 4006"/>
            <p:cNvSpPr>
              <a:spLocks noChangeShapeType="1"/>
            </p:cNvSpPr>
            <p:nvPr/>
          </p:nvSpPr>
          <p:spPr bwMode="auto">
            <a:xfrm>
              <a:off x="2474" y="3261"/>
              <a:ext cx="34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18" name="Freeform 4007"/>
            <p:cNvSpPr>
              <a:spLocks/>
            </p:cNvSpPr>
            <p:nvPr/>
          </p:nvSpPr>
          <p:spPr bwMode="auto">
            <a:xfrm>
              <a:off x="5317" y="3555"/>
              <a:ext cx="15" cy="14"/>
            </a:xfrm>
            <a:custGeom>
              <a:avLst/>
              <a:gdLst>
                <a:gd name="T0" fmla="*/ 53 w 10"/>
                <a:gd name="T1" fmla="*/ 22 h 9"/>
                <a:gd name="T2" fmla="*/ 48 w 10"/>
                <a:gd name="T3" fmla="*/ 19 h 9"/>
                <a:gd name="T4" fmla="*/ 48 w 10"/>
                <a:gd name="T5" fmla="*/ 12 h 9"/>
                <a:gd name="T6" fmla="*/ 41 w 10"/>
                <a:gd name="T7" fmla="*/ 8 h 9"/>
                <a:gd name="T8" fmla="*/ 41 w 10"/>
                <a:gd name="T9" fmla="*/ 8 h 9"/>
                <a:gd name="T10" fmla="*/ 39 w 10"/>
                <a:gd name="T11" fmla="*/ 0 h 9"/>
                <a:gd name="T12" fmla="*/ 32 w 10"/>
                <a:gd name="T13" fmla="*/ 0 h 9"/>
                <a:gd name="T14" fmla="*/ 27 w 10"/>
                <a:gd name="T15" fmla="*/ 0 h 9"/>
                <a:gd name="T16" fmla="*/ 21 w 10"/>
                <a:gd name="T17" fmla="*/ 0 h 9"/>
                <a:gd name="T18" fmla="*/ 18 w 10"/>
                <a:gd name="T19" fmla="*/ 0 h 9"/>
                <a:gd name="T20" fmla="*/ 12 w 10"/>
                <a:gd name="T21" fmla="*/ 8 h 9"/>
                <a:gd name="T22" fmla="*/ 8 w 10"/>
                <a:gd name="T23" fmla="*/ 8 h 9"/>
                <a:gd name="T24" fmla="*/ 8 w 10"/>
                <a:gd name="T25" fmla="*/ 12 h 9"/>
                <a:gd name="T26" fmla="*/ 0 w 10"/>
                <a:gd name="T27" fmla="*/ 19 h 9"/>
                <a:gd name="T28" fmla="*/ 0 w 10"/>
                <a:gd name="T29" fmla="*/ 22 h 9"/>
                <a:gd name="T30" fmla="*/ 0 w 10"/>
                <a:gd name="T31" fmla="*/ 30 h 9"/>
                <a:gd name="T32" fmla="*/ 8 w 10"/>
                <a:gd name="T33" fmla="*/ 34 h 9"/>
                <a:gd name="T34" fmla="*/ 8 w 10"/>
                <a:gd name="T35" fmla="*/ 40 h 9"/>
                <a:gd name="T36" fmla="*/ 12 w 10"/>
                <a:gd name="T37" fmla="*/ 47 h 9"/>
                <a:gd name="T38" fmla="*/ 18 w 10"/>
                <a:gd name="T39" fmla="*/ 53 h 9"/>
                <a:gd name="T40" fmla="*/ 21 w 10"/>
                <a:gd name="T41" fmla="*/ 53 h 9"/>
                <a:gd name="T42" fmla="*/ 27 w 10"/>
                <a:gd name="T43" fmla="*/ 53 h 9"/>
                <a:gd name="T44" fmla="*/ 32 w 10"/>
                <a:gd name="T45" fmla="*/ 53 h 9"/>
                <a:gd name="T46" fmla="*/ 39 w 10"/>
                <a:gd name="T47" fmla="*/ 53 h 9"/>
                <a:gd name="T48" fmla="*/ 41 w 10"/>
                <a:gd name="T49" fmla="*/ 47 h 9"/>
                <a:gd name="T50" fmla="*/ 41 w 10"/>
                <a:gd name="T51" fmla="*/ 40 h 9"/>
                <a:gd name="T52" fmla="*/ 48 w 10"/>
                <a:gd name="T53" fmla="*/ 34 h 9"/>
                <a:gd name="T54" fmla="*/ 48 w 10"/>
                <a:gd name="T55" fmla="*/ 30 h 9"/>
                <a:gd name="T56" fmla="*/ 53 w 10"/>
                <a:gd name="T57" fmla="*/ 22 h 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0" h="9">
                  <a:moveTo>
                    <a:pt x="10" y="4"/>
                  </a:moveTo>
                  <a:lnTo>
                    <a:pt x="9" y="3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6"/>
                  </a:lnTo>
                  <a:lnTo>
                    <a:pt x="1" y="7"/>
                  </a:lnTo>
                  <a:lnTo>
                    <a:pt x="2" y="8"/>
                  </a:lnTo>
                  <a:lnTo>
                    <a:pt x="3" y="9"/>
                  </a:lnTo>
                  <a:lnTo>
                    <a:pt x="4" y="9"/>
                  </a:lnTo>
                  <a:lnTo>
                    <a:pt x="5" y="9"/>
                  </a:lnTo>
                  <a:lnTo>
                    <a:pt x="6" y="9"/>
                  </a:lnTo>
                  <a:lnTo>
                    <a:pt x="7" y="9"/>
                  </a:lnTo>
                  <a:lnTo>
                    <a:pt x="8" y="8"/>
                  </a:lnTo>
                  <a:lnTo>
                    <a:pt x="8" y="7"/>
                  </a:lnTo>
                  <a:lnTo>
                    <a:pt x="9" y="6"/>
                  </a:lnTo>
                  <a:lnTo>
                    <a:pt x="9" y="5"/>
                  </a:lnTo>
                  <a:lnTo>
                    <a:pt x="10" y="4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19" name="Line 4008"/>
            <p:cNvSpPr>
              <a:spLocks noChangeShapeType="1"/>
            </p:cNvSpPr>
            <p:nvPr/>
          </p:nvSpPr>
          <p:spPr bwMode="auto">
            <a:xfrm>
              <a:off x="2999" y="2989"/>
              <a:ext cx="1159" cy="3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20" name="Line 4009"/>
            <p:cNvSpPr>
              <a:spLocks noChangeShapeType="1"/>
            </p:cNvSpPr>
            <p:nvPr/>
          </p:nvSpPr>
          <p:spPr bwMode="auto">
            <a:xfrm flipH="1" flipV="1">
              <a:off x="4258" y="3285"/>
              <a:ext cx="1036" cy="2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21" name="Line 4010"/>
            <p:cNvSpPr>
              <a:spLocks noChangeShapeType="1"/>
            </p:cNvSpPr>
            <p:nvPr/>
          </p:nvSpPr>
          <p:spPr bwMode="auto">
            <a:xfrm flipH="1">
              <a:off x="1847" y="3450"/>
              <a:ext cx="20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22" name="Line 4011"/>
            <p:cNvSpPr>
              <a:spLocks noChangeShapeType="1"/>
            </p:cNvSpPr>
            <p:nvPr/>
          </p:nvSpPr>
          <p:spPr bwMode="auto">
            <a:xfrm flipV="1">
              <a:off x="4228" y="3784"/>
              <a:ext cx="80" cy="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23" name="Line 4012"/>
            <p:cNvSpPr>
              <a:spLocks noChangeShapeType="1"/>
            </p:cNvSpPr>
            <p:nvPr/>
          </p:nvSpPr>
          <p:spPr bwMode="auto">
            <a:xfrm flipV="1">
              <a:off x="4432" y="3847"/>
              <a:ext cx="87" cy="8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24" name="Line 4013"/>
            <p:cNvSpPr>
              <a:spLocks noChangeShapeType="1"/>
            </p:cNvSpPr>
            <p:nvPr/>
          </p:nvSpPr>
          <p:spPr bwMode="auto">
            <a:xfrm flipV="1">
              <a:off x="4641" y="3910"/>
              <a:ext cx="87" cy="8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25" name="Line 4014"/>
            <p:cNvSpPr>
              <a:spLocks noChangeShapeType="1"/>
            </p:cNvSpPr>
            <p:nvPr/>
          </p:nvSpPr>
          <p:spPr bwMode="auto">
            <a:xfrm flipV="1">
              <a:off x="4851" y="3973"/>
              <a:ext cx="87" cy="8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26" name="Line 4015"/>
            <p:cNvSpPr>
              <a:spLocks noChangeShapeType="1"/>
            </p:cNvSpPr>
            <p:nvPr/>
          </p:nvSpPr>
          <p:spPr bwMode="auto">
            <a:xfrm flipV="1">
              <a:off x="5060" y="4034"/>
              <a:ext cx="87" cy="8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27" name="Line 4016"/>
            <p:cNvSpPr>
              <a:spLocks noChangeShapeType="1"/>
            </p:cNvSpPr>
            <p:nvPr/>
          </p:nvSpPr>
          <p:spPr bwMode="auto">
            <a:xfrm flipV="1">
              <a:off x="5271" y="4097"/>
              <a:ext cx="87" cy="8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28" name="Line 4017"/>
            <p:cNvSpPr>
              <a:spLocks noChangeShapeType="1"/>
            </p:cNvSpPr>
            <p:nvPr/>
          </p:nvSpPr>
          <p:spPr bwMode="auto">
            <a:xfrm flipV="1">
              <a:off x="5480" y="4160"/>
              <a:ext cx="87" cy="8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29" name="Line 4018"/>
            <p:cNvSpPr>
              <a:spLocks noChangeShapeType="1"/>
            </p:cNvSpPr>
            <p:nvPr/>
          </p:nvSpPr>
          <p:spPr bwMode="auto">
            <a:xfrm flipV="1">
              <a:off x="5690" y="4223"/>
              <a:ext cx="87" cy="8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0" name="Line 4019"/>
            <p:cNvSpPr>
              <a:spLocks noChangeShapeType="1"/>
            </p:cNvSpPr>
            <p:nvPr/>
          </p:nvSpPr>
          <p:spPr bwMode="auto">
            <a:xfrm flipV="1">
              <a:off x="5923" y="4233"/>
              <a:ext cx="115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1" name="Line 4020"/>
            <p:cNvSpPr>
              <a:spLocks noChangeShapeType="1"/>
            </p:cNvSpPr>
            <p:nvPr/>
          </p:nvSpPr>
          <p:spPr bwMode="auto">
            <a:xfrm flipV="1">
              <a:off x="6194" y="4233"/>
              <a:ext cx="115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2" name="Line 4021"/>
            <p:cNvSpPr>
              <a:spLocks noChangeShapeType="1"/>
            </p:cNvSpPr>
            <p:nvPr/>
          </p:nvSpPr>
          <p:spPr bwMode="auto">
            <a:xfrm flipV="1">
              <a:off x="6466" y="4233"/>
              <a:ext cx="115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3" name="Line 4022"/>
            <p:cNvSpPr>
              <a:spLocks noChangeShapeType="1"/>
            </p:cNvSpPr>
            <p:nvPr/>
          </p:nvSpPr>
          <p:spPr bwMode="auto">
            <a:xfrm flipV="1">
              <a:off x="6736" y="4233"/>
              <a:ext cx="116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4" name="Line 4023"/>
            <p:cNvSpPr>
              <a:spLocks noChangeShapeType="1"/>
            </p:cNvSpPr>
            <p:nvPr/>
          </p:nvSpPr>
          <p:spPr bwMode="auto">
            <a:xfrm flipV="1">
              <a:off x="7009" y="4233"/>
              <a:ext cx="115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5" name="Line 4024"/>
            <p:cNvSpPr>
              <a:spLocks noChangeShapeType="1"/>
            </p:cNvSpPr>
            <p:nvPr/>
          </p:nvSpPr>
          <p:spPr bwMode="auto">
            <a:xfrm flipV="1">
              <a:off x="7279" y="4233"/>
              <a:ext cx="116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6" name="Line 4025"/>
            <p:cNvSpPr>
              <a:spLocks noChangeShapeType="1"/>
            </p:cNvSpPr>
            <p:nvPr/>
          </p:nvSpPr>
          <p:spPr bwMode="auto">
            <a:xfrm flipV="1">
              <a:off x="7550" y="4233"/>
              <a:ext cx="117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7" name="Line 4026"/>
            <p:cNvSpPr>
              <a:spLocks noChangeShapeType="1"/>
            </p:cNvSpPr>
            <p:nvPr/>
          </p:nvSpPr>
          <p:spPr bwMode="auto">
            <a:xfrm flipV="1">
              <a:off x="7822" y="4233"/>
              <a:ext cx="116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8" name="Line 4027"/>
            <p:cNvSpPr>
              <a:spLocks noChangeShapeType="1"/>
            </p:cNvSpPr>
            <p:nvPr/>
          </p:nvSpPr>
          <p:spPr bwMode="auto">
            <a:xfrm flipV="1">
              <a:off x="8093" y="4233"/>
              <a:ext cx="115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9" name="Line 4028"/>
            <p:cNvSpPr>
              <a:spLocks noChangeShapeType="1"/>
            </p:cNvSpPr>
            <p:nvPr/>
          </p:nvSpPr>
          <p:spPr bwMode="auto">
            <a:xfrm flipV="1">
              <a:off x="8365" y="4233"/>
              <a:ext cx="116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0" name="Line 4029"/>
            <p:cNvSpPr>
              <a:spLocks noChangeShapeType="1"/>
            </p:cNvSpPr>
            <p:nvPr/>
          </p:nvSpPr>
          <p:spPr bwMode="auto">
            <a:xfrm flipV="1">
              <a:off x="8636" y="4233"/>
              <a:ext cx="115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1" name="Line 4030"/>
            <p:cNvSpPr>
              <a:spLocks noChangeShapeType="1"/>
            </p:cNvSpPr>
            <p:nvPr/>
          </p:nvSpPr>
          <p:spPr bwMode="auto">
            <a:xfrm flipV="1">
              <a:off x="8908" y="4233"/>
              <a:ext cx="116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2" name="Line 4031"/>
            <p:cNvSpPr>
              <a:spLocks noChangeShapeType="1"/>
            </p:cNvSpPr>
            <p:nvPr/>
          </p:nvSpPr>
          <p:spPr bwMode="auto">
            <a:xfrm flipV="1">
              <a:off x="9179" y="4233"/>
              <a:ext cx="115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3" name="Line 4032"/>
            <p:cNvSpPr>
              <a:spLocks noChangeShapeType="1"/>
            </p:cNvSpPr>
            <p:nvPr/>
          </p:nvSpPr>
          <p:spPr bwMode="auto">
            <a:xfrm flipV="1">
              <a:off x="9449" y="4233"/>
              <a:ext cx="116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4" name="Line 4033"/>
            <p:cNvSpPr>
              <a:spLocks noChangeShapeType="1"/>
            </p:cNvSpPr>
            <p:nvPr/>
          </p:nvSpPr>
          <p:spPr bwMode="auto">
            <a:xfrm flipV="1">
              <a:off x="9722" y="4233"/>
              <a:ext cx="115" cy="1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5" name="Line 4034"/>
            <p:cNvSpPr>
              <a:spLocks noChangeShapeType="1"/>
            </p:cNvSpPr>
            <p:nvPr/>
          </p:nvSpPr>
          <p:spPr bwMode="auto">
            <a:xfrm flipV="1">
              <a:off x="9992" y="4331"/>
              <a:ext cx="2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6" name="Line 4035"/>
            <p:cNvSpPr>
              <a:spLocks noChangeShapeType="1"/>
            </p:cNvSpPr>
            <p:nvPr/>
          </p:nvSpPr>
          <p:spPr bwMode="auto">
            <a:xfrm flipV="1">
              <a:off x="1847" y="3450"/>
              <a:ext cx="76" cy="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7" name="Line 4036"/>
            <p:cNvSpPr>
              <a:spLocks noChangeShapeType="1"/>
            </p:cNvSpPr>
            <p:nvPr/>
          </p:nvSpPr>
          <p:spPr bwMode="auto">
            <a:xfrm flipV="1">
              <a:off x="2012" y="3450"/>
              <a:ext cx="182" cy="1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8" name="Line 4037"/>
            <p:cNvSpPr>
              <a:spLocks noChangeShapeType="1"/>
            </p:cNvSpPr>
            <p:nvPr/>
          </p:nvSpPr>
          <p:spPr bwMode="auto">
            <a:xfrm flipV="1">
              <a:off x="2284" y="3450"/>
              <a:ext cx="180" cy="1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9" name="Line 4038"/>
            <p:cNvSpPr>
              <a:spLocks noChangeShapeType="1"/>
            </p:cNvSpPr>
            <p:nvPr/>
          </p:nvSpPr>
          <p:spPr bwMode="auto">
            <a:xfrm flipV="1">
              <a:off x="2555" y="3450"/>
              <a:ext cx="182" cy="1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0" name="Line 4039"/>
            <p:cNvSpPr>
              <a:spLocks noChangeShapeType="1"/>
            </p:cNvSpPr>
            <p:nvPr/>
          </p:nvSpPr>
          <p:spPr bwMode="auto">
            <a:xfrm flipV="1">
              <a:off x="2827" y="3450"/>
              <a:ext cx="180" cy="1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1" name="Line 4040"/>
            <p:cNvSpPr>
              <a:spLocks noChangeShapeType="1"/>
            </p:cNvSpPr>
            <p:nvPr/>
          </p:nvSpPr>
          <p:spPr bwMode="auto">
            <a:xfrm flipV="1">
              <a:off x="3097" y="3450"/>
              <a:ext cx="182" cy="1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2" name="Line 4041"/>
            <p:cNvSpPr>
              <a:spLocks noChangeShapeType="1"/>
            </p:cNvSpPr>
            <p:nvPr/>
          </p:nvSpPr>
          <p:spPr bwMode="auto">
            <a:xfrm flipV="1">
              <a:off x="3370" y="3477"/>
              <a:ext cx="153" cy="1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3" name="Line 4042"/>
            <p:cNvSpPr>
              <a:spLocks noChangeShapeType="1"/>
            </p:cNvSpPr>
            <p:nvPr/>
          </p:nvSpPr>
          <p:spPr bwMode="auto">
            <a:xfrm flipV="1">
              <a:off x="3593" y="3540"/>
              <a:ext cx="139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4" name="Line 4043"/>
            <p:cNvSpPr>
              <a:spLocks noChangeShapeType="1"/>
            </p:cNvSpPr>
            <p:nvPr/>
          </p:nvSpPr>
          <p:spPr bwMode="auto">
            <a:xfrm flipV="1">
              <a:off x="3802" y="3603"/>
              <a:ext cx="141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5" name="Line 4044"/>
            <p:cNvSpPr>
              <a:spLocks noChangeShapeType="1"/>
            </p:cNvSpPr>
            <p:nvPr/>
          </p:nvSpPr>
          <p:spPr bwMode="auto">
            <a:xfrm flipV="1">
              <a:off x="4012" y="3664"/>
              <a:ext cx="141" cy="14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6" name="Line 4057"/>
            <p:cNvSpPr>
              <a:spLocks noChangeShapeType="1"/>
            </p:cNvSpPr>
            <p:nvPr/>
          </p:nvSpPr>
          <p:spPr bwMode="auto">
            <a:xfrm>
              <a:off x="3431" y="3450"/>
              <a:ext cx="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7" name="Line 4058"/>
            <p:cNvSpPr>
              <a:spLocks noChangeShapeType="1"/>
            </p:cNvSpPr>
            <p:nvPr/>
          </p:nvSpPr>
          <p:spPr bwMode="auto">
            <a:xfrm>
              <a:off x="5810" y="4233"/>
              <a:ext cx="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8" name="Line 4059"/>
            <p:cNvSpPr>
              <a:spLocks noChangeShapeType="1"/>
            </p:cNvSpPr>
            <p:nvPr/>
          </p:nvSpPr>
          <p:spPr bwMode="auto">
            <a:xfrm>
              <a:off x="5810" y="4688"/>
              <a:ext cx="2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9" name="Line 4061"/>
            <p:cNvSpPr>
              <a:spLocks noChangeShapeType="1"/>
            </p:cNvSpPr>
            <p:nvPr/>
          </p:nvSpPr>
          <p:spPr bwMode="auto">
            <a:xfrm flipH="1">
              <a:off x="1695" y="3450"/>
              <a:ext cx="14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0" name="Line 4071"/>
            <p:cNvSpPr>
              <a:spLocks noChangeShapeType="1"/>
            </p:cNvSpPr>
            <p:nvPr/>
          </p:nvSpPr>
          <p:spPr bwMode="auto">
            <a:xfrm>
              <a:off x="5810" y="4238"/>
              <a:ext cx="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1" name="Line 4072"/>
            <p:cNvSpPr>
              <a:spLocks noChangeShapeType="1"/>
            </p:cNvSpPr>
            <p:nvPr/>
          </p:nvSpPr>
          <p:spPr bwMode="auto">
            <a:xfrm>
              <a:off x="1847" y="3450"/>
              <a:ext cx="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2" name="Line 4073"/>
            <p:cNvSpPr>
              <a:spLocks noChangeShapeType="1"/>
            </p:cNvSpPr>
            <p:nvPr/>
          </p:nvSpPr>
          <p:spPr bwMode="auto">
            <a:xfrm>
              <a:off x="1703" y="3450"/>
              <a:ext cx="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546" name="Таблица 545"/>
          <p:cNvGraphicFramePr>
            <a:graphicFrameLocks noGrp="1"/>
          </p:cNvGraphicFramePr>
          <p:nvPr/>
        </p:nvGraphicFramePr>
        <p:xfrm>
          <a:off x="357188" y="4143375"/>
          <a:ext cx="4643437" cy="1974849"/>
        </p:xfrm>
        <a:graphic>
          <a:graphicData uri="http://schemas.openxmlformats.org/drawingml/2006/table">
            <a:tbl>
              <a:tblPr/>
              <a:tblGrid>
                <a:gridCol w="571500"/>
                <a:gridCol w="857250"/>
                <a:gridCol w="928687"/>
                <a:gridCol w="1143000"/>
                <a:gridCol w="1143000"/>
              </a:tblGrid>
              <a:tr h="7316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Ско-рость, м/с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Макси-мальный ход, мм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Макси-мальная сила, тс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Энерго-емкость,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кДж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Полнота силовой характери-стики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4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128.7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39.2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4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179.3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59.2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4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242.3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87.6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77" name="Picture 541" descr="Без имени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786188"/>
            <a:ext cx="3643313" cy="262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28625" y="785813"/>
            <a:ext cx="8358188" cy="357187"/>
          </a:xfrm>
        </p:spPr>
        <p:txBody>
          <a:bodyPr/>
          <a:lstStyle/>
          <a:p>
            <a:pPr eaLnBrk="1" hangingPunct="1"/>
            <a:r>
              <a:rPr lang="ru-RU" altLang="ru-RU" sz="4000" smtClean="0"/>
              <a:t>Математическая модель соударения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7AE6BC-461A-4BED-9119-FE189D2E0118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1269" name="Object 1"/>
          <p:cNvGraphicFramePr>
            <a:graphicFrameLocks noChangeAspect="1"/>
          </p:cNvGraphicFramePr>
          <p:nvPr/>
        </p:nvGraphicFramePr>
        <p:xfrm>
          <a:off x="6500813" y="1357313"/>
          <a:ext cx="228917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" name="Формула" r:id="rId3" imgW="2108200" imgH="838200" progId="Equation.3">
                  <p:embed/>
                </p:oleObj>
              </mc:Choice>
              <mc:Fallback>
                <p:oleObj name="Формула" r:id="rId3" imgW="2108200" imgH="838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0813" y="1357313"/>
                        <a:ext cx="2289175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11271" name="Group 3"/>
          <p:cNvGrpSpPr>
            <a:grpSpLocks noChangeAspect="1"/>
          </p:cNvGrpSpPr>
          <p:nvPr/>
        </p:nvGrpSpPr>
        <p:grpSpPr bwMode="auto">
          <a:xfrm>
            <a:off x="285750" y="1285875"/>
            <a:ext cx="6319838" cy="1714500"/>
            <a:chOff x="2919" y="1299"/>
            <a:chExt cx="7200" cy="1788"/>
          </a:xfrm>
        </p:grpSpPr>
        <p:sp>
          <p:nvSpPr>
            <p:cNvPr id="11343" name="AutoShape 57"/>
            <p:cNvSpPr>
              <a:spLocks noChangeAspect="1" noChangeArrowheads="1" noTextEdit="1"/>
            </p:cNvSpPr>
            <p:nvPr/>
          </p:nvSpPr>
          <p:spPr bwMode="auto">
            <a:xfrm>
              <a:off x="2919" y="1299"/>
              <a:ext cx="7200" cy="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44" name="Text Box 56"/>
            <p:cNvSpPr txBox="1">
              <a:spLocks noChangeArrowheads="1"/>
            </p:cNvSpPr>
            <p:nvPr/>
          </p:nvSpPr>
          <p:spPr bwMode="auto">
            <a:xfrm>
              <a:off x="3335" y="1359"/>
              <a:ext cx="678" cy="4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en-US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</a:t>
              </a:r>
              <a:r>
                <a:rPr lang="en-US" altLang="ru-RU" sz="1200" baseline="-300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0</a:t>
              </a:r>
              <a:endParaRPr lang="en-US" altLang="ru-RU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45" name="Text Box 55"/>
            <p:cNvSpPr txBox="1">
              <a:spLocks noChangeArrowheads="1"/>
            </p:cNvSpPr>
            <p:nvPr/>
          </p:nvSpPr>
          <p:spPr bwMode="auto">
            <a:xfrm>
              <a:off x="5772" y="1434"/>
              <a:ext cx="543" cy="4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en-US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M</a:t>
              </a:r>
              <a:r>
                <a:rPr lang="en-US" altLang="ru-RU" sz="1200" baseline="-300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2</a:t>
              </a:r>
              <a:endParaRPr lang="en-US" altLang="ru-RU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46" name="Text Box 54"/>
            <p:cNvSpPr txBox="1">
              <a:spLocks noChangeArrowheads="1"/>
            </p:cNvSpPr>
            <p:nvPr/>
          </p:nvSpPr>
          <p:spPr bwMode="auto">
            <a:xfrm>
              <a:off x="4006" y="1434"/>
              <a:ext cx="543" cy="4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en-US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M</a:t>
              </a:r>
              <a:r>
                <a:rPr lang="en-US" altLang="ru-RU" sz="1200" baseline="-300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endParaRPr lang="en-US" altLang="ru-RU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47" name="Text Box 53"/>
            <p:cNvSpPr txBox="1">
              <a:spLocks noChangeArrowheads="1"/>
            </p:cNvSpPr>
            <p:nvPr/>
          </p:nvSpPr>
          <p:spPr bwMode="auto">
            <a:xfrm>
              <a:off x="7266" y="1434"/>
              <a:ext cx="679" cy="4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en-US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</a:t>
              </a:r>
              <a:r>
                <a:rPr lang="en-US" altLang="ru-RU" sz="1200" baseline="-300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0</a:t>
              </a:r>
              <a:r>
                <a:rPr lang="en-US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/2</a:t>
              </a:r>
              <a:endParaRPr lang="en-US" altLang="ru-RU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48" name="Text Box 52"/>
            <p:cNvSpPr txBox="1">
              <a:spLocks noChangeArrowheads="1"/>
            </p:cNvSpPr>
            <p:nvPr/>
          </p:nvSpPr>
          <p:spPr bwMode="auto">
            <a:xfrm>
              <a:off x="8217" y="1299"/>
              <a:ext cx="440" cy="4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ru-RU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Х</a:t>
              </a:r>
              <a:r>
                <a:rPr lang="ru-RU" altLang="ru-RU" sz="1200" baseline="-300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2</a:t>
              </a:r>
              <a:endParaRPr lang="ru-RU" altLang="ru-RU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49" name="Text Box 51"/>
            <p:cNvSpPr txBox="1">
              <a:spLocks noChangeArrowheads="1"/>
            </p:cNvSpPr>
            <p:nvPr/>
          </p:nvSpPr>
          <p:spPr bwMode="auto">
            <a:xfrm>
              <a:off x="8712" y="1880"/>
              <a:ext cx="456" cy="4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en-US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m</a:t>
              </a:r>
              <a:r>
                <a:rPr lang="en-US" altLang="ru-RU" sz="1200" baseline="-300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endParaRPr lang="en-US" altLang="ru-RU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50" name="Text Box 50"/>
            <p:cNvSpPr txBox="1">
              <a:spLocks noChangeArrowheads="1"/>
            </p:cNvSpPr>
            <p:nvPr/>
          </p:nvSpPr>
          <p:spPr bwMode="auto">
            <a:xfrm>
              <a:off x="9168" y="1299"/>
              <a:ext cx="439" cy="4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ru-RU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Х</a:t>
              </a:r>
              <a:r>
                <a:rPr lang="ru-RU" altLang="ru-RU" sz="1200" baseline="-300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endParaRPr lang="ru-RU" altLang="ru-RU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51" name="Rectangle 49"/>
            <p:cNvSpPr>
              <a:spLocks noChangeArrowheads="1"/>
            </p:cNvSpPr>
            <p:nvPr/>
          </p:nvSpPr>
          <p:spPr bwMode="auto">
            <a:xfrm>
              <a:off x="3055" y="1839"/>
              <a:ext cx="1222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52" name="Oval 48"/>
            <p:cNvSpPr>
              <a:spLocks noChangeArrowheads="1"/>
            </p:cNvSpPr>
            <p:nvPr/>
          </p:nvSpPr>
          <p:spPr bwMode="auto">
            <a:xfrm>
              <a:off x="3191" y="2379"/>
              <a:ext cx="179" cy="17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53" name="Oval 47"/>
            <p:cNvSpPr>
              <a:spLocks noChangeArrowheads="1"/>
            </p:cNvSpPr>
            <p:nvPr/>
          </p:nvSpPr>
          <p:spPr bwMode="auto">
            <a:xfrm>
              <a:off x="4006" y="2379"/>
              <a:ext cx="179" cy="17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54" name="Freeform 46"/>
            <p:cNvSpPr>
              <a:spLocks/>
            </p:cNvSpPr>
            <p:nvPr/>
          </p:nvSpPr>
          <p:spPr bwMode="auto">
            <a:xfrm>
              <a:off x="3047" y="2564"/>
              <a:ext cx="3279" cy="1"/>
            </a:xfrm>
            <a:custGeom>
              <a:avLst/>
              <a:gdLst>
                <a:gd name="T0" fmla="*/ 0 w 4344"/>
                <a:gd name="T1" fmla="*/ 0 h 1"/>
                <a:gd name="T2" fmla="*/ 2475 w 4344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344" h="1">
                  <a:moveTo>
                    <a:pt x="0" y="0"/>
                  </a:moveTo>
                  <a:lnTo>
                    <a:pt x="434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55" name="Rectangle 45" descr="Широкий диагональный 2"/>
            <p:cNvSpPr>
              <a:spLocks noChangeArrowheads="1"/>
            </p:cNvSpPr>
            <p:nvPr/>
          </p:nvSpPr>
          <p:spPr bwMode="auto">
            <a:xfrm>
              <a:off x="3055" y="2576"/>
              <a:ext cx="3260" cy="135"/>
            </a:xfrm>
            <a:prstGeom prst="rect">
              <a:avLst/>
            </a:prstGeom>
            <a:pattFill prst="wdUp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56" name="Text Box 44"/>
            <p:cNvSpPr txBox="1">
              <a:spLocks noChangeArrowheads="1"/>
            </p:cNvSpPr>
            <p:nvPr/>
          </p:nvSpPr>
          <p:spPr bwMode="auto">
            <a:xfrm>
              <a:off x="3462" y="1974"/>
              <a:ext cx="408" cy="2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en-US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</a:t>
              </a:r>
              <a:endParaRPr lang="en-US" altLang="ru-RU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57" name="Rectangle 42"/>
            <p:cNvSpPr>
              <a:spLocks noChangeArrowheads="1"/>
            </p:cNvSpPr>
            <p:nvPr/>
          </p:nvSpPr>
          <p:spPr bwMode="auto">
            <a:xfrm>
              <a:off x="4957" y="1839"/>
              <a:ext cx="1313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58" name="Oval 41"/>
            <p:cNvSpPr>
              <a:spLocks noChangeArrowheads="1"/>
            </p:cNvSpPr>
            <p:nvPr/>
          </p:nvSpPr>
          <p:spPr bwMode="auto">
            <a:xfrm>
              <a:off x="5093" y="2379"/>
              <a:ext cx="192" cy="17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59" name="Oval 40"/>
            <p:cNvSpPr>
              <a:spLocks noChangeArrowheads="1"/>
            </p:cNvSpPr>
            <p:nvPr/>
          </p:nvSpPr>
          <p:spPr bwMode="auto">
            <a:xfrm>
              <a:off x="5908" y="2379"/>
              <a:ext cx="192" cy="17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60" name="Text Box 39"/>
            <p:cNvSpPr txBox="1">
              <a:spLocks noChangeArrowheads="1"/>
            </p:cNvSpPr>
            <p:nvPr/>
          </p:nvSpPr>
          <p:spPr bwMode="auto">
            <a:xfrm>
              <a:off x="5364" y="1974"/>
              <a:ext cx="438" cy="2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en-US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D</a:t>
              </a:r>
              <a:endParaRPr lang="en-US" altLang="ru-RU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61" name="Freeform 37"/>
            <p:cNvSpPr>
              <a:spLocks/>
            </p:cNvSpPr>
            <p:nvPr/>
          </p:nvSpPr>
          <p:spPr bwMode="auto">
            <a:xfrm>
              <a:off x="9034" y="2038"/>
              <a:ext cx="145" cy="306"/>
            </a:xfrm>
            <a:custGeom>
              <a:avLst/>
              <a:gdLst>
                <a:gd name="T0" fmla="*/ 0 w 192"/>
                <a:gd name="T1" fmla="*/ 0 h 408"/>
                <a:gd name="T2" fmla="*/ 110 w 192"/>
                <a:gd name="T3" fmla="*/ 230 h 40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92" h="408">
                  <a:moveTo>
                    <a:pt x="0" y="0"/>
                  </a:moveTo>
                  <a:lnTo>
                    <a:pt x="192" y="408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62" name="Freeform 36"/>
            <p:cNvSpPr>
              <a:spLocks/>
            </p:cNvSpPr>
            <p:nvPr/>
          </p:nvSpPr>
          <p:spPr bwMode="auto">
            <a:xfrm>
              <a:off x="9188" y="1839"/>
              <a:ext cx="116" cy="505"/>
            </a:xfrm>
            <a:custGeom>
              <a:avLst/>
              <a:gdLst>
                <a:gd name="T0" fmla="*/ 0 w 154"/>
                <a:gd name="T1" fmla="*/ 379 h 673"/>
                <a:gd name="T2" fmla="*/ 87 w 154"/>
                <a:gd name="T3" fmla="*/ 0 h 67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54" h="673">
                  <a:moveTo>
                    <a:pt x="0" y="673"/>
                  </a:moveTo>
                  <a:lnTo>
                    <a:pt x="154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63" name="Line 35"/>
            <p:cNvSpPr>
              <a:spLocks noChangeShapeType="1"/>
            </p:cNvSpPr>
            <p:nvPr/>
          </p:nvSpPr>
          <p:spPr bwMode="auto">
            <a:xfrm rot="5400000" flipV="1">
              <a:off x="9169" y="1974"/>
              <a:ext cx="405" cy="1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64" name="Line 34"/>
            <p:cNvSpPr>
              <a:spLocks noChangeShapeType="1"/>
            </p:cNvSpPr>
            <p:nvPr/>
          </p:nvSpPr>
          <p:spPr bwMode="auto">
            <a:xfrm flipV="1">
              <a:off x="9440" y="1974"/>
              <a:ext cx="136" cy="2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65" name="Freeform 33"/>
            <p:cNvSpPr>
              <a:spLocks/>
            </p:cNvSpPr>
            <p:nvPr/>
          </p:nvSpPr>
          <p:spPr bwMode="auto">
            <a:xfrm>
              <a:off x="9576" y="1974"/>
              <a:ext cx="74" cy="145"/>
            </a:xfrm>
            <a:custGeom>
              <a:avLst/>
              <a:gdLst>
                <a:gd name="T0" fmla="*/ 56 w 97"/>
                <a:gd name="T1" fmla="*/ 109 h 193"/>
                <a:gd name="T2" fmla="*/ 0 w 97"/>
                <a:gd name="T3" fmla="*/ 0 h 19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7" h="193">
                  <a:moveTo>
                    <a:pt x="97" y="193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66" name="Text Box 31"/>
            <p:cNvSpPr txBox="1">
              <a:spLocks noChangeArrowheads="1"/>
            </p:cNvSpPr>
            <p:nvPr/>
          </p:nvSpPr>
          <p:spPr bwMode="auto">
            <a:xfrm>
              <a:off x="7266" y="1974"/>
              <a:ext cx="544" cy="4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en-US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m</a:t>
              </a:r>
              <a:r>
                <a:rPr lang="en-US" altLang="ru-RU" sz="1200" baseline="-300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2</a:t>
              </a:r>
              <a:endParaRPr lang="en-US" altLang="ru-RU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67" name="Text Box 30"/>
            <p:cNvSpPr txBox="1">
              <a:spLocks noChangeArrowheads="1"/>
            </p:cNvSpPr>
            <p:nvPr/>
          </p:nvSpPr>
          <p:spPr bwMode="auto">
            <a:xfrm>
              <a:off x="8353" y="1704"/>
              <a:ext cx="408" cy="4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ru-RU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С</a:t>
              </a:r>
              <a:r>
                <a:rPr lang="ru-RU" altLang="ru-RU" sz="1200" baseline="-300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в</a:t>
              </a:r>
              <a:endParaRPr lang="ru-RU" altLang="ru-RU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68" name="Oval 29"/>
            <p:cNvSpPr>
              <a:spLocks noChangeArrowheads="1"/>
            </p:cNvSpPr>
            <p:nvPr/>
          </p:nvSpPr>
          <p:spPr bwMode="auto">
            <a:xfrm>
              <a:off x="6995" y="2379"/>
              <a:ext cx="179" cy="17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69" name="Oval 28"/>
            <p:cNvSpPr>
              <a:spLocks noChangeArrowheads="1"/>
            </p:cNvSpPr>
            <p:nvPr/>
          </p:nvSpPr>
          <p:spPr bwMode="auto">
            <a:xfrm>
              <a:off x="7810" y="2379"/>
              <a:ext cx="179" cy="17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70" name="Line 27"/>
            <p:cNvSpPr>
              <a:spLocks noChangeShapeType="1"/>
            </p:cNvSpPr>
            <p:nvPr/>
          </p:nvSpPr>
          <p:spPr bwMode="auto">
            <a:xfrm flipV="1">
              <a:off x="8081" y="1974"/>
              <a:ext cx="144" cy="2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71" name="Line 26"/>
            <p:cNvSpPr>
              <a:spLocks noChangeShapeType="1"/>
            </p:cNvSpPr>
            <p:nvPr/>
          </p:nvSpPr>
          <p:spPr bwMode="auto">
            <a:xfrm rot="5400000" flipV="1">
              <a:off x="8150" y="2041"/>
              <a:ext cx="270" cy="1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72" name="Line 25"/>
            <p:cNvSpPr>
              <a:spLocks noChangeShapeType="1"/>
            </p:cNvSpPr>
            <p:nvPr/>
          </p:nvSpPr>
          <p:spPr bwMode="auto">
            <a:xfrm flipV="1">
              <a:off x="8353" y="1974"/>
              <a:ext cx="141" cy="2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73" name="Line 24"/>
            <p:cNvSpPr>
              <a:spLocks noChangeShapeType="1"/>
            </p:cNvSpPr>
            <p:nvPr/>
          </p:nvSpPr>
          <p:spPr bwMode="auto">
            <a:xfrm rot="5400000" flipV="1">
              <a:off x="8423" y="2041"/>
              <a:ext cx="270" cy="1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74" name="Line 23"/>
            <p:cNvSpPr>
              <a:spLocks noChangeShapeType="1"/>
            </p:cNvSpPr>
            <p:nvPr/>
          </p:nvSpPr>
          <p:spPr bwMode="auto">
            <a:xfrm flipV="1">
              <a:off x="8626" y="1974"/>
              <a:ext cx="141" cy="2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75" name="Line 22"/>
            <p:cNvSpPr>
              <a:spLocks noChangeShapeType="1"/>
            </p:cNvSpPr>
            <p:nvPr/>
          </p:nvSpPr>
          <p:spPr bwMode="auto">
            <a:xfrm>
              <a:off x="6860" y="2553"/>
              <a:ext cx="1357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76" name="Rectangle 21" descr="Широкий диагональный 2"/>
            <p:cNvSpPr>
              <a:spLocks noChangeArrowheads="1"/>
            </p:cNvSpPr>
            <p:nvPr/>
          </p:nvSpPr>
          <p:spPr bwMode="auto">
            <a:xfrm>
              <a:off x="6860" y="2576"/>
              <a:ext cx="1357" cy="135"/>
            </a:xfrm>
            <a:prstGeom prst="rect">
              <a:avLst/>
            </a:prstGeom>
            <a:pattFill prst="wdUp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77" name="Rectangle 20"/>
            <p:cNvSpPr>
              <a:spLocks noChangeArrowheads="1"/>
            </p:cNvSpPr>
            <p:nvPr/>
          </p:nvSpPr>
          <p:spPr bwMode="auto">
            <a:xfrm>
              <a:off x="6860" y="1839"/>
              <a:ext cx="1221" cy="5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78" name="Text Box 19"/>
            <p:cNvSpPr txBox="1">
              <a:spLocks noChangeArrowheads="1"/>
            </p:cNvSpPr>
            <p:nvPr/>
          </p:nvSpPr>
          <p:spPr bwMode="auto">
            <a:xfrm>
              <a:off x="9304" y="2514"/>
              <a:ext cx="408" cy="4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en-US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P</a:t>
              </a:r>
              <a:endParaRPr lang="en-US" altLang="ru-RU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79" name="Line 18"/>
            <p:cNvSpPr>
              <a:spLocks noChangeShapeType="1"/>
            </p:cNvSpPr>
            <p:nvPr/>
          </p:nvSpPr>
          <p:spPr bwMode="auto">
            <a:xfrm flipH="1">
              <a:off x="9168" y="2514"/>
              <a:ext cx="40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80" name="Rectangle 17"/>
            <p:cNvSpPr>
              <a:spLocks noChangeArrowheads="1"/>
            </p:cNvSpPr>
            <p:nvPr/>
          </p:nvSpPr>
          <p:spPr bwMode="auto">
            <a:xfrm>
              <a:off x="8761" y="1839"/>
              <a:ext cx="271" cy="5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81" name="Freeform 16"/>
            <p:cNvSpPr>
              <a:spLocks/>
            </p:cNvSpPr>
            <p:nvPr/>
          </p:nvSpPr>
          <p:spPr bwMode="auto">
            <a:xfrm>
              <a:off x="9659" y="2020"/>
              <a:ext cx="63" cy="99"/>
            </a:xfrm>
            <a:custGeom>
              <a:avLst/>
              <a:gdLst>
                <a:gd name="T0" fmla="*/ 0 w 84"/>
                <a:gd name="T1" fmla="*/ 74 h 132"/>
                <a:gd name="T2" fmla="*/ 47 w 84"/>
                <a:gd name="T3" fmla="*/ 0 h 13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4" h="132">
                  <a:moveTo>
                    <a:pt x="0" y="132"/>
                  </a:moveTo>
                  <a:lnTo>
                    <a:pt x="84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82" name="Line 15"/>
            <p:cNvSpPr>
              <a:spLocks noChangeShapeType="1"/>
            </p:cNvSpPr>
            <p:nvPr/>
          </p:nvSpPr>
          <p:spPr bwMode="auto">
            <a:xfrm flipV="1">
              <a:off x="8081" y="1569"/>
              <a:ext cx="1" cy="2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83" name="Line 14"/>
            <p:cNvSpPr>
              <a:spLocks noChangeShapeType="1"/>
            </p:cNvSpPr>
            <p:nvPr/>
          </p:nvSpPr>
          <p:spPr bwMode="auto">
            <a:xfrm>
              <a:off x="8081" y="1569"/>
              <a:ext cx="27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84" name="Line 13"/>
            <p:cNvSpPr>
              <a:spLocks noChangeShapeType="1"/>
            </p:cNvSpPr>
            <p:nvPr/>
          </p:nvSpPr>
          <p:spPr bwMode="auto">
            <a:xfrm flipV="1">
              <a:off x="9032" y="1569"/>
              <a:ext cx="1" cy="2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85" name="Line 12"/>
            <p:cNvSpPr>
              <a:spLocks noChangeShapeType="1"/>
            </p:cNvSpPr>
            <p:nvPr/>
          </p:nvSpPr>
          <p:spPr bwMode="auto">
            <a:xfrm>
              <a:off x="9032" y="1569"/>
              <a:ext cx="27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86" name="Text Box 11"/>
            <p:cNvSpPr txBox="1">
              <a:spLocks noChangeArrowheads="1"/>
            </p:cNvSpPr>
            <p:nvPr/>
          </p:nvSpPr>
          <p:spPr bwMode="auto">
            <a:xfrm>
              <a:off x="8489" y="2514"/>
              <a:ext cx="407" cy="4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r>
                <a:rPr lang="en-US" altLang="ru-RU" sz="12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P</a:t>
              </a:r>
              <a:r>
                <a:rPr lang="en-US" altLang="ru-RU" sz="1200" baseline="-3000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в</a:t>
              </a:r>
              <a:endParaRPr lang="en-US" altLang="ru-RU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87" name="Line 10"/>
            <p:cNvSpPr>
              <a:spLocks noChangeShapeType="1"/>
            </p:cNvSpPr>
            <p:nvPr/>
          </p:nvSpPr>
          <p:spPr bwMode="auto">
            <a:xfrm flipH="1">
              <a:off x="8353" y="2514"/>
              <a:ext cx="40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88" name="Line 9"/>
            <p:cNvSpPr>
              <a:spLocks noChangeShapeType="1"/>
            </p:cNvSpPr>
            <p:nvPr/>
          </p:nvSpPr>
          <p:spPr bwMode="auto">
            <a:xfrm>
              <a:off x="7402" y="1704"/>
              <a:ext cx="40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89" name="Rectangle 8"/>
            <p:cNvSpPr>
              <a:spLocks noChangeArrowheads="1"/>
            </p:cNvSpPr>
            <p:nvPr/>
          </p:nvSpPr>
          <p:spPr bwMode="auto">
            <a:xfrm>
              <a:off x="4277" y="2244"/>
              <a:ext cx="188" cy="9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90" name="Rectangle 7"/>
            <p:cNvSpPr>
              <a:spLocks noChangeArrowheads="1"/>
            </p:cNvSpPr>
            <p:nvPr/>
          </p:nvSpPr>
          <p:spPr bwMode="auto">
            <a:xfrm>
              <a:off x="4771" y="2244"/>
              <a:ext cx="188" cy="9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91" name="Rectangle 6"/>
            <p:cNvSpPr>
              <a:spLocks noChangeArrowheads="1"/>
            </p:cNvSpPr>
            <p:nvPr/>
          </p:nvSpPr>
          <p:spPr bwMode="auto">
            <a:xfrm rot="-5400000">
              <a:off x="4416" y="2204"/>
              <a:ext cx="177" cy="9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92" name="Rectangle 5"/>
            <p:cNvSpPr>
              <a:spLocks noChangeArrowheads="1"/>
            </p:cNvSpPr>
            <p:nvPr/>
          </p:nvSpPr>
          <p:spPr bwMode="auto">
            <a:xfrm rot="-5400000">
              <a:off x="4644" y="2203"/>
              <a:ext cx="177" cy="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393" name="Line 4"/>
            <p:cNvSpPr>
              <a:spLocks noChangeShapeType="1"/>
            </p:cNvSpPr>
            <p:nvPr/>
          </p:nvSpPr>
          <p:spPr bwMode="auto">
            <a:xfrm>
              <a:off x="3471" y="1629"/>
              <a:ext cx="40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72" name="Rectangle 75"/>
          <p:cNvSpPr>
            <a:spLocks noChangeArrowheads="1"/>
          </p:cNvSpPr>
          <p:nvPr/>
        </p:nvSpPr>
        <p:spPr bwMode="auto">
          <a:xfrm>
            <a:off x="6500813" y="2357438"/>
            <a:ext cx="20002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/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altLang="ru-RU" sz="1200" i="1" baseline="-3000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 = С</a:t>
            </a:r>
            <a:r>
              <a:rPr lang="ru-RU" altLang="ru-RU" sz="1200" i="1" baseline="-3000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 Δх σ</a:t>
            </a:r>
            <a:r>
              <a:rPr lang="ru-RU" altLang="ru-RU" sz="1200" i="1" baseline="-30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(Δх)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6" name="Таблица 65"/>
          <p:cNvGraphicFramePr>
            <a:graphicFrameLocks noGrp="1"/>
          </p:cNvGraphicFramePr>
          <p:nvPr/>
        </p:nvGraphicFramePr>
        <p:xfrm>
          <a:off x="571500" y="3143250"/>
          <a:ext cx="4643438" cy="1189038"/>
        </p:xfrm>
        <a:graphic>
          <a:graphicData uri="http://schemas.openxmlformats.org/drawingml/2006/table">
            <a:tbl>
              <a:tblPr/>
              <a:tblGrid>
                <a:gridCol w="571500"/>
                <a:gridCol w="857250"/>
                <a:gridCol w="928688"/>
                <a:gridCol w="1000125"/>
                <a:gridCol w="1285875"/>
              </a:tblGrid>
              <a:tr h="54878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Ско-рость, м/с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Макси-мальный ход, мм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Макси-мальная сила, тс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Энерго-емкость,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кДж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Полнота силовой характеристики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6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114.2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3509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0.414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6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179.7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0.351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9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7709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7" name="Таблица 66"/>
          <p:cNvGraphicFramePr>
            <a:graphicFrameLocks noGrp="1"/>
          </p:cNvGraphicFramePr>
          <p:nvPr/>
        </p:nvGraphicFramePr>
        <p:xfrm>
          <a:off x="571500" y="4857750"/>
          <a:ext cx="4643438" cy="1325780"/>
        </p:xfrm>
        <a:graphic>
          <a:graphicData uri="http://schemas.openxmlformats.org/drawingml/2006/table">
            <a:tbl>
              <a:tblPr/>
              <a:tblGrid>
                <a:gridCol w="571500"/>
                <a:gridCol w="906463"/>
                <a:gridCol w="842962"/>
                <a:gridCol w="1127125"/>
                <a:gridCol w="1195388"/>
              </a:tblGrid>
              <a:tr h="228500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Ско-рость, м/с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Отклонения в %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5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максималь­ному ходу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максималь­ной силе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энергоемкости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полноте силовой характеристики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4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11.27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10.42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-7.89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4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1.05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-0.22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-0.47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4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3.67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3.43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12.02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6.06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39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1340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597760"/>
              </p:ext>
            </p:extLst>
          </p:nvPr>
        </p:nvGraphicFramePr>
        <p:xfrm>
          <a:off x="5446253" y="3603630"/>
          <a:ext cx="3330634" cy="2227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3" name="Точечный рисунок" r:id="rId5" imgW="2613333" imgH="1767993" progId="Paint.Picture">
                  <p:embed/>
                </p:oleObj>
              </mc:Choice>
              <mc:Fallback>
                <p:oleObj name="Точечный рисунок" r:id="rId5" imgW="2613333" imgH="1767993" progId="Paint.Picture">
                  <p:embed/>
                  <p:pic>
                    <p:nvPicPr>
                      <p:cNvPr id="0" name="Object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10677" b="6358"/>
                      <a:stretch>
                        <a:fillRect/>
                      </a:stretch>
                    </p:blipFill>
                    <p:spPr bwMode="auto">
                      <a:xfrm>
                        <a:off x="5446253" y="3603630"/>
                        <a:ext cx="3330634" cy="22276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41" name="Rectangle 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7239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Моделирование соударения вагонов в программе универсальный механизм. Геометрия модели</a:t>
            </a: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33E201-E5CD-42D6-B489-8CFCDA582983}" type="slidenum">
              <a:rPr lang="ru-RU"/>
              <a:pPr>
                <a:defRPr/>
              </a:pPr>
              <a:t>5</a:t>
            </a:fld>
            <a:endParaRPr lang="ru-RU"/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91" t="23055" r="-139" b="22981"/>
          <a:stretch>
            <a:fillRect/>
          </a:stretch>
        </p:blipFill>
        <p:spPr bwMode="auto">
          <a:xfrm>
            <a:off x="428625" y="1285875"/>
            <a:ext cx="3324225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3" t="29724" r="305" b="37411"/>
          <a:stretch>
            <a:fillRect/>
          </a:stretch>
        </p:blipFill>
        <p:spPr bwMode="auto">
          <a:xfrm>
            <a:off x="3357563" y="1928813"/>
            <a:ext cx="1952625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5" t="23846"/>
          <a:stretch>
            <a:fillRect/>
          </a:stretch>
        </p:blipFill>
        <p:spPr bwMode="auto">
          <a:xfrm>
            <a:off x="5643563" y="928688"/>
            <a:ext cx="3092450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1" t="12051" r="21289" b="37485"/>
          <a:stretch>
            <a:fillRect/>
          </a:stretch>
        </p:blipFill>
        <p:spPr bwMode="auto">
          <a:xfrm>
            <a:off x="5643563" y="4500563"/>
            <a:ext cx="309880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0" t="22815" b="18207"/>
          <a:stretch>
            <a:fillRect/>
          </a:stretch>
        </p:blipFill>
        <p:spPr bwMode="auto">
          <a:xfrm>
            <a:off x="241191" y="4070350"/>
            <a:ext cx="3316288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1" t="23645" b="18489"/>
          <a:stretch>
            <a:fillRect/>
          </a:stretch>
        </p:blipFill>
        <p:spPr bwMode="auto">
          <a:xfrm>
            <a:off x="3707904" y="4105728"/>
            <a:ext cx="145415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0544"/>
          <a:stretch/>
        </p:blipFill>
        <p:spPr bwMode="auto">
          <a:xfrm>
            <a:off x="307989" y="1772816"/>
            <a:ext cx="3255899" cy="3697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985FDF-C63F-4C8E-AF3A-FFECE44FF21B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50" y="571500"/>
            <a:ext cx="8229600" cy="723900"/>
          </a:xfrm>
          <a:prstGeom prst="rect">
            <a:avLst/>
          </a:prstGeom>
        </p:spPr>
        <p:txBody>
          <a:bodyPr lIns="0" rIns="0" bIns="0" anchor="b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Моделирование соударения вагонов в программе универсальный механизм. Реализация контактных взаимодействий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720470"/>
              </p:ext>
            </p:extLst>
          </p:nvPr>
        </p:nvGraphicFramePr>
        <p:xfrm>
          <a:off x="3643313" y="1643063"/>
          <a:ext cx="5041900" cy="3978278"/>
        </p:xfrm>
        <a:graphic>
          <a:graphicData uri="http://schemas.openxmlformats.org/drawingml/2006/table">
            <a:tbl>
              <a:tblPr/>
              <a:tblGrid>
                <a:gridCol w="857250"/>
                <a:gridCol w="1082675"/>
                <a:gridCol w="820737"/>
                <a:gridCol w="803275"/>
                <a:gridCol w="631825"/>
                <a:gridCol w="846138"/>
              </a:tblGrid>
              <a:tr h="548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пары </a:t>
                      </a:r>
                      <a:r>
                        <a:rPr kumimoji="0" lang="ru-RU" alt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взаимодей-ствующих</a:t>
                      </a: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</a:t>
                      </a:r>
                      <a:endParaRPr kumimoji="0" lang="ru-RU" alt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Взаимодей-ствующие тела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трения скольжения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трения покоя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Контактная жесткость, 10</a:t>
                      </a:r>
                      <a:r>
                        <a:rPr kumimoji="0" lang="ru-RU" altLang="ru-RU" sz="9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Н/м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демпфирования, Нс/м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Клин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Пластина неподвижная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0.456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3.025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84100</a:t>
                      </a:r>
                      <a:endParaRPr kumimoji="0" lang="ru-RU" alt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Конус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Клин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4.24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99600</a:t>
                      </a:r>
                      <a:endParaRPr kumimoji="0" lang="ru-RU" alt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Клин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Пластина опорная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1.695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63001</a:t>
                      </a:r>
                      <a:endParaRPr kumimoji="0" lang="ru-RU" alt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Пластина подвижная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Пластина неподвижная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0.456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2.455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67444</a:t>
                      </a:r>
                      <a:endParaRPr kumimoji="0" lang="ru-RU" alt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Пластина подвижная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Корпус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1.999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65858</a:t>
                      </a:r>
                      <a:endParaRPr kumimoji="0" lang="ru-RU" alt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Пластина неподвижная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Корпус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2.759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83381</a:t>
                      </a:r>
                      <a:endParaRPr kumimoji="0" lang="ru-RU" alt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Пластина неподвижная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Корпус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0.8217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45505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Конус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Тележка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4.582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134705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Пластина подвижная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Тележка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2.531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68833</a:t>
                      </a:r>
                      <a:endParaRPr kumimoji="0" lang="ru-RU" alt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61" marR="4916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Новый проект8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95736" y="837076"/>
            <a:ext cx="4419017" cy="3415054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B12F44-D062-4394-AA94-25D79AC89EE3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11560" y="44624"/>
            <a:ext cx="8229600" cy="723900"/>
          </a:xfrm>
          <a:prstGeom prst="rect">
            <a:avLst/>
          </a:prstGeom>
        </p:spPr>
        <p:txBody>
          <a:bodyPr lIns="0" rIns="0" bIns="0" anchor="b">
            <a:normAutofit fontScale="97500" lnSpcReduction="1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Моделирование соударения вагонов в программе универсальный механизм. Моделирование удара вагона в упор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368241"/>
              </p:ext>
            </p:extLst>
          </p:nvPr>
        </p:nvGraphicFramePr>
        <p:xfrm>
          <a:off x="3563888" y="4047349"/>
          <a:ext cx="5300092" cy="1109842"/>
        </p:xfrm>
        <a:graphic>
          <a:graphicData uri="http://schemas.openxmlformats.org/drawingml/2006/table">
            <a:tbl>
              <a:tblPr/>
              <a:tblGrid>
                <a:gridCol w="789375"/>
                <a:gridCol w="972624"/>
                <a:gridCol w="986719"/>
                <a:gridCol w="1198159"/>
                <a:gridCol w="1353215"/>
              </a:tblGrid>
              <a:tr h="5479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Скорость, м/с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Максималь­ный ход, мм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Максималь­ная сила, т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Энергоемкость, кДж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Полнота силовой характеристики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3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118.5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0.408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3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190.1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66,4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0.359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3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262.7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89,2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0.312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37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97" y="4221163"/>
            <a:ext cx="3159125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256210"/>
              </p:ext>
            </p:extLst>
          </p:nvPr>
        </p:nvGraphicFramePr>
        <p:xfrm>
          <a:off x="3563888" y="5229200"/>
          <a:ext cx="5286375" cy="1280160"/>
        </p:xfrm>
        <a:graphic>
          <a:graphicData uri="http://schemas.openxmlformats.org/drawingml/2006/table">
            <a:tbl>
              <a:tblPr/>
              <a:tblGrid>
                <a:gridCol w="914400"/>
                <a:gridCol w="915988"/>
                <a:gridCol w="1016000"/>
                <a:gridCol w="1220787"/>
                <a:gridCol w="1219200"/>
              </a:tblGrid>
              <a:tr h="182789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Скорость, м/с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Отклонения в %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3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максималь­ному ходу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максималь­ной силе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энергоемкости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полноте силовой характеристики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7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-2.7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-3.77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-4.08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7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-3.2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-5.79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-11.64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-2.28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7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-3.81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-12.27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-15.72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7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8920"/>
            <a:ext cx="4155505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83337A-C19D-41A6-9C56-AA3F08BEDDDF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50" y="571500"/>
            <a:ext cx="8229600" cy="723900"/>
          </a:xfrm>
          <a:prstGeom prst="rect">
            <a:avLst/>
          </a:prstGeom>
        </p:spPr>
        <p:txBody>
          <a:bodyPr lIns="0" rIns="0" bIns="0" anchor="b">
            <a:normAutofit fontScale="97500" lnSpcReduction="1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Моделирование соударения вагонов в программе универсальный механизм. Моделирование удара вагона в упор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196434"/>
              </p:ext>
            </p:extLst>
          </p:nvPr>
        </p:nvGraphicFramePr>
        <p:xfrm>
          <a:off x="3643313" y="4143375"/>
          <a:ext cx="5286375" cy="1280160"/>
        </p:xfrm>
        <a:graphic>
          <a:graphicData uri="http://schemas.openxmlformats.org/drawingml/2006/table">
            <a:tbl>
              <a:tblPr/>
              <a:tblGrid>
                <a:gridCol w="914400"/>
                <a:gridCol w="915987"/>
                <a:gridCol w="1016000"/>
                <a:gridCol w="1220788"/>
                <a:gridCol w="1219200"/>
              </a:tblGrid>
              <a:tr h="182789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Скорость, м/с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Отклонения в %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3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максималь­ному ходу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максималь­ной силе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энергоемкости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полноте силовой характеристики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7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7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7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2.06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985461"/>
              </p:ext>
            </p:extLst>
          </p:nvPr>
        </p:nvGraphicFramePr>
        <p:xfrm>
          <a:off x="3571875" y="1714500"/>
          <a:ext cx="5372100" cy="1084263"/>
        </p:xfrm>
        <a:graphic>
          <a:graphicData uri="http://schemas.openxmlformats.org/drawingml/2006/table">
            <a:tbl>
              <a:tblPr/>
              <a:tblGrid>
                <a:gridCol w="800100"/>
                <a:gridCol w="1028700"/>
                <a:gridCol w="914400"/>
                <a:gridCol w="1257300"/>
                <a:gridCol w="1371600"/>
              </a:tblGrid>
              <a:tr h="5353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Скорость, м/с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Максималь­ный ход, мм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Максималь­ная сила, т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Энергоемкость, т·мм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Полнота силовой характеристики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98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117.1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34.8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0.394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98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186.0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61.0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98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239.5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81.9</a:t>
                      </a:r>
                      <a:endParaRPr kumimoji="0" lang="ru-RU" alt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0.322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357313" y="2428875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Спасибо за внимание!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F9F199-DF9D-4ED5-A241-64A7DD772284}" type="slidenum">
              <a:rPr lang="ru-RU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447</TotalTime>
  <Words>519</Words>
  <Application>Microsoft Office PowerPoint</Application>
  <PresentationFormat>Экран (4:3)</PresentationFormat>
  <Paragraphs>270</Paragraphs>
  <Slides>9</Slides>
  <Notes>1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Calibri</vt:lpstr>
      <vt:lpstr>Constantia</vt:lpstr>
      <vt:lpstr>Courier New</vt:lpstr>
      <vt:lpstr>Times New Roman</vt:lpstr>
      <vt:lpstr>Wingdings 2</vt:lpstr>
      <vt:lpstr>Поток</vt:lpstr>
      <vt:lpstr>Формула</vt:lpstr>
      <vt:lpstr>Точечный рисунок</vt:lpstr>
      <vt:lpstr>Сравнение расчетных и экспериментальных характеристик поглощающего аппарата ПМКП-110  </vt:lpstr>
      <vt:lpstr>Объект испытаний</vt:lpstr>
      <vt:lpstr>Динамические испытания ПА</vt:lpstr>
      <vt:lpstr>Математическая модель соударения</vt:lpstr>
      <vt:lpstr>Моделирование соударения вагонов в программе универсальный механизм. Геометрия модели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Сравнение расчетных и экспериментальных характеристик поглощающего аппарата ПМКП-110</dc:title>
  <dc:creator>DSM</dc:creator>
  <cp:lastModifiedBy>DSM</cp:lastModifiedBy>
  <cp:revision>84</cp:revision>
  <dcterms:modified xsi:type="dcterms:W3CDTF">2016-04-06T10:48:55Z</dcterms:modified>
</cp:coreProperties>
</file>