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4" r:id="rId5"/>
    <p:sldId id="265" r:id="rId6"/>
    <p:sldId id="266" r:id="rId7"/>
    <p:sldId id="269" r:id="rId8"/>
    <p:sldId id="273" r:id="rId9"/>
    <p:sldId id="260" r:id="rId10"/>
    <p:sldId id="267" r:id="rId11"/>
    <p:sldId id="261" r:id="rId12"/>
    <p:sldId id="270" r:id="rId13"/>
    <p:sldId id="271" r:id="rId14"/>
    <p:sldId id="272" r:id="rId15"/>
    <p:sldId id="262" r:id="rId16"/>
    <p:sldId id="26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904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538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051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131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87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999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408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532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418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650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126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FC29A-52CB-40D5-A413-8838FFEC0362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C4BB4-891C-4C30-88F5-4BEF17D71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469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1470025"/>
          </a:xfrm>
        </p:spPr>
        <p:txBody>
          <a:bodyPr>
            <a:normAutofit/>
          </a:bodyPr>
          <a:lstStyle/>
          <a:p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железнодорожного </a:t>
            </a:r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колеса при тепловом воздействии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3789040"/>
            <a:ext cx="3960440" cy="2808312"/>
          </a:xfrm>
        </p:spPr>
        <p:txBody>
          <a:bodyPr>
            <a:noAutofit/>
          </a:bodyPr>
          <a:lstStyle/>
          <a:p>
            <a:pPr algn="r"/>
            <a:r>
              <a:rPr lang="ru-RU" sz="2400" smtClean="0">
                <a:solidFill>
                  <a:sysClr val="windowText" lastClr="000000"/>
                </a:solidFill>
                <a:latin typeface="Times New Roman"/>
                <a:ea typeface="Times New Roman"/>
              </a:rPr>
              <a:t>Коссов В. С.,</a:t>
            </a:r>
            <a:endParaRPr lang="en-US" sz="2400" dirty="0" smtClean="0">
              <a:solidFill>
                <a:sysClr val="windowText" lastClr="000000"/>
              </a:solidFill>
              <a:effectLst/>
              <a:latin typeface="Times New Roman"/>
              <a:ea typeface="Times New Roman"/>
            </a:endParaRPr>
          </a:p>
          <a:p>
            <a:pPr algn="r"/>
            <a:r>
              <a:rPr lang="ru-RU" sz="2400" dirty="0" smtClean="0">
                <a:solidFill>
                  <a:sysClr val="windowText" lastClr="000000"/>
                </a:solidFill>
                <a:effectLst/>
                <a:latin typeface="Times New Roman"/>
                <a:ea typeface="Times New Roman"/>
              </a:rPr>
              <a:t>Волохов Г.М.,</a:t>
            </a:r>
            <a:endParaRPr lang="en-US" sz="2400" dirty="0" smtClean="0">
              <a:solidFill>
                <a:sysClr val="windowText" lastClr="000000"/>
              </a:solidFill>
              <a:effectLst/>
              <a:latin typeface="Times New Roman"/>
              <a:ea typeface="Times New Roman"/>
            </a:endParaRPr>
          </a:p>
          <a:p>
            <a:pPr algn="r"/>
            <a:r>
              <a:rPr lang="ru-RU" sz="2400" dirty="0" smtClean="0">
                <a:solidFill>
                  <a:sysClr val="windowText" lastClr="00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sz="2400" dirty="0" err="1" smtClean="0">
                <a:solidFill>
                  <a:sysClr val="windowText" lastClr="000000"/>
                </a:solidFill>
                <a:effectLst/>
                <a:latin typeface="Times New Roman"/>
                <a:ea typeface="Times New Roman"/>
              </a:rPr>
              <a:t>Овечников</a:t>
            </a:r>
            <a:r>
              <a:rPr lang="ru-RU" sz="2400" dirty="0" smtClean="0">
                <a:solidFill>
                  <a:sysClr val="windowText" lastClr="000000"/>
                </a:solidFill>
                <a:effectLst/>
                <a:latin typeface="Times New Roman"/>
                <a:ea typeface="Times New Roman"/>
              </a:rPr>
              <a:t> М.Н.,</a:t>
            </a:r>
            <a:endParaRPr lang="en-US" sz="2400" dirty="0" smtClean="0">
              <a:solidFill>
                <a:sysClr val="windowText" lastClr="000000"/>
              </a:solidFill>
              <a:effectLst/>
              <a:latin typeface="Times New Roman"/>
              <a:ea typeface="Times New Roman"/>
            </a:endParaRPr>
          </a:p>
          <a:p>
            <a:pPr algn="r"/>
            <a:r>
              <a:rPr lang="ru-RU" sz="2400" smtClean="0">
                <a:solidFill>
                  <a:sysClr val="windowText" lastClr="000000"/>
                </a:solidFill>
                <a:effectLst/>
                <a:latin typeface="Times New Roman"/>
                <a:ea typeface="Times New Roman"/>
              </a:rPr>
              <a:t>Тимаков </a:t>
            </a:r>
            <a:r>
              <a:rPr lang="ru-RU" sz="2400" dirty="0" smtClean="0">
                <a:solidFill>
                  <a:sysClr val="windowText" lastClr="000000"/>
                </a:solidFill>
                <a:effectLst/>
                <a:latin typeface="Times New Roman"/>
                <a:ea typeface="Times New Roman"/>
              </a:rPr>
              <a:t>М. В.</a:t>
            </a:r>
          </a:p>
          <a:p>
            <a:pPr algn="r"/>
            <a:r>
              <a:rPr lang="en-US" sz="2400" dirty="0" smtClean="0">
                <a:solidFill>
                  <a:schemeClr val="tx1"/>
                </a:solidFill>
              </a:rPr>
              <a:t>E-mail: vnikti_kp@list.ru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r"/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56325" y="404813"/>
            <a:ext cx="2447925" cy="1008062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>
              <a:solidFill>
                <a:srgbClr val="23335F"/>
              </a:solidFill>
              <a:latin typeface="Arial" charset="0"/>
              <a:cs typeface="Arial" charset="0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 bwMode="auto">
          <a:xfrm>
            <a:off x="6372224" y="620713"/>
            <a:ext cx="2088208" cy="719137"/>
            <a:chOff x="1701" y="1162"/>
            <a:chExt cx="2213" cy="860"/>
          </a:xfrm>
        </p:grpSpPr>
        <p:pic>
          <p:nvPicPr>
            <p:cNvPr id="6" name="Picture 23" descr="Логотип  ВНИКТИ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1" y="1162"/>
              <a:ext cx="658" cy="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24"/>
            <p:cNvSpPr txBox="1">
              <a:spLocks noChangeAspect="1" noChangeArrowheads="1"/>
            </p:cNvSpPr>
            <p:nvPr/>
          </p:nvSpPr>
          <p:spPr bwMode="auto">
            <a:xfrm>
              <a:off x="2401" y="1386"/>
              <a:ext cx="1513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36000" rIns="36000" bIns="3600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200" b="1" i="1" dirty="0">
                  <a:solidFill>
                    <a:srgbClr val="3333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cs typeface="Arial" charset="0"/>
                </a:rPr>
                <a:t>ВНИКТИ</a:t>
              </a:r>
              <a:endParaRPr lang="ru-RU" sz="2200" dirty="0">
                <a:solidFill>
                  <a:srgbClr val="23335F"/>
                </a:solidFill>
                <a:latin typeface="Arial" charset="0"/>
                <a:cs typeface="Arial" charset="0"/>
              </a:endParaRPr>
            </a:p>
          </p:txBody>
        </p:sp>
      </p:grp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46667" r="78287" b="8269"/>
          <a:stretch>
            <a:fillRect/>
          </a:stretch>
        </p:blipFill>
        <p:spPr bwMode="auto">
          <a:xfrm>
            <a:off x="539552" y="674369"/>
            <a:ext cx="1398905" cy="7385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744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8256"/>
            <a:ext cx="91440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остаточных напряжений, обусловленных процессом изготовления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6046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" t="9461" r="63622" b="9405"/>
          <a:stretch/>
        </p:blipFill>
        <p:spPr>
          <a:xfrm>
            <a:off x="1304918" y="1530063"/>
            <a:ext cx="3051057" cy="4851265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331640" y="6255936"/>
            <a:ext cx="3024336" cy="604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Тангенциальные напряжения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" t="9348" r="63388" b="9405"/>
          <a:stretch/>
        </p:blipFill>
        <p:spPr>
          <a:xfrm>
            <a:off x="5148064" y="1556792"/>
            <a:ext cx="3024336" cy="4814998"/>
          </a:xfrm>
          <a:prstGeom prst="rect">
            <a:avLst/>
          </a:prstGeo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5148064" y="6253337"/>
            <a:ext cx="2952328" cy="604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Эквивалентные напряжения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44408" y="717376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solidFill>
                  <a:schemeClr val="accent2"/>
                </a:solidFill>
              </a:rPr>
              <a:t>10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208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036496" cy="864096"/>
          </a:xfrm>
        </p:spPr>
        <p:txBody>
          <a:bodyPr>
            <a:noAutofit/>
          </a:bodyPr>
          <a:lstStyle/>
          <a:p>
            <a: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Напряжения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колесе </a:t>
            </a:r>
            <a:r>
              <a:rPr lang="ru-RU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торможении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момент первого максимального разогрева)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" t="9249" r="62915" b="9758"/>
          <a:stretch/>
        </p:blipFill>
        <p:spPr>
          <a:xfrm>
            <a:off x="344536" y="1124744"/>
            <a:ext cx="3046663" cy="47525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8909" r="62361" b="9192"/>
          <a:stretch/>
        </p:blipFill>
        <p:spPr>
          <a:xfrm>
            <a:off x="5845342" y="1196752"/>
            <a:ext cx="3140378" cy="4910656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14127" y="5959939"/>
            <a:ext cx="3377071" cy="604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Тангенциальные напряжения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учета влияния закалки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608649" y="6107408"/>
            <a:ext cx="3377071" cy="604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Тангенциальные напряжения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влияния закалки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7090" y="717375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solidFill>
                  <a:schemeClr val="accent2"/>
                </a:solidFill>
              </a:rPr>
              <a:t>11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84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036496" cy="864096"/>
          </a:xfrm>
        </p:spPr>
        <p:txBody>
          <a:bodyPr>
            <a:noAutofit/>
          </a:bodyPr>
          <a:lstStyle/>
          <a:p>
            <a: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Напряжения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колесе </a:t>
            </a:r>
            <a:r>
              <a:rPr lang="ru-RU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торможении</a:t>
            </a:r>
            <a:b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момент второго максимального разогрева)</a:t>
            </a:r>
            <a:endParaRPr lang="ru-RU" sz="32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1304" y="6107408"/>
            <a:ext cx="3377071" cy="604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Тангенциальные напряжения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учета влияния закалки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608649" y="6107408"/>
            <a:ext cx="3377071" cy="604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Тангенциальные напряжения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влияния закалки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" t="9362" r="62914" b="9305"/>
          <a:stretch/>
        </p:blipFill>
        <p:spPr>
          <a:xfrm>
            <a:off x="93600" y="988504"/>
            <a:ext cx="3297598" cy="5176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" t="9362" r="62914" b="9305"/>
          <a:stretch/>
        </p:blipFill>
        <p:spPr>
          <a:xfrm>
            <a:off x="5511702" y="988504"/>
            <a:ext cx="3297598" cy="5176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51912" y="836712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solidFill>
                  <a:schemeClr val="accent2"/>
                </a:solidFill>
              </a:rPr>
              <a:t>12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264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036496" cy="864096"/>
          </a:xfrm>
        </p:spPr>
        <p:txBody>
          <a:bodyPr>
            <a:noAutofit/>
          </a:bodyPr>
          <a:lstStyle/>
          <a:p>
            <a: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Напряжения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колесе </a:t>
            </a:r>
            <a:r>
              <a:rPr lang="ru-RU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торможении</a:t>
            </a:r>
            <a:br>
              <a:rPr lang="ru-RU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момент третьего максимального разогрева)</a:t>
            </a:r>
            <a:endParaRPr lang="ru-RU" sz="32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4127" y="5959939"/>
            <a:ext cx="3377071" cy="604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Тангенциальные напряжения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учета влияния закалки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608649" y="6107408"/>
            <a:ext cx="3377071" cy="604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Тангенциальные напряжения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влияния закалки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" t="9362" r="62913" b="9305"/>
          <a:stretch/>
        </p:blipFill>
        <p:spPr>
          <a:xfrm>
            <a:off x="108000" y="842400"/>
            <a:ext cx="3283198" cy="5176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" t="9362" r="62914" b="9305"/>
          <a:stretch/>
        </p:blipFill>
        <p:spPr>
          <a:xfrm>
            <a:off x="5609282" y="988504"/>
            <a:ext cx="3283198" cy="5176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94110" y="842400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solidFill>
                  <a:schemeClr val="accent2"/>
                </a:solidFill>
              </a:rPr>
              <a:t>13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264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036496" cy="86409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Остаточные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напряжения в колесе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торможения</a:t>
            </a:r>
            <a:endParaRPr lang="ru-RU" sz="32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4127" y="5959939"/>
            <a:ext cx="3377071" cy="604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Тангенциальные напряжения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учета влияния закалки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608649" y="6107408"/>
            <a:ext cx="3377071" cy="604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Тангенциальные напряжения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влияния закалки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" t="9363" r="62914" b="9418"/>
          <a:stretch/>
        </p:blipFill>
        <p:spPr>
          <a:xfrm>
            <a:off x="100800" y="842400"/>
            <a:ext cx="3290398" cy="51696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" t="9363" r="62914" b="9418"/>
          <a:stretch/>
        </p:blipFill>
        <p:spPr>
          <a:xfrm>
            <a:off x="5602082" y="980728"/>
            <a:ext cx="3290398" cy="516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16416" y="404664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solidFill>
                  <a:schemeClr val="accent2"/>
                </a:solidFill>
              </a:rPr>
              <a:t>14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2643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решения </a:t>
            </a:r>
            <a:r>
              <a:rPr lang="en-US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axisymmetric </a:t>
            </a:r>
            <a:r>
              <a:rPr lang="ru-RU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</a:t>
            </a:r>
            <a:r>
              <a:rPr lang="en-US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3D</a:t>
            </a:r>
            <a:r>
              <a:rPr lang="ru-RU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 приложением несимметричных нагрузок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ost_nat_ver_gor_3D_iz_axisym_dop_mises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28799"/>
            <a:ext cx="561975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72400" y="1507431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solidFill>
                  <a:schemeClr val="accent2"/>
                </a:solidFill>
              </a:rPr>
              <a:t>15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70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Отмечается удовлетворительное соответствие расчет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ных и экспериментально полученных температур в контрольных точках на ободе. </a:t>
            </a:r>
          </a:p>
          <a:p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Расчетные остаточные напряжения от изготовления в отдельных точках поверхности катания составляют 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̶ 200МПа.</a:t>
            </a:r>
            <a:endParaRPr lang="en-US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Расчетные остаточные напряжения от торможения (с учетом остаточных от изготовления) 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в отдельных точках поверхности катания составили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~ +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370МПа.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решения задачи проявились проблемы вычислительного плана. Эти вопросы требуют инди-видуального обсуждения, приглашаем желающих в перерыве или по окончании заседания.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00392" y="260648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solidFill>
                  <a:schemeClr val="accent2"/>
                </a:solidFill>
              </a:rPr>
              <a:t>16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112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010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этапы сообщения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08504" cy="61653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1. Расчет полей температур в ходовом колесе при троекратном экстренном торможении.</a:t>
            </a:r>
          </a:p>
          <a:p>
            <a:pPr marL="0" indent="0" algn="just">
              <a:buNone/>
            </a:pPr>
            <a:endParaRPr lang="ru-RU" sz="2800" dirty="0" smtClean="0">
              <a:effectLst/>
              <a:latin typeface="Times New Roman"/>
              <a:ea typeface="Times New Roman"/>
            </a:endParaRPr>
          </a:p>
          <a:p>
            <a:pPr marL="0" indent="0" algn="just"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2. Оценка распределения и уровня остаточных напряжений обусловленных процессом изготовления колеса.</a:t>
            </a:r>
          </a:p>
          <a:p>
            <a:pPr marL="0" indent="0" algn="just">
              <a:buNone/>
            </a:pPr>
            <a:endParaRPr lang="ru-RU" sz="2800" dirty="0" smtClean="0">
              <a:effectLst/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3. Расчет колеса при торможении с учетом остаточных напряжений от процесса его изготовления.</a:t>
            </a:r>
          </a:p>
          <a:p>
            <a:pPr marL="0" indent="0" algn="just">
              <a:spcAft>
                <a:spcPts val="0"/>
              </a:spcAft>
              <a:buNone/>
            </a:pPr>
            <a:endParaRPr lang="ru-RU" sz="2800" dirty="0" smtClean="0">
              <a:effectLst/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Times New Roman"/>
              </a:rPr>
              <a:t>4. Преобразование данных из </a:t>
            </a:r>
            <a:r>
              <a:rPr lang="en-US" sz="2800" dirty="0" smtClean="0">
                <a:latin typeface="Times New Roman"/>
                <a:ea typeface="Times New Roman"/>
              </a:rPr>
              <a:t>axisymmetric </a:t>
            </a:r>
            <a:r>
              <a:rPr lang="ru-RU" sz="2800" dirty="0" smtClean="0">
                <a:latin typeface="Times New Roman"/>
                <a:ea typeface="Times New Roman"/>
              </a:rPr>
              <a:t>в </a:t>
            </a:r>
            <a:r>
              <a:rPr lang="en-US" sz="2800" dirty="0" smtClean="0">
                <a:latin typeface="Times New Roman"/>
                <a:ea typeface="Times New Roman"/>
              </a:rPr>
              <a:t>3D</a:t>
            </a:r>
            <a:r>
              <a:rPr lang="ru-RU" sz="2800" dirty="0" smtClean="0">
                <a:latin typeface="Times New Roman"/>
                <a:ea typeface="Times New Roman"/>
              </a:rPr>
              <a:t> с последующим приложением несимметричных нагрузок.</a:t>
            </a:r>
            <a:endParaRPr lang="ru-RU" sz="2800" dirty="0" smtClean="0">
              <a:effectLst/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800" dirty="0" smtClean="0">
              <a:effectLst/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460432" y="44624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solidFill>
                  <a:schemeClr val="accent2"/>
                </a:solidFill>
              </a:rPr>
              <a:t>2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421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752"/>
            <a:ext cx="9144000" cy="63894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Нагревание при торможении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32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Подвод тепла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619672" y="1052736"/>
            <a:ext cx="5832648" cy="2598510"/>
            <a:chOff x="247650" y="-28570"/>
            <a:chExt cx="5505450" cy="2181225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84" r="7141"/>
            <a:stretch/>
          </p:blipFill>
          <p:spPr bwMode="auto">
            <a:xfrm>
              <a:off x="247650" y="114305"/>
              <a:ext cx="5505450" cy="20383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7" name="Группа 6"/>
            <p:cNvGrpSpPr/>
            <p:nvPr/>
          </p:nvGrpSpPr>
          <p:grpSpPr>
            <a:xfrm>
              <a:off x="286067" y="-28570"/>
              <a:ext cx="5162550" cy="2105020"/>
              <a:chOff x="0" y="-28570"/>
              <a:chExt cx="5162550" cy="2105020"/>
            </a:xfrm>
          </p:grpSpPr>
          <p:sp>
            <p:nvSpPr>
              <p:cNvPr id="8" name="Поле 79"/>
              <p:cNvSpPr txBox="1"/>
              <p:nvPr/>
            </p:nvSpPr>
            <p:spPr>
              <a:xfrm>
                <a:off x="0" y="-28570"/>
                <a:ext cx="561975" cy="2857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 dirty="0">
                    <a:effectLst/>
                    <a:latin typeface="Times New Roman"/>
                    <a:ea typeface="Calibri"/>
                    <a:cs typeface="Times New Roman"/>
                  </a:rPr>
                  <a:t>W</a:t>
                </a:r>
                <a:r>
                  <a:rPr lang="en-US" sz="1200" baseline="-25000" dirty="0">
                    <a:effectLst/>
                    <a:latin typeface="Times New Roman"/>
                    <a:ea typeface="Calibri"/>
                    <a:cs typeface="Times New Roman"/>
                  </a:rPr>
                  <a:t>i max</a:t>
                </a:r>
                <a:endParaRPr lang="ru-RU" sz="1200" dirty="0">
                  <a:effectLst/>
                  <a:latin typeface="Times New Roman"/>
                  <a:ea typeface="Calibri"/>
                  <a:cs typeface="Times New Roman"/>
                </a:endParaRPr>
              </a:p>
            </p:txBody>
          </p: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0" y="285750"/>
                <a:ext cx="516255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238125" y="285750"/>
                <a:ext cx="0" cy="179070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2219325" y="285750"/>
                <a:ext cx="0" cy="179070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4229100" y="285750"/>
                <a:ext cx="0" cy="179070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Поле 79"/>
          <p:cNvSpPr txBox="1"/>
          <p:nvPr/>
        </p:nvSpPr>
        <p:spPr>
          <a:xfrm>
            <a:off x="7274204" y="3437462"/>
            <a:ext cx="178116" cy="26846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 smtClean="0">
                <a:effectLst/>
                <a:latin typeface="Times New Roman"/>
                <a:ea typeface="Calibri"/>
                <a:cs typeface="Times New Roman"/>
              </a:rPr>
              <a:t>t</a:t>
            </a:r>
            <a:endParaRPr lang="ru-RU" sz="1200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" t="22710" r="1033" b="9645"/>
          <a:stretch/>
        </p:blipFill>
        <p:spPr>
          <a:xfrm>
            <a:off x="1619671" y="3802021"/>
            <a:ext cx="6294045" cy="301135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316416" y="116632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accent2"/>
                </a:solidFill>
              </a:rPr>
              <a:t>3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208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Нагревание при торможении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32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Отвод тепла с различных поверхностей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5" t="8657" r="9289" b="25394"/>
          <a:stretch/>
        </p:blipFill>
        <p:spPr>
          <a:xfrm rot="16200000">
            <a:off x="3839899" y="2819204"/>
            <a:ext cx="4010736" cy="23500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9" t="4404" r="853" b="26594"/>
          <a:stretch/>
        </p:blipFill>
        <p:spPr>
          <a:xfrm rot="16200000">
            <a:off x="1196480" y="2551851"/>
            <a:ext cx="4442586" cy="24524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2" t="16186" r="760" b="27480"/>
          <a:stretch/>
        </p:blipFill>
        <p:spPr>
          <a:xfrm rot="16200000">
            <a:off x="5850273" y="2835311"/>
            <a:ext cx="4392734" cy="19797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4" t="16318" r="8543" b="27452"/>
          <a:stretch/>
        </p:blipFill>
        <p:spPr>
          <a:xfrm rot="16200000">
            <a:off x="-1032811" y="3273172"/>
            <a:ext cx="4368864" cy="19442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44408" y="332656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accent2"/>
                </a:solidFill>
              </a:rPr>
              <a:t>4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830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24" y="44624"/>
            <a:ext cx="9057380" cy="1143000"/>
          </a:xfrm>
        </p:spPr>
        <p:txBody>
          <a:bodyPr>
            <a:normAutofit/>
          </a:bodyPr>
          <a:lstStyle/>
          <a:p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Нагревание</a:t>
            </a: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колесе при торможении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6046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температур в колесе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" t="9019" r="64868" b="8608"/>
          <a:stretch/>
        </p:blipFill>
        <p:spPr>
          <a:xfrm>
            <a:off x="51124" y="2134691"/>
            <a:ext cx="2723352" cy="45346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" t="9267" r="64711" b="8947"/>
          <a:stretch/>
        </p:blipFill>
        <p:spPr>
          <a:xfrm>
            <a:off x="3059832" y="2089040"/>
            <a:ext cx="2762129" cy="45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" t="8607" r="64935" b="9267"/>
          <a:stretch/>
        </p:blipFill>
        <p:spPr>
          <a:xfrm>
            <a:off x="6291144" y="2081469"/>
            <a:ext cx="2736304" cy="45878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60432" y="332656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accent2"/>
                </a:solidFill>
              </a:rPr>
              <a:t>5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830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24" y="44624"/>
            <a:ext cx="9057380" cy="1143000"/>
          </a:xfrm>
        </p:spPr>
        <p:txBody>
          <a:bodyPr>
            <a:normAutofit/>
          </a:bodyPr>
          <a:lstStyle/>
          <a:p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Нагревание</a:t>
            </a: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колесе при торможении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6046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экспериментальных и расчетных данных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41638" y="2276416"/>
            <a:ext cx="4320000" cy="3619440"/>
            <a:chOff x="76196" y="3131211"/>
            <a:chExt cx="4495804" cy="369145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0" r="13081" b="29946"/>
            <a:stretch/>
          </p:blipFill>
          <p:spPr>
            <a:xfrm>
              <a:off x="107504" y="3429000"/>
              <a:ext cx="4464496" cy="3209552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6196" y="3131211"/>
              <a:ext cx="5329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T,</a:t>
              </a:r>
              <a:r>
                <a:rPr lang="en-US" baseline="30000" dirty="0" smtClean="0"/>
                <a:t>0</a:t>
              </a:r>
              <a:r>
                <a:rPr lang="en-US" dirty="0" smtClean="0"/>
                <a:t>C</a:t>
              </a:r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29992" y="6453336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t, c</a:t>
              </a:r>
              <a:endParaRPr lang="ru-RU" dirty="0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5" t="9362" r="14961" b="4893"/>
          <a:stretch/>
        </p:blipFill>
        <p:spPr>
          <a:xfrm>
            <a:off x="4714899" y="2624203"/>
            <a:ext cx="3983693" cy="280165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14899" y="2348880"/>
            <a:ext cx="495748" cy="27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T,</a:t>
            </a:r>
            <a:r>
              <a:rPr lang="en-US" baseline="30000" dirty="0" smtClean="0"/>
              <a:t>0</a:t>
            </a:r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620133" y="5150531"/>
            <a:ext cx="437231" cy="27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t, c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355976" y="2514709"/>
            <a:ext cx="457357" cy="2340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400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4355976" y="3226423"/>
            <a:ext cx="457357" cy="2340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300</a:t>
            </a:r>
            <a:endParaRPr lang="ru-RU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4355976" y="3925144"/>
            <a:ext cx="457357" cy="2340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200</a:t>
            </a:r>
            <a:endParaRPr lang="ru-RU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4355976" y="4595104"/>
            <a:ext cx="457357" cy="2340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100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4538151" y="5425854"/>
            <a:ext cx="275182" cy="2340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0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8421212" y="5425853"/>
            <a:ext cx="548445" cy="2340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4000</a:t>
            </a:r>
            <a:endParaRPr lang="ru-RU" sz="1400" dirty="0"/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-21768" y="5848672"/>
            <a:ext cx="4233728" cy="60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4730760" y="5805264"/>
            <a:ext cx="4233728" cy="60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8104" y="5416728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1</a:t>
            </a:r>
            <a:r>
              <a:rPr lang="en-US" sz="1400" dirty="0" smtClean="0"/>
              <a:t>000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6432522" y="5425992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2</a:t>
            </a:r>
            <a:r>
              <a:rPr lang="en-US" sz="1400" dirty="0" smtClean="0"/>
              <a:t>000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7452320" y="5416728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3</a:t>
            </a:r>
            <a:r>
              <a:rPr lang="en-US" sz="1400" dirty="0" smtClean="0"/>
              <a:t>000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8327916" y="260648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solidFill>
                  <a:schemeClr val="accent2"/>
                </a:solidFill>
              </a:rPr>
              <a:t>6    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573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остаточных напряжений обусловленных процессом изготовления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6046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процесса закалки, отпуска, остывания.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1115616" y="2060848"/>
            <a:ext cx="7191205" cy="4320480"/>
            <a:chOff x="1115616" y="2060848"/>
            <a:chExt cx="7191205" cy="432048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1115616" y="2060848"/>
              <a:ext cx="6739584" cy="4320480"/>
              <a:chOff x="1115616" y="2060848"/>
              <a:chExt cx="6739584" cy="4320480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96" t="3379" r="4112" b="12687"/>
              <a:stretch/>
            </p:blipFill>
            <p:spPr bwMode="auto">
              <a:xfrm>
                <a:off x="1576800" y="2304000"/>
                <a:ext cx="6278400" cy="407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1115616" y="2060848"/>
                <a:ext cx="512064" cy="3621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T,</a:t>
                </a:r>
                <a:r>
                  <a:rPr lang="en-US" baseline="30000" dirty="0" smtClean="0"/>
                  <a:t>0</a:t>
                </a:r>
                <a:r>
                  <a:rPr lang="en-US" dirty="0" smtClean="0"/>
                  <a:t>C</a:t>
                </a:r>
                <a:endParaRPr lang="ru-RU" dirty="0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7855200" y="6019201"/>
              <a:ext cx="451621" cy="3621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t, c</a:t>
              </a:r>
              <a:endParaRPr lang="ru-RU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410599" y="630932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0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7530979" y="6381324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100000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2483768" y="6381328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6381327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4440924" y="6381328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100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5508104" y="6381326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1000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6216" y="6381325"/>
            <a:ext cx="641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10000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1160892" y="2348880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871</a:t>
            </a:r>
            <a:endParaRPr lang="ru-RU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1160892" y="4005064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500</a:t>
            </a:r>
            <a:endParaRPr lang="ru-RU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8306821" y="620688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accent2"/>
                </a:solidFill>
              </a:rPr>
              <a:t>7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208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ns_usa_nap33__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23"/>
          <a:stretch/>
        </p:blipFill>
        <p:spPr bwMode="auto">
          <a:xfrm>
            <a:off x="467544" y="1628800"/>
            <a:ext cx="3168352" cy="40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my_nap33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1628801"/>
            <a:ext cx="3112639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3571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-18256"/>
            <a:ext cx="91440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остаточных напряжений, обусловленных процессом изготовления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611560" y="5877272"/>
            <a:ext cx="3024336" cy="532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ANSYS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436095" y="5949280"/>
            <a:ext cx="3024336" cy="532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MARC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8424" y="692696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accent2"/>
                </a:solidFill>
              </a:rPr>
              <a:t>8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022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752"/>
            <a:ext cx="91440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остаточных напряжений обусловленных процессом изготовления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96144"/>
            <a:ext cx="9144000" cy="532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Отвод тепла с разных поверхностей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9" t="6859" r="58035" b="12121"/>
          <a:stretch/>
        </p:blipFill>
        <p:spPr>
          <a:xfrm>
            <a:off x="827584" y="1916832"/>
            <a:ext cx="2106312" cy="4371361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13968" y="6237312"/>
            <a:ext cx="2933896" cy="57419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Охлаждение обода водой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t="2447" r="52204" b="4086"/>
          <a:stretch/>
        </p:blipFill>
        <p:spPr>
          <a:xfrm>
            <a:off x="5045719" y="1628800"/>
            <a:ext cx="2766641" cy="4644263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5002383" y="6247825"/>
            <a:ext cx="2933896" cy="421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Охлаждение воздухом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16416" y="620688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accent2"/>
                </a:solidFill>
              </a:rPr>
              <a:t>9</a:t>
            </a:r>
            <a:endParaRPr lang="ru-RU" sz="44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1240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327</Words>
  <Application>Microsoft Office PowerPoint</Application>
  <PresentationFormat>Экран (4:3)</PresentationFormat>
  <Paragraphs>106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Расчет железнодорожного колеса при тепловом воздействии</vt:lpstr>
      <vt:lpstr>Основные этапы сообщения</vt:lpstr>
      <vt:lpstr>Нагревание при торможении</vt:lpstr>
      <vt:lpstr>Нагревание при торможении</vt:lpstr>
      <vt:lpstr>Нагревание в колесе при торможении</vt:lpstr>
      <vt:lpstr>Нагревание в колесе при торможении</vt:lpstr>
      <vt:lpstr>Расчет остаточных напряжений обусловленных процессом изготовления</vt:lpstr>
      <vt:lpstr>Расчет остаточных напряжений, обусловленных процессом изготовления</vt:lpstr>
      <vt:lpstr>Расчет остаточных напряжений обусловленных процессом изготовления</vt:lpstr>
      <vt:lpstr>Расчет остаточных напряжений, обусловленных процессом изготовления</vt:lpstr>
      <vt:lpstr>Напряжения в колесе при торможении (в момент первого максимального разогрева)</vt:lpstr>
      <vt:lpstr>Напряжения в колесе при торможении  (в момент второго максимального разогрева)</vt:lpstr>
      <vt:lpstr>Напряжения в колесе при торможении (в момент третьего максимального разогрева)</vt:lpstr>
      <vt:lpstr>Остаточные напряжения в колесе после завершения торможения</vt:lpstr>
      <vt:lpstr>Преобразование решения axisymmetric в 3D с приложением несимметричных нагрузок</vt:lpstr>
      <vt:lpstr>Выводы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Тепловой расчет железнодорожного колеса с использованием программных продуктов фирмы MSC</dc:title>
  <dc:creator>Михаил Овечников</dc:creator>
  <cp:lastModifiedBy>Михаил Овечников</cp:lastModifiedBy>
  <cp:revision>46</cp:revision>
  <dcterms:created xsi:type="dcterms:W3CDTF">2015-09-21T13:36:18Z</dcterms:created>
  <dcterms:modified xsi:type="dcterms:W3CDTF">2016-04-04T12:17:54Z</dcterms:modified>
</cp:coreProperties>
</file>