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1"/>
  </p:notesMasterIdLst>
  <p:sldIdLst>
    <p:sldId id="256" r:id="rId2"/>
    <p:sldId id="257" r:id="rId3"/>
    <p:sldId id="262" r:id="rId4"/>
    <p:sldId id="260" r:id="rId5"/>
    <p:sldId id="276" r:id="rId6"/>
    <p:sldId id="268" r:id="rId7"/>
    <p:sldId id="269" r:id="rId8"/>
    <p:sldId id="270" r:id="rId9"/>
    <p:sldId id="271" r:id="rId10"/>
    <p:sldId id="273" r:id="rId11"/>
    <p:sldId id="259" r:id="rId12"/>
    <p:sldId id="264" r:id="rId13"/>
    <p:sldId id="265" r:id="rId14"/>
    <p:sldId id="263" r:id="rId15"/>
    <p:sldId id="274" r:id="rId16"/>
    <p:sldId id="275" r:id="rId17"/>
    <p:sldId id="266" r:id="rId18"/>
    <p:sldId id="272" r:id="rId19"/>
    <p:sldId id="26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39" autoAdjust="0"/>
    <p:restoredTop sz="94624" autoAdjust="0"/>
  </p:normalViewPr>
  <p:slideViewPr>
    <p:cSldViewPr>
      <p:cViewPr>
        <p:scale>
          <a:sx n="75" d="100"/>
          <a:sy n="75" d="100"/>
        </p:scale>
        <p:origin x="-1650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2C8AE-AC08-441A-A0AB-AEFB99AA5DB1}" type="datetimeFigureOut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DC566-5916-4744-90D6-256C5BA9ED5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1559F-860D-446F-8ECF-B8AF192603D6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DC9DB-7FF6-46EC-9D00-72D243CF9BE9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F2A2-F55E-402E-8C16-A0AA8B241D32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7E2D-3ABF-402C-8C52-1794FE52FEC9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B4D8-A26C-4226-B85A-A96E887D990C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B9DB-76EC-429E-A450-D07EDCAA7C91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D1A3-1415-4597-A496-39FF6F2BEA28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D0BE3-620E-42D1-9FEB-859A7CE4F167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D334-7146-4474-B0E2-4625703CB113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7154-5F70-4DA2-9F05-DB0886316C89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D5B1-1420-4546-A5CB-1397A2E81DDA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F14BB-91A3-4F4A-8760-C4935B5DAF99}" type="datetime1">
              <a:rPr lang="ru-RU" smtClean="0"/>
              <a:pPr/>
              <a:t>12.04.2016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2488" y="119346"/>
            <a:ext cx="7439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БРЯНСКИЙ ГОСУДАРСТВЕННЫЙ ТЕХНИЧЕСКИЙ УНИВЕРСИТЕТ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877272"/>
            <a:ext cx="9144000" cy="9807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5869729"/>
            <a:ext cx="34918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Семинар: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«Компьютерное моделирование в железнодорожном транспорте: динамика, прочность, износ» </a:t>
            </a:r>
          </a:p>
          <a:p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5859269"/>
            <a:ext cx="2699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Авторы: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Г.А. Федяева,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.В. </a:t>
            </a:r>
            <a:r>
              <a:rPr lang="ru-RU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Сморудова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Р.В. Ковалев, </a:t>
            </a:r>
            <a:r>
              <a:rPr lang="ru-RU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Д.В.Конохов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65297" y="6536663"/>
            <a:ext cx="12134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Брянск 2016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084176" y="3092767"/>
            <a:ext cx="6975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cap="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Электромеханическая модель системы управления передвижением</a:t>
            </a:r>
            <a:r>
              <a:rPr lang="ru-RU" sz="2400" cap="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мостового крана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D:\БРЯГОТЕУН\Аспирантура\конференции\Конференция_апрель_2016\Изображения для презентации\логотип БГТУ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7924" y="1132257"/>
            <a:ext cx="1368152" cy="1360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9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10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12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3" name="Прямая соединительная линия 12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439652" y="692696"/>
            <a:ext cx="626469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Структурная схема одноконтурной системы управления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Ри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124992"/>
            <a:ext cx="5472608" cy="449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973611" y="107340"/>
            <a:ext cx="7196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ПРИНЦИП ПОСТРОЕНИЯ СИСТЕМЫ УПРАВЛЕНИЯ КРАНОМ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2584" y="5570656"/>
            <a:ext cx="92839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ЗИ – задатчик интенсивности, ограничивает предельные ускорения привода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БКП – блок коррекции перекоса, выполняет сбор данных от датчиков и выдачу корректирующих сигналов</a:t>
            </a:r>
          </a:p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UZ1, UZ2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тиристорные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преобразователи </a:t>
            </a:r>
          </a:p>
        </p:txBody>
      </p:sp>
      <p:sp>
        <p:nvSpPr>
          <p:cNvPr id="16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10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11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107340"/>
            <a:ext cx="758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СОВМЕЩЕНИЕ ПОДСИСТЕМ ЭЛЕКТРОМЕХАНИЧЕСКОЙ МОДЕЛИ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539552" y="1844824"/>
            <a:ext cx="3744416" cy="2376264"/>
            <a:chOff x="539552" y="2204864"/>
            <a:chExt cx="3744416" cy="2376264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539552" y="2204864"/>
              <a:ext cx="3744416" cy="237626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16484" y="2302272"/>
              <a:ext cx="31683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Механическая подсистема</a:t>
              </a:r>
              <a:endPara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83" name="Picture 11" descr="http://1.u0134863.z8.ru/upload/iblock/9f3/9f3ced202e7d5f21ee2cb156c65eafbe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59632" y="2896141"/>
              <a:ext cx="2304256" cy="1252939"/>
            </a:xfrm>
            <a:prstGeom prst="rect">
              <a:avLst/>
            </a:prstGeom>
            <a:noFill/>
          </p:spPr>
        </p:pic>
      </p:grpSp>
      <p:sp>
        <p:nvSpPr>
          <p:cNvPr id="33" name="TextBox 32"/>
          <p:cNvSpPr txBox="1"/>
          <p:nvPr/>
        </p:nvSpPr>
        <p:spPr>
          <a:xfrm>
            <a:off x="539552" y="1124744"/>
            <a:ext cx="37444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Universal Mechanism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60032" y="1128936"/>
            <a:ext cx="369361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Matlab Simulink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860032" y="1844824"/>
            <a:ext cx="3744416" cy="2376264"/>
            <a:chOff x="4860032" y="2204864"/>
            <a:chExt cx="3744416" cy="2376264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4860032" y="2204864"/>
              <a:ext cx="3744416" cy="2376264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3081" name="Picture 9" descr="http://ww2.bluetechnix.com/media/filer_public_thumbnails/filer_public/2014/01/31/matlab_3200x2000_72dpi.png__1200x750_q95_crop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76056" y="2564904"/>
              <a:ext cx="3096344" cy="1935215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5173464" y="2302272"/>
              <a:ext cx="31454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Электрическая подсистема</a:t>
              </a:r>
              <a:endPara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2195736" y="3933056"/>
            <a:ext cx="4824535" cy="1080120"/>
            <a:chOff x="2195736" y="4509120"/>
            <a:chExt cx="4824535" cy="1080120"/>
          </a:xfrm>
        </p:grpSpPr>
        <p:sp>
          <p:nvSpPr>
            <p:cNvPr id="38" name="Развернутая стрелка 37"/>
            <p:cNvSpPr/>
            <p:nvPr/>
          </p:nvSpPr>
          <p:spPr>
            <a:xfrm rot="10800000" flipH="1">
              <a:off x="2195736" y="4509120"/>
              <a:ext cx="4824535" cy="1080120"/>
            </a:xfrm>
            <a:prstGeom prst="uturnArrow">
              <a:avLst>
                <a:gd name="adj1" fmla="val 41461"/>
                <a:gd name="adj2" fmla="val 25000"/>
                <a:gd name="adj3" fmla="val 22648"/>
                <a:gd name="adj4" fmla="val 28465"/>
                <a:gd name="adj5" fmla="val 10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3075132" y="5178400"/>
              <a:ext cx="31188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pc="1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Интерфейс </a:t>
              </a:r>
              <a:r>
                <a:rPr lang="en-US" spc="1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CoSimulation</a:t>
              </a:r>
              <a:endParaRPr lang="ru-RU" spc="1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534568" y="5075892"/>
            <a:ext cx="4197672" cy="369332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 - Function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4488"/>
            <a:ext cx="7929618" cy="238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12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260" y="3458592"/>
            <a:ext cx="8090296" cy="234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971600" y="2908052"/>
            <a:ext cx="727280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Временная диаграмма угла поворота крана относительно вертикальной оси: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phi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 – без коррекции,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phi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 – с коррекцией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0392" y="5773400"/>
            <a:ext cx="7344816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Временная диаграмма поперечного смещения крана: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 – без коррекции,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 – с коррекцией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04095" y="107340"/>
            <a:ext cx="553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МОДЕЛИРОВАНИЯ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 ↔ MATLAB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4488"/>
            <a:ext cx="7929618" cy="238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71600" y="2908052"/>
            <a:ext cx="727280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Временная диаграмма угла поворота крана относительно вертикальной оси: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phi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 – без коррекции,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phi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 – с коррекцией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0392" y="5773400"/>
            <a:ext cx="734481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Временная диаграмма корректирующих сигналов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Uk</a:t>
            </a:r>
            <a:r>
              <a:rPr lang="ru-RU" sz="1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Uk</a:t>
            </a:r>
            <a:r>
              <a:rPr lang="ru-RU" sz="1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776" y="3454400"/>
            <a:ext cx="797168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13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04095" y="107340"/>
            <a:ext cx="553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МОДЕЛИРОВАНИЯ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 ↔ MATLAB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9531" y="1040482"/>
            <a:ext cx="6484938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7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9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10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12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3" name="Прямая соединительная линия 12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14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75656" y="620688"/>
            <a:ext cx="619268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Структурная схема двухконтурной системы управления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3611" y="107340"/>
            <a:ext cx="7196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ПРИНЦИП ПОСТРОЕНИЯ СИСТЕМЫ УПРАВЛЕНИЯ КРАНОМ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496" y="5067761"/>
            <a:ext cx="45365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РС – регулятор скорости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БЗМ – блок задания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момента с учетом ограничений</a:t>
            </a:r>
            <a:endParaRPr lang="ru-RU" sz="1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КП – координатный преобразователь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РФТ – регулятор фазных токов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РИ – распределитель импульсов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15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04095" y="107340"/>
            <a:ext cx="553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МОДЕЛИРОВАНИЯ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 ↔ MATLAB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620688"/>
            <a:ext cx="5832648" cy="238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29780" y="3501008"/>
            <a:ext cx="5722540" cy="232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882304" y="3145309"/>
            <a:ext cx="5832648" cy="3049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Перекос крана: </a:t>
            </a:r>
            <a:r>
              <a:rPr lang="el-GR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 без коррекции, </a:t>
            </a:r>
            <a:r>
              <a:rPr lang="el-GR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 с коррекцией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86496" y="5898506"/>
            <a:ext cx="585385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Поперечное смещение крана: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1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y0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 без коррекции,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1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y1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 с коррекцией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  <p:bldP spid="2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16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04095" y="107340"/>
            <a:ext cx="5535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МОДЕЛИРОВАНИЯ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 ↔ MATLAB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620688"/>
            <a:ext cx="5832648" cy="238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242344" y="3145309"/>
            <a:ext cx="520997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Перекос крана: </a:t>
            </a:r>
            <a:r>
              <a:rPr lang="el-GR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 без коррекции, </a:t>
            </a:r>
            <a:r>
              <a:rPr lang="el-GR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400" baseline="-25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– с коррекцией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67744" y="5898507"/>
            <a:ext cx="518457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Сигналы коррекции </a:t>
            </a:r>
            <a:r>
              <a:rPr lang="en-US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Uk</a:t>
            </a:r>
            <a:r>
              <a:rPr lang="ru-RU" sz="1400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en-US" sz="14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Uk</a:t>
            </a:r>
            <a:r>
              <a:rPr lang="ru-RU" sz="1400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58988"/>
            <a:ext cx="5760640" cy="23182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7584" y="107340"/>
            <a:ext cx="717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ВЫВОДЫ ПО РЕЗУЛЬТАТАМ ПРОВЕДЕННЫХ ИССЛЕДОВАНИЙ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17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51520" y="764704"/>
            <a:ext cx="8640960" cy="1254825"/>
            <a:chOff x="0" y="0"/>
            <a:chExt cx="8640960" cy="125482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0"/>
              <a:ext cx="8640960" cy="125482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61256" y="61256"/>
              <a:ext cx="8518448" cy="1132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latin typeface="Arial" pitchFamily="34" charset="0"/>
                  <a:cs typeface="Arial" pitchFamily="34" charset="0"/>
                  <a:sym typeface="Symbol"/>
                </a:rPr>
                <a:t> 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Разработанная система управления позволяет ограничить нагрузки на ходовую часть мостового крана за счет полного исключения контакта реборд с рельсами. Коррекция производится как по перекосу, так и по поперечному смещению</a:t>
              </a:r>
              <a:endParaRPr lang="ru-RU" sz="18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Скругленный прямоугольник 17"/>
          <p:cNvSpPr/>
          <p:nvPr/>
        </p:nvSpPr>
        <p:spPr>
          <a:xfrm>
            <a:off x="298128" y="2708920"/>
            <a:ext cx="2232248" cy="100811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Устранение перекоса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8128" y="4661644"/>
            <a:ext cx="2232248" cy="100811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Устранение поперечного смещения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2674392" y="2996952"/>
            <a:ext cx="648072" cy="432048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2674392" y="4941168"/>
            <a:ext cx="648072" cy="432048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132856"/>
            <a:ext cx="5400600" cy="209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149080"/>
            <a:ext cx="5328592" cy="203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лилиния 21"/>
          <p:cNvSpPr/>
          <p:nvPr/>
        </p:nvSpPr>
        <p:spPr>
          <a:xfrm>
            <a:off x="1883021" y="5416004"/>
            <a:ext cx="5281269" cy="762000"/>
          </a:xfrm>
          <a:custGeom>
            <a:avLst/>
            <a:gdLst>
              <a:gd name="connsiteX0" fmla="*/ 0 w 5281269"/>
              <a:gd name="connsiteY0" fmla="*/ 0 h 762000"/>
              <a:gd name="connsiteX1" fmla="*/ 5281269 w 5281269"/>
              <a:gd name="connsiteY1" fmla="*/ 0 h 762000"/>
              <a:gd name="connsiteX2" fmla="*/ 5281269 w 5281269"/>
              <a:gd name="connsiteY2" fmla="*/ 762000 h 762000"/>
              <a:gd name="connsiteX3" fmla="*/ 0 w 5281269"/>
              <a:gd name="connsiteY3" fmla="*/ 762000 h 762000"/>
              <a:gd name="connsiteX4" fmla="*/ 0 w 5281269"/>
              <a:gd name="connsiteY4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1269" h="762000">
                <a:moveTo>
                  <a:pt x="0" y="0"/>
                </a:moveTo>
                <a:lnTo>
                  <a:pt x="5281269" y="0"/>
                </a:lnTo>
                <a:lnTo>
                  <a:pt x="5281269" y="762000"/>
                </a:lnTo>
                <a:lnTo>
                  <a:pt x="0" y="762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016" tIns="128016" rIns="128016" bIns="128016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КОМПЛЕКСНАЯ ЭЛЕКТРОМЕХАНИЧЕСКАЯ МОДЕЛЬ</a:t>
            </a:r>
            <a:endParaRPr lang="ru-RU" sz="1800" kern="1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83568" y="107340"/>
            <a:ext cx="717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ВЫВОДЫ ПО РЕЗУЛЬТАТАМ ПРОВЕДЕННЫХ ИССЛЕДОВАНИЙ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18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51520" y="764704"/>
            <a:ext cx="8640960" cy="1254825"/>
            <a:chOff x="0" y="2685888"/>
            <a:chExt cx="8640960" cy="125482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2685888"/>
              <a:ext cx="8640960" cy="125482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61256" y="2747144"/>
              <a:ext cx="8518448" cy="1132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latin typeface="Arial" pitchFamily="34" charset="0"/>
                  <a:cs typeface="Arial" pitchFamily="34" charset="0"/>
                  <a:sym typeface="Symbol"/>
                </a:rPr>
                <a:t> 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Представленная методика моделирования позволяет, используя возможности </a:t>
              </a:r>
              <a:r>
                <a:rPr lang="ru-RU" sz="1800" i="0" kern="1200" dirty="0" err="1" smtClean="0">
                  <a:latin typeface="Arial" pitchFamily="34" charset="0"/>
                  <a:cs typeface="Arial" pitchFamily="34" charset="0"/>
                </a:rPr>
                <a:t>MatLab</a:t>
              </a:r>
              <a:r>
                <a:rPr lang="ru-RU" sz="1800" i="0" kern="1200" dirty="0" smtClean="0">
                  <a:latin typeface="Arial" pitchFamily="34" charset="0"/>
                  <a:cs typeface="Arial" pitchFamily="34" charset="0"/>
                </a:rPr>
                <a:t>/Simulink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  и встроенные модули </a:t>
              </a:r>
              <a:r>
                <a:rPr lang="en-US" sz="1800" kern="1200" dirty="0" smtClean="0">
                  <a:latin typeface="Arial" pitchFamily="34" charset="0"/>
                  <a:cs typeface="Arial" pitchFamily="34" charset="0"/>
                </a:rPr>
                <a:t>UM</a:t>
              </a:r>
              <a:r>
                <a:rPr lang="ru-RU" sz="1800" kern="1200" dirty="0" smtClean="0">
                  <a:latin typeface="Arial" pitchFamily="34" charset="0"/>
                  <a:cs typeface="Arial" pitchFamily="34" charset="0"/>
                </a:rPr>
                <a:t>, наиболее полно учесть взаимовлияние электрической и механической частей крана</a:t>
              </a:r>
              <a:endParaRPr lang="ru-RU" sz="18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Стрелка вниз 20"/>
          <p:cNvSpPr/>
          <p:nvPr/>
        </p:nvSpPr>
        <p:spPr>
          <a:xfrm>
            <a:off x="4206156" y="5012327"/>
            <a:ext cx="635000" cy="406400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Полилиния 22"/>
          <p:cNvSpPr/>
          <p:nvPr/>
        </p:nvSpPr>
        <p:spPr>
          <a:xfrm>
            <a:off x="4437118" y="2708916"/>
            <a:ext cx="1287006" cy="1305283"/>
          </a:xfrm>
          <a:custGeom>
            <a:avLst/>
            <a:gdLst>
              <a:gd name="connsiteX0" fmla="*/ 0 w 1287006"/>
              <a:gd name="connsiteY0" fmla="*/ 652642 h 1305283"/>
              <a:gd name="connsiteX1" fmla="*/ 185281 w 1287006"/>
              <a:gd name="connsiteY1" fmla="*/ 194420 h 1305283"/>
              <a:gd name="connsiteX2" fmla="*/ 643504 w 1287006"/>
              <a:gd name="connsiteY2" fmla="*/ 1 h 1305283"/>
              <a:gd name="connsiteX3" fmla="*/ 1101726 w 1287006"/>
              <a:gd name="connsiteY3" fmla="*/ 194421 h 1305283"/>
              <a:gd name="connsiteX4" fmla="*/ 1287006 w 1287006"/>
              <a:gd name="connsiteY4" fmla="*/ 652644 h 1305283"/>
              <a:gd name="connsiteX5" fmla="*/ 1101725 w 1287006"/>
              <a:gd name="connsiteY5" fmla="*/ 1110866 h 1305283"/>
              <a:gd name="connsiteX6" fmla="*/ 643502 w 1287006"/>
              <a:gd name="connsiteY6" fmla="*/ 1305286 h 1305283"/>
              <a:gd name="connsiteX7" fmla="*/ 185280 w 1287006"/>
              <a:gd name="connsiteY7" fmla="*/ 1110866 h 1305283"/>
              <a:gd name="connsiteX8" fmla="*/ 0 w 1287006"/>
              <a:gd name="connsiteY8" fmla="*/ 652643 h 1305283"/>
              <a:gd name="connsiteX9" fmla="*/ 0 w 1287006"/>
              <a:gd name="connsiteY9" fmla="*/ 652642 h 1305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7006" h="1305283">
                <a:moveTo>
                  <a:pt x="0" y="652642"/>
                </a:moveTo>
                <a:cubicBezTo>
                  <a:pt x="0" y="481145"/>
                  <a:pt x="66558" y="316539"/>
                  <a:pt x="185281" y="194420"/>
                </a:cubicBezTo>
                <a:cubicBezTo>
                  <a:pt x="306212" y="70030"/>
                  <a:pt x="471263" y="1"/>
                  <a:pt x="643504" y="1"/>
                </a:cubicBezTo>
                <a:cubicBezTo>
                  <a:pt x="815744" y="1"/>
                  <a:pt x="980796" y="70031"/>
                  <a:pt x="1101726" y="194421"/>
                </a:cubicBezTo>
                <a:cubicBezTo>
                  <a:pt x="1220449" y="316540"/>
                  <a:pt x="1287006" y="481146"/>
                  <a:pt x="1287006" y="652644"/>
                </a:cubicBezTo>
                <a:cubicBezTo>
                  <a:pt x="1287006" y="824141"/>
                  <a:pt x="1220448" y="988747"/>
                  <a:pt x="1101725" y="1110866"/>
                </a:cubicBezTo>
                <a:cubicBezTo>
                  <a:pt x="980794" y="1235256"/>
                  <a:pt x="815743" y="1305286"/>
                  <a:pt x="643502" y="1305286"/>
                </a:cubicBezTo>
                <a:cubicBezTo>
                  <a:pt x="471262" y="1305286"/>
                  <a:pt x="306210" y="1235256"/>
                  <a:pt x="185280" y="1110866"/>
                </a:cubicBezTo>
                <a:cubicBezTo>
                  <a:pt x="66557" y="988747"/>
                  <a:pt x="-1" y="824141"/>
                  <a:pt x="0" y="652643"/>
                </a:cubicBezTo>
                <a:lnTo>
                  <a:pt x="0" y="652642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0" vert="horz" wrap="square" lIns="229118" tIns="231794" rIns="229118" bIns="231794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kern="1200" dirty="0" smtClean="0">
                <a:latin typeface="Arial" pitchFamily="34" charset="0"/>
                <a:cs typeface="Arial" pitchFamily="34" charset="0"/>
              </a:rPr>
              <a:t>UM</a:t>
            </a:r>
            <a:endParaRPr lang="ru-RU" sz="3200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3194711" y="2555780"/>
            <a:ext cx="1305283" cy="1305271"/>
          </a:xfrm>
          <a:custGeom>
            <a:avLst/>
            <a:gdLst>
              <a:gd name="connsiteX0" fmla="*/ 0 w 1305283"/>
              <a:gd name="connsiteY0" fmla="*/ 652636 h 1305271"/>
              <a:gd name="connsiteX1" fmla="*/ 191157 w 1305283"/>
              <a:gd name="connsiteY1" fmla="*/ 191151 h 1305271"/>
              <a:gd name="connsiteX2" fmla="*/ 652643 w 1305283"/>
              <a:gd name="connsiteY2" fmla="*/ 1 h 1305271"/>
              <a:gd name="connsiteX3" fmla="*/ 1114128 w 1305283"/>
              <a:gd name="connsiteY3" fmla="*/ 191152 h 1305271"/>
              <a:gd name="connsiteX4" fmla="*/ 1305284 w 1305283"/>
              <a:gd name="connsiteY4" fmla="*/ 652638 h 1305271"/>
              <a:gd name="connsiteX5" fmla="*/ 1114127 w 1305283"/>
              <a:gd name="connsiteY5" fmla="*/ 1114124 h 1305271"/>
              <a:gd name="connsiteX6" fmla="*/ 652641 w 1305283"/>
              <a:gd name="connsiteY6" fmla="*/ 1305274 h 1305271"/>
              <a:gd name="connsiteX7" fmla="*/ 191156 w 1305283"/>
              <a:gd name="connsiteY7" fmla="*/ 1114123 h 1305271"/>
              <a:gd name="connsiteX8" fmla="*/ 0 w 1305283"/>
              <a:gd name="connsiteY8" fmla="*/ 652637 h 1305271"/>
              <a:gd name="connsiteX9" fmla="*/ 0 w 1305283"/>
              <a:gd name="connsiteY9" fmla="*/ 652636 h 130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05283" h="1305271">
                <a:moveTo>
                  <a:pt x="0" y="652636"/>
                </a:moveTo>
                <a:cubicBezTo>
                  <a:pt x="0" y="479545"/>
                  <a:pt x="68762" y="313544"/>
                  <a:pt x="191157" y="191151"/>
                </a:cubicBezTo>
                <a:cubicBezTo>
                  <a:pt x="313551" y="68759"/>
                  <a:pt x="479552" y="1"/>
                  <a:pt x="652643" y="1"/>
                </a:cubicBezTo>
                <a:cubicBezTo>
                  <a:pt x="825733" y="1"/>
                  <a:pt x="991735" y="68760"/>
                  <a:pt x="1114128" y="191152"/>
                </a:cubicBezTo>
                <a:cubicBezTo>
                  <a:pt x="1236523" y="313545"/>
                  <a:pt x="1305284" y="479547"/>
                  <a:pt x="1305284" y="652638"/>
                </a:cubicBezTo>
                <a:cubicBezTo>
                  <a:pt x="1305284" y="825729"/>
                  <a:pt x="1236523" y="991730"/>
                  <a:pt x="1114127" y="1114124"/>
                </a:cubicBezTo>
                <a:cubicBezTo>
                  <a:pt x="991733" y="1236516"/>
                  <a:pt x="825732" y="1305275"/>
                  <a:pt x="652641" y="1305274"/>
                </a:cubicBezTo>
                <a:cubicBezTo>
                  <a:pt x="479551" y="1305274"/>
                  <a:pt x="313549" y="1236515"/>
                  <a:pt x="191156" y="1114123"/>
                </a:cubicBezTo>
                <a:cubicBezTo>
                  <a:pt x="68761" y="991730"/>
                  <a:pt x="0" y="825728"/>
                  <a:pt x="0" y="652637"/>
                </a:cubicBezTo>
                <a:lnTo>
                  <a:pt x="0" y="652636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0" vert="horz" wrap="square" lIns="211474" tIns="211472" rIns="211474" bIns="211472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MATLAB</a:t>
            </a:r>
            <a:endParaRPr lang="ru-RU" sz="1600" b="1" kern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2745655" y="2240379"/>
            <a:ext cx="3556000" cy="2844800"/>
            <a:chOff x="2745655" y="2240379"/>
            <a:chExt cx="3556000" cy="2844800"/>
          </a:xfrm>
        </p:grpSpPr>
        <p:sp>
          <p:nvSpPr>
            <p:cNvPr id="20" name="Овал 19"/>
            <p:cNvSpPr/>
            <p:nvPr/>
          </p:nvSpPr>
          <p:spPr>
            <a:xfrm>
              <a:off x="2880275" y="2363088"/>
              <a:ext cx="3276600" cy="1137920"/>
            </a:xfrm>
            <a:prstGeom prst="ellipse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Shape 24"/>
            <p:cNvSpPr/>
            <p:nvPr/>
          </p:nvSpPr>
          <p:spPr>
            <a:xfrm>
              <a:off x="2745655" y="2240379"/>
              <a:ext cx="3556000" cy="2844800"/>
            </a:xfrm>
            <a:prstGeom prst="funnel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6309320"/>
            <a:ext cx="914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http://1.u0134863.z8.ru/upload/iblock/9f3/9f3ced202e7d5f21ee2cb156c65eafb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0536" y="5508188"/>
            <a:ext cx="1224136" cy="665624"/>
          </a:xfrm>
          <a:prstGeom prst="rect">
            <a:avLst/>
          </a:prstGeom>
          <a:noFill/>
        </p:spPr>
      </p:pic>
      <p:pic>
        <p:nvPicPr>
          <p:cNvPr id="14" name="Picture 4" descr="D:\БРЯГОТЕУН\Аспирантура\конференции\Конференция_апрель_2016\Изображения для презентации\логотип БГТУ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7924" y="908720"/>
            <a:ext cx="1368152" cy="1360639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084176" y="2988196"/>
            <a:ext cx="6975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cap="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Спасибо за внимание !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2488" y="119346"/>
            <a:ext cx="7439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БРЯНСКИЙ ГОСУДАРСТВЕННЫЙ ТЕХНИЧЕСКИЙ УНИВЕРСИТЕТ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4297412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Семинар: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«Компьютерное моделирование в железнодорожном транспорте: динамика, прочность, износ»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805312" y="6406728"/>
            <a:ext cx="1509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Брянск 2016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Группа 53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17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12" name="Прямая соединительная линия 11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259444" y="107340"/>
            <a:ext cx="476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АКТУАЛЬНОСТЬ РАЗРАБОТКИ МОДЕЛИ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987824" y="1052736"/>
            <a:ext cx="3168352" cy="12241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Износ реборд колес крана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987824" y="4653136"/>
            <a:ext cx="3168352" cy="115212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Износ подкрановых путей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673328" y="2734320"/>
            <a:ext cx="3024336" cy="154817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Сокращения срока службы ходовой части и подкрановых путей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11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49" name="Прямая соединительная линия 48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5" name="Стрелка углом 54"/>
          <p:cNvSpPr/>
          <p:nvPr/>
        </p:nvSpPr>
        <p:spPr>
          <a:xfrm>
            <a:off x="1691680" y="1438176"/>
            <a:ext cx="1008112" cy="1080120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Стрелка углом 55"/>
          <p:cNvSpPr/>
          <p:nvPr/>
        </p:nvSpPr>
        <p:spPr>
          <a:xfrm flipV="1">
            <a:off x="1691680" y="4509120"/>
            <a:ext cx="1008112" cy="1080120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Стрелка углом 56"/>
          <p:cNvSpPr/>
          <p:nvPr/>
        </p:nvSpPr>
        <p:spPr>
          <a:xfrm rot="5400000">
            <a:off x="6480212" y="1474180"/>
            <a:ext cx="1008112" cy="1080120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Стрелка углом 57"/>
          <p:cNvSpPr/>
          <p:nvPr/>
        </p:nvSpPr>
        <p:spPr>
          <a:xfrm rot="16200000" flipV="1">
            <a:off x="6408204" y="4460417"/>
            <a:ext cx="1008112" cy="1080120"/>
          </a:xfrm>
          <a:prstGeom prst="ben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323528" y="2734320"/>
            <a:ext cx="4320480" cy="1535472"/>
            <a:chOff x="323528" y="2734320"/>
            <a:chExt cx="4320480" cy="1535472"/>
          </a:xfrm>
        </p:grpSpPr>
        <p:sp>
          <p:nvSpPr>
            <p:cNvPr id="39" name="Скругленный прямоугольник 38"/>
            <p:cNvSpPr/>
            <p:nvPr/>
          </p:nvSpPr>
          <p:spPr>
            <a:xfrm>
              <a:off x="323528" y="2734320"/>
              <a:ext cx="4320480" cy="153547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sz="2000" dirty="0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1691680" y="3061409"/>
              <a:ext cx="288032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Перекос</a:t>
              </a:r>
              <a:r>
                <a:rPr lang="en-US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и поперечное смещение фермы мостового крана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061" name="Picture 13" descr="http://sormgimn.narod.ru/picture/AibpB87i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056" y="2958852"/>
            <a:ext cx="1115616" cy="1115616"/>
          </a:xfrm>
          <a:prstGeom prst="rect">
            <a:avLst/>
          </a:prstGeom>
          <a:noFill/>
        </p:spPr>
      </p:pic>
      <p:sp>
        <p:nvSpPr>
          <p:cNvPr id="22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2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3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4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5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2" grpId="1" animBg="1"/>
      <p:bldP spid="55" grpId="0" animBg="1"/>
      <p:bldP spid="56" grpId="0" animBg="1"/>
      <p:bldP spid="57" grpId="0" animBg="1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9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10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12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3" name="Прямая соединительная линия 12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73611" y="107340"/>
            <a:ext cx="7196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ПРИНЦИП ПОСТРОЕНИЯ СИСТЕМЫ УПРАВЛЕНИЯ КРАНОМ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Ри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6800" y="1124744"/>
            <a:ext cx="661040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195736" y="692696"/>
            <a:ext cx="504056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Структурная схема механизма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504" y="5642084"/>
            <a:ext cx="6801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Д1, Д2, Д3, Д4 – бесконтактные датчики для измерения расстояния до рельсов</a:t>
            </a:r>
          </a:p>
          <a:p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М1, М2 – приводные асинхронные электродвигатели</a:t>
            </a:r>
            <a:endParaRPr lang="ru-RU" sz="1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699792" y="2878336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687092" y="3573016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732240" y="2852936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732240" y="3573016"/>
            <a:ext cx="36004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3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18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13410" y="107340"/>
            <a:ext cx="491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МОДЕЛЬ МЕХАНИЧЕСКОЙ ПОДСИСТЕМЫ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kran_08_04_20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340768"/>
            <a:ext cx="705678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395536" y="692696"/>
            <a:ext cx="849694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Модель механической части мостового крана с индивидуальным электроприводом балансирных тележек моста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kran_08_04_20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46936" y="4581128"/>
            <a:ext cx="2208213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 стрелкой 16"/>
          <p:cNvCxnSpPr/>
          <p:nvPr/>
        </p:nvCxnSpPr>
        <p:spPr>
          <a:xfrm>
            <a:off x="3491880" y="4869160"/>
            <a:ext cx="2304256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5436096" y="4293096"/>
            <a:ext cx="2808312" cy="17281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99792" y="4509120"/>
            <a:ext cx="936104" cy="57606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451090" y="3810526"/>
            <a:ext cx="307751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балансирная тележка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4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3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50" autoRev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13410" y="107340"/>
            <a:ext cx="491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МОДЕЛЬ МЕХАНИЧЕСКОЙ ПОДСИСТЕМЫ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95536" y="1196752"/>
            <a:ext cx="83529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Крановое колесо и рельс в редакторе профилей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5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230" y="1844824"/>
            <a:ext cx="820954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144990" y="107340"/>
            <a:ext cx="4854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МОДЕЛИРОВАНИЯ В ПК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548081"/>
            <a:ext cx="7920880" cy="3343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611560" y="5004465"/>
            <a:ext cx="792088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Боковые силы, действующие на колеса крана: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– боковые силы;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4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6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8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левые колеса; 2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3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5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7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правые колеса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6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980728"/>
            <a:ext cx="792088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Процесс поперечного смещения мостового крана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144990" y="107340"/>
            <a:ext cx="4854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МОДЕЛИРОВАНИЯ В ПК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860" y="1094949"/>
            <a:ext cx="7920880" cy="3895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11560" y="5076473"/>
            <a:ext cx="792088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Поперечное смещение колес крана: ∆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поперечное смещение;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4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6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8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левые колеса; 2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3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5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7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правые колеса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7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764703"/>
            <a:ext cx="4968552" cy="4734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144990" y="107340"/>
            <a:ext cx="4854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МОДЕЛИРОВАНИЯ В ПК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9712" y="5610726"/>
            <a:ext cx="4968552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Анимация контактных сил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8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12699"/>
            <a:ext cx="9144000" cy="535981"/>
            <a:chOff x="0" y="12699"/>
            <a:chExt cx="9144000" cy="535981"/>
          </a:xfrm>
        </p:grpSpPr>
        <p:pic>
          <p:nvPicPr>
            <p:cNvPr id="6" name="Picture 7" descr="D:\БРЯГОТЕУН\Аспирантура\конференции\Конференция_апрель_2016\Изображения для презентации\logo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15685" y="12699"/>
              <a:ext cx="1115616" cy="507627"/>
            </a:xfrm>
            <a:prstGeom prst="rect">
              <a:avLst/>
            </a:prstGeom>
            <a:noFill/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0" y="54868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7"/>
          <p:cNvGrpSpPr/>
          <p:nvPr/>
        </p:nvGrpSpPr>
        <p:grpSpPr>
          <a:xfrm>
            <a:off x="0" y="6309320"/>
            <a:ext cx="9144000" cy="510580"/>
            <a:chOff x="0" y="6309320"/>
            <a:chExt cx="9144000" cy="510580"/>
          </a:xfrm>
        </p:grpSpPr>
        <p:pic>
          <p:nvPicPr>
            <p:cNvPr id="9" name="Picture 4" descr="D:\БРЯГОТЕУН\Аспирантура\конференции\Конференция_апрель_2016\Изображения для презентации\логотип БГТУ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" y="6354923"/>
              <a:ext cx="467544" cy="464977"/>
            </a:xfrm>
            <a:prstGeom prst="rect">
              <a:avLst/>
            </a:prstGeom>
            <a:noFill/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>
              <a:off x="0" y="6309320"/>
              <a:ext cx="9144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22705" y="6433591"/>
              <a:ext cx="109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БГТУ, 2016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2440" y="6397451"/>
            <a:ext cx="504056" cy="36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fld id="{725C68B6-61C2-468F-89AB-4B9F7531AA68}" type="slidenum">
              <a:rPr lang="ru-RU" sz="16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pPr algn="ctr"/>
              <a:t>9</a:t>
            </a:fld>
            <a:endParaRPr lang="ru-RU" sz="16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4990" y="107340"/>
            <a:ext cx="4854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РЕЗУЛЬТАТЫ МОДЕЛИРОВАНИЯ В ПК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UM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0324" y="595288"/>
            <a:ext cx="6696744" cy="250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200324" y="5923880"/>
            <a:ext cx="668836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Отклонения груза: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600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относительно оси у, 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1600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относительно оси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x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00324" y="3403600"/>
            <a:ext cx="6696744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200324" y="3115568"/>
            <a:ext cx="6696744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Угловые скорости колес крана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1383</TotalTime>
  <Words>655</Words>
  <Application>Microsoft Office PowerPoint</Application>
  <PresentationFormat>Экран (4:3)</PresentationFormat>
  <Paragraphs>113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DIMas9</dc:creator>
  <cp:lastModifiedBy>artbook</cp:lastModifiedBy>
  <cp:revision>147</cp:revision>
  <dcterms:modified xsi:type="dcterms:W3CDTF">2016-04-11T21:01:32Z</dcterms:modified>
</cp:coreProperties>
</file>