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89" r:id="rId3"/>
    <p:sldId id="302" r:id="rId4"/>
    <p:sldId id="363" r:id="rId5"/>
    <p:sldId id="365" r:id="rId6"/>
    <p:sldId id="371" r:id="rId7"/>
    <p:sldId id="366" r:id="rId8"/>
    <p:sldId id="373" r:id="rId9"/>
    <p:sldId id="367" r:id="rId10"/>
    <p:sldId id="368" r:id="rId11"/>
    <p:sldId id="369" r:id="rId12"/>
    <p:sldId id="370" r:id="rId13"/>
    <p:sldId id="269" r:id="rId14"/>
  </p:sldIdLst>
  <p:sldSz cx="9144000" cy="6858000" type="screen4x3"/>
  <p:notesSz cx="6797675" cy="9928225"/>
  <p:defaultTextStyle>
    <a:defPPr>
      <a:defRPr lang="en-GB"/>
    </a:defPPr>
    <a:lvl1pPr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1pPr>
    <a:lvl2pPr marL="742950" indent="-28575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2pPr>
    <a:lvl3pPr marL="11430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3pPr>
    <a:lvl4pPr marL="16002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4pPr>
    <a:lvl5pPr marL="20574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32" autoAdjust="0"/>
    <p:restoredTop sz="84991" autoAdjust="0"/>
  </p:normalViewPr>
  <p:slideViewPr>
    <p:cSldViewPr>
      <p:cViewPr>
        <p:scale>
          <a:sx n="75" d="100"/>
          <a:sy n="75" d="100"/>
        </p:scale>
        <p:origin x="-2088" y="-480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25" d="100"/>
        <a:sy n="125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674"/>
        <p:guide pos="19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1"/>
          <p:cNvSpPr>
            <a:spLocks noChangeArrowheads="1"/>
          </p:cNvSpPr>
          <p:nvPr/>
        </p:nvSpPr>
        <p:spPr bwMode="auto">
          <a:xfrm>
            <a:off x="0" y="0"/>
            <a:ext cx="6797675" cy="9928225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96" tIns="41898" rIns="83796" bIns="41898" anchor="ctr"/>
          <a:lstStyle/>
          <a:p>
            <a:endParaRPr lang="ru-RU"/>
          </a:p>
        </p:txBody>
      </p:sp>
      <p:sp>
        <p:nvSpPr>
          <p:cNvPr id="5123" name="AutoShape 2"/>
          <p:cNvSpPr>
            <a:spLocks noChangeArrowheads="1"/>
          </p:cNvSpPr>
          <p:nvPr/>
        </p:nvSpPr>
        <p:spPr bwMode="auto">
          <a:xfrm>
            <a:off x="0" y="0"/>
            <a:ext cx="6797675" cy="9928225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96" tIns="41898" rIns="83796" bIns="41898" anchor="ctr"/>
          <a:lstStyle/>
          <a:p>
            <a:endParaRPr lang="ru-RU"/>
          </a:p>
        </p:txBody>
      </p:sp>
      <p:sp>
        <p:nvSpPr>
          <p:cNvPr id="5124" name="AutoShape 3"/>
          <p:cNvSpPr>
            <a:spLocks noChangeArrowheads="1"/>
          </p:cNvSpPr>
          <p:nvPr/>
        </p:nvSpPr>
        <p:spPr bwMode="auto">
          <a:xfrm>
            <a:off x="0" y="0"/>
            <a:ext cx="6797675" cy="9928225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96" tIns="41898" rIns="83796" bIns="41898" anchor="ctr"/>
          <a:lstStyle/>
          <a:p>
            <a:endParaRPr lang="ru-RU"/>
          </a:p>
        </p:txBody>
      </p:sp>
      <p:sp>
        <p:nvSpPr>
          <p:cNvPr id="5125" name="AutoShape 4"/>
          <p:cNvSpPr>
            <a:spLocks noChangeArrowheads="1"/>
          </p:cNvSpPr>
          <p:nvPr/>
        </p:nvSpPr>
        <p:spPr bwMode="auto">
          <a:xfrm>
            <a:off x="0" y="0"/>
            <a:ext cx="6797675" cy="9928225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96" tIns="41898" rIns="83796" bIns="41898" anchor="ctr"/>
          <a:lstStyle/>
          <a:p>
            <a:endParaRPr lang="ru-RU"/>
          </a:p>
        </p:txBody>
      </p:sp>
      <p:sp>
        <p:nvSpPr>
          <p:cNvPr id="5126" name="AutoShape 5"/>
          <p:cNvSpPr>
            <a:spLocks noChangeArrowheads="1"/>
          </p:cNvSpPr>
          <p:nvPr/>
        </p:nvSpPr>
        <p:spPr bwMode="auto">
          <a:xfrm>
            <a:off x="0" y="0"/>
            <a:ext cx="6797675" cy="9928225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96" tIns="41898" rIns="83796" bIns="41898" anchor="ctr"/>
          <a:lstStyle/>
          <a:p>
            <a:endParaRPr lang="ru-RU"/>
          </a:p>
        </p:txBody>
      </p:sp>
      <p:sp>
        <p:nvSpPr>
          <p:cNvPr id="5127" name="Rectangle 6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917575" y="754063"/>
            <a:ext cx="4953000" cy="371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5" name="Rectangle 7"/>
          <p:cNvSpPr>
            <a:spLocks noGrp="1" noChangeArrowheads="1"/>
          </p:cNvSpPr>
          <p:nvPr>
            <p:ph type="body"/>
          </p:nvPr>
        </p:nvSpPr>
        <p:spPr bwMode="auto">
          <a:xfrm>
            <a:off x="679450" y="4716463"/>
            <a:ext cx="5430838" cy="445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41638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buClrTx/>
              <a:buFontTx/>
              <a:buNone/>
              <a:tabLst>
                <a:tab pos="0" algn="l"/>
                <a:tab pos="410249" algn="l"/>
                <a:tab pos="821954" algn="l"/>
                <a:tab pos="1233658" algn="l"/>
                <a:tab pos="1645362" algn="l"/>
                <a:tab pos="2057066" algn="l"/>
                <a:tab pos="2468771" algn="l"/>
                <a:tab pos="2880474" algn="l"/>
                <a:tab pos="3292179" algn="l"/>
                <a:tab pos="3703883" algn="l"/>
                <a:tab pos="4115587" algn="l"/>
                <a:tab pos="4527291" algn="l"/>
                <a:tab pos="4938996" algn="l"/>
                <a:tab pos="5350699" algn="l"/>
                <a:tab pos="5762404" algn="l"/>
                <a:tab pos="6174108" algn="l"/>
                <a:tab pos="6585812" algn="l"/>
                <a:tab pos="6997516" algn="l"/>
                <a:tab pos="7409220" algn="l"/>
                <a:tab pos="7820924" algn="l"/>
                <a:tab pos="8232629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dt"/>
          </p:nvPr>
        </p:nvSpPr>
        <p:spPr bwMode="auto">
          <a:xfrm>
            <a:off x="3846513" y="0"/>
            <a:ext cx="294322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buClrTx/>
              <a:buFontTx/>
              <a:buNone/>
              <a:tabLst>
                <a:tab pos="0" algn="l"/>
                <a:tab pos="410249" algn="l"/>
                <a:tab pos="821954" algn="l"/>
                <a:tab pos="1233658" algn="l"/>
                <a:tab pos="1645362" algn="l"/>
                <a:tab pos="2057066" algn="l"/>
                <a:tab pos="2468771" algn="l"/>
                <a:tab pos="2880474" algn="l"/>
                <a:tab pos="3292179" algn="l"/>
                <a:tab pos="3703883" algn="l"/>
                <a:tab pos="4115587" algn="l"/>
                <a:tab pos="4527291" algn="l"/>
                <a:tab pos="4938996" algn="l"/>
                <a:tab pos="5350699" algn="l"/>
                <a:tab pos="5762404" algn="l"/>
                <a:tab pos="6174108" algn="l"/>
                <a:tab pos="6585812" algn="l"/>
                <a:tab pos="6997516" algn="l"/>
                <a:tab pos="7409220" algn="l"/>
                <a:tab pos="7820924" algn="l"/>
                <a:tab pos="8232629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8" name="Rectangle 10"/>
          <p:cNvSpPr>
            <a:spLocks noGrp="1" noChangeArrowheads="1"/>
          </p:cNvSpPr>
          <p:nvPr>
            <p:ph type="ftr"/>
          </p:nvPr>
        </p:nvSpPr>
        <p:spPr bwMode="auto">
          <a:xfrm>
            <a:off x="0" y="9429750"/>
            <a:ext cx="2941638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buClrTx/>
              <a:buFontTx/>
              <a:buNone/>
              <a:tabLst>
                <a:tab pos="0" algn="l"/>
                <a:tab pos="410249" algn="l"/>
                <a:tab pos="821954" algn="l"/>
                <a:tab pos="1233658" algn="l"/>
                <a:tab pos="1645362" algn="l"/>
                <a:tab pos="2057066" algn="l"/>
                <a:tab pos="2468771" algn="l"/>
                <a:tab pos="2880474" algn="l"/>
                <a:tab pos="3292179" algn="l"/>
                <a:tab pos="3703883" algn="l"/>
                <a:tab pos="4115587" algn="l"/>
                <a:tab pos="4527291" algn="l"/>
                <a:tab pos="4938996" algn="l"/>
                <a:tab pos="5350699" algn="l"/>
                <a:tab pos="5762404" algn="l"/>
                <a:tab pos="6174108" algn="l"/>
                <a:tab pos="6585812" algn="l"/>
                <a:tab pos="6997516" algn="l"/>
                <a:tab pos="7409220" algn="l"/>
                <a:tab pos="7820924" algn="l"/>
                <a:tab pos="8232629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sldNum"/>
          </p:nvPr>
        </p:nvSpPr>
        <p:spPr bwMode="auto">
          <a:xfrm>
            <a:off x="3846513" y="9429750"/>
            <a:ext cx="294322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buClrTx/>
              <a:buFontTx/>
              <a:buNone/>
              <a:tabLst>
                <a:tab pos="0" algn="l"/>
                <a:tab pos="410249" algn="l"/>
                <a:tab pos="821954" algn="l"/>
                <a:tab pos="1233658" algn="l"/>
                <a:tab pos="1645362" algn="l"/>
                <a:tab pos="2057066" algn="l"/>
                <a:tab pos="2468771" algn="l"/>
                <a:tab pos="2880474" algn="l"/>
                <a:tab pos="3292179" algn="l"/>
                <a:tab pos="3703883" algn="l"/>
                <a:tab pos="4115587" algn="l"/>
                <a:tab pos="4527291" algn="l"/>
                <a:tab pos="4938996" algn="l"/>
                <a:tab pos="5350699" algn="l"/>
                <a:tab pos="5762404" algn="l"/>
                <a:tab pos="6174108" algn="l"/>
                <a:tab pos="6585812" algn="l"/>
                <a:tab pos="6997516" algn="l"/>
                <a:tab pos="7409220" algn="l"/>
                <a:tab pos="7820924" algn="l"/>
                <a:tab pos="8232629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pPr>
              <a:defRPr/>
            </a:pPr>
            <a:fld id="{BD429B00-6D3E-4861-9BFF-BFA5750C16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70750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1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D4E28E9F-8B2D-4BB2-81CE-47FBA8CE7D23}" type="slidenum">
              <a:rPr lang="ru-RU" smtClean="0">
                <a:solidFill>
                  <a:srgbClr val="000000"/>
                </a:solidFill>
                <a:latin typeface="Times New Roman" pitchFamily="16" charset="0"/>
              </a:rPr>
              <a:pPr eaLnBrk="1"/>
              <a:t>1</a:t>
            </a:fld>
            <a:endParaRPr lang="ru-RU" smtClean="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614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4063"/>
            <a:ext cx="4960938" cy="37226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14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6463"/>
            <a:ext cx="5438775" cy="4467225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96" tIns="41898" rIns="83796" bIns="41898" anchor="ctr"/>
          <a:lstStyle/>
          <a:p>
            <a:r>
              <a:rPr lang="en-US" dirty="0" smtClean="0"/>
              <a:t>	</a:t>
            </a:r>
            <a:endParaRPr lang="ru-RU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1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0E1EA66E-D1CE-4AE7-B0BB-A54467C1C381}" type="slidenum">
              <a:rPr lang="ru-RU" smtClean="0">
                <a:solidFill>
                  <a:srgbClr val="000000"/>
                </a:solidFill>
                <a:latin typeface="Times New Roman" pitchFamily="16" charset="0"/>
              </a:rPr>
              <a:pPr eaLnBrk="1"/>
              <a:t>10</a:t>
            </a:fld>
            <a:endParaRPr lang="ru-RU" smtClean="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717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4063"/>
            <a:ext cx="4960938" cy="37226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7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6463"/>
            <a:ext cx="5438775" cy="4467225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96" tIns="41898" rIns="83796" bIns="41898" anchor="ctr"/>
          <a:lstStyle/>
          <a:p>
            <a:endParaRPr lang="ru-RU" baseline="0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1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0E1EA66E-D1CE-4AE7-B0BB-A54467C1C381}" type="slidenum">
              <a:rPr lang="ru-RU" smtClean="0">
                <a:solidFill>
                  <a:srgbClr val="000000"/>
                </a:solidFill>
                <a:latin typeface="Times New Roman" pitchFamily="16" charset="0"/>
              </a:rPr>
              <a:pPr eaLnBrk="1"/>
              <a:t>11</a:t>
            </a:fld>
            <a:endParaRPr lang="ru-RU" smtClean="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717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4063"/>
            <a:ext cx="4960938" cy="37226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7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6463"/>
            <a:ext cx="5438775" cy="4467225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96" tIns="41898" rIns="83796" bIns="41898" anchor="ctr"/>
          <a:lstStyle/>
          <a:p>
            <a:endParaRPr lang="ru-RU" baseline="0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1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0E1EA66E-D1CE-4AE7-B0BB-A54467C1C381}" type="slidenum">
              <a:rPr lang="ru-RU" smtClean="0">
                <a:solidFill>
                  <a:srgbClr val="000000"/>
                </a:solidFill>
                <a:latin typeface="Times New Roman" pitchFamily="16" charset="0"/>
              </a:rPr>
              <a:pPr eaLnBrk="1"/>
              <a:t>12</a:t>
            </a:fld>
            <a:endParaRPr lang="ru-RU" smtClean="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717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4063"/>
            <a:ext cx="4960938" cy="37226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7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6463"/>
            <a:ext cx="5438775" cy="4467225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96" tIns="41898" rIns="83796" bIns="41898" anchor="ctr"/>
          <a:lstStyle/>
          <a:p>
            <a:endParaRPr lang="ru-RU" baseline="0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1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1BFF36F9-1E9D-4695-8AD7-AA53F310A43A}" type="slidenum">
              <a:rPr lang="ru-RU" smtClean="0">
                <a:solidFill>
                  <a:srgbClr val="000000"/>
                </a:solidFill>
                <a:latin typeface="Times New Roman" pitchFamily="16" charset="0"/>
              </a:rPr>
              <a:pPr eaLnBrk="1"/>
              <a:t>13</a:t>
            </a:fld>
            <a:endParaRPr lang="ru-RU" smtClean="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81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4063"/>
            <a:ext cx="4960938" cy="37226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19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6463"/>
            <a:ext cx="5438775" cy="4467225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96" tIns="41898" rIns="83796" bIns="41898" anchor="ctr"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1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0E1EA66E-D1CE-4AE7-B0BB-A54467C1C381}" type="slidenum">
              <a:rPr lang="ru-RU" smtClean="0">
                <a:solidFill>
                  <a:srgbClr val="000000"/>
                </a:solidFill>
                <a:latin typeface="Times New Roman" pitchFamily="16" charset="0"/>
              </a:rPr>
              <a:pPr eaLnBrk="1"/>
              <a:t>2</a:t>
            </a:fld>
            <a:endParaRPr lang="ru-RU" smtClean="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717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4063"/>
            <a:ext cx="4960938" cy="37226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7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6463"/>
            <a:ext cx="5438775" cy="4467225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96" tIns="41898" rIns="83796" bIns="41898" anchor="ctr"/>
          <a:lstStyle/>
          <a:p>
            <a:endParaRPr lang="ru-RU" baseline="0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1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0E1EA66E-D1CE-4AE7-B0BB-A54467C1C381}" type="slidenum">
              <a:rPr lang="ru-RU" smtClean="0">
                <a:solidFill>
                  <a:srgbClr val="000000"/>
                </a:solidFill>
                <a:latin typeface="Times New Roman" pitchFamily="16" charset="0"/>
              </a:rPr>
              <a:pPr eaLnBrk="1"/>
              <a:t>3</a:t>
            </a:fld>
            <a:endParaRPr lang="ru-RU" smtClean="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717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4063"/>
            <a:ext cx="4960938" cy="37226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7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6463"/>
            <a:ext cx="5438775" cy="4467225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96" tIns="41898" rIns="83796" bIns="41898" anchor="ctr"/>
          <a:lstStyle/>
          <a:p>
            <a:endParaRPr lang="ru-RU" baseline="0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1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0E1EA66E-D1CE-4AE7-B0BB-A54467C1C381}" type="slidenum">
              <a:rPr lang="ru-RU" smtClean="0">
                <a:solidFill>
                  <a:srgbClr val="000000"/>
                </a:solidFill>
                <a:latin typeface="Times New Roman" pitchFamily="16" charset="0"/>
              </a:rPr>
              <a:pPr eaLnBrk="1"/>
              <a:t>4</a:t>
            </a:fld>
            <a:endParaRPr lang="ru-RU" smtClean="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717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4063"/>
            <a:ext cx="4960938" cy="37226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7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6463"/>
            <a:ext cx="5438775" cy="4467225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96" tIns="41898" rIns="83796" bIns="41898" anchor="ctr"/>
          <a:lstStyle/>
          <a:p>
            <a:endParaRPr lang="ru-RU" baseline="0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1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0E1EA66E-D1CE-4AE7-B0BB-A54467C1C381}" type="slidenum">
              <a:rPr lang="ru-RU" smtClean="0">
                <a:solidFill>
                  <a:srgbClr val="000000"/>
                </a:solidFill>
                <a:latin typeface="Times New Roman" pitchFamily="16" charset="0"/>
              </a:rPr>
              <a:pPr eaLnBrk="1"/>
              <a:t>5</a:t>
            </a:fld>
            <a:endParaRPr lang="ru-RU" smtClean="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717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4063"/>
            <a:ext cx="4960938" cy="37226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7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6463"/>
            <a:ext cx="5438775" cy="4467225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96" tIns="41898" rIns="83796" bIns="41898" anchor="ctr"/>
          <a:lstStyle/>
          <a:p>
            <a:endParaRPr lang="ru-RU" baseline="0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1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0E1EA66E-D1CE-4AE7-B0BB-A54467C1C381}" type="slidenum">
              <a:rPr lang="ru-RU" smtClean="0">
                <a:solidFill>
                  <a:srgbClr val="000000"/>
                </a:solidFill>
                <a:latin typeface="Times New Roman" pitchFamily="16" charset="0"/>
              </a:rPr>
              <a:pPr eaLnBrk="1"/>
              <a:t>6</a:t>
            </a:fld>
            <a:endParaRPr lang="ru-RU" smtClean="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717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4063"/>
            <a:ext cx="4960938" cy="37226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7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6463"/>
            <a:ext cx="5438775" cy="4467225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96" tIns="41898" rIns="83796" bIns="41898" anchor="ctr"/>
          <a:lstStyle/>
          <a:p>
            <a:endParaRPr lang="ru-RU" baseline="0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1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0E1EA66E-D1CE-4AE7-B0BB-A54467C1C381}" type="slidenum">
              <a:rPr lang="ru-RU" smtClean="0">
                <a:solidFill>
                  <a:srgbClr val="000000"/>
                </a:solidFill>
                <a:latin typeface="Times New Roman" pitchFamily="16" charset="0"/>
              </a:rPr>
              <a:pPr eaLnBrk="1"/>
              <a:t>7</a:t>
            </a:fld>
            <a:endParaRPr lang="ru-RU" smtClean="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717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4063"/>
            <a:ext cx="4960938" cy="37226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7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6463"/>
            <a:ext cx="5438775" cy="4467225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96" tIns="41898" rIns="83796" bIns="41898" anchor="ctr"/>
          <a:lstStyle/>
          <a:p>
            <a:endParaRPr lang="ru-RU" baseline="0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1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0E1EA66E-D1CE-4AE7-B0BB-A54467C1C381}" type="slidenum">
              <a:rPr lang="ru-RU" smtClean="0">
                <a:solidFill>
                  <a:srgbClr val="000000"/>
                </a:solidFill>
                <a:latin typeface="Times New Roman" pitchFamily="16" charset="0"/>
              </a:rPr>
              <a:pPr eaLnBrk="1"/>
              <a:t>8</a:t>
            </a:fld>
            <a:endParaRPr lang="ru-RU" smtClean="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717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4063"/>
            <a:ext cx="4960938" cy="37226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7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6463"/>
            <a:ext cx="5438775" cy="4467225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96" tIns="41898" rIns="83796" bIns="41898" anchor="ctr"/>
          <a:lstStyle/>
          <a:p>
            <a:endParaRPr lang="ru-RU" baseline="0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1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09575" algn="l"/>
                <a:tab pos="820738" algn="l"/>
                <a:tab pos="1233488" algn="l"/>
                <a:tab pos="1644650" algn="l"/>
                <a:tab pos="2055813" algn="l"/>
                <a:tab pos="2468563" algn="l"/>
                <a:tab pos="2879725" algn="l"/>
                <a:tab pos="3290888" algn="l"/>
                <a:tab pos="3703638" algn="l"/>
                <a:tab pos="4114800" algn="l"/>
                <a:tab pos="4525963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0E1EA66E-D1CE-4AE7-B0BB-A54467C1C381}" type="slidenum">
              <a:rPr lang="ru-RU" smtClean="0">
                <a:solidFill>
                  <a:srgbClr val="000000"/>
                </a:solidFill>
                <a:latin typeface="Times New Roman" pitchFamily="16" charset="0"/>
              </a:rPr>
              <a:pPr eaLnBrk="1"/>
              <a:t>9</a:t>
            </a:fld>
            <a:endParaRPr lang="ru-RU" smtClean="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717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4063"/>
            <a:ext cx="4960938" cy="37226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7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6463"/>
            <a:ext cx="5438775" cy="4467225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796" tIns="41898" rIns="83796" bIns="41898" anchor="ctr"/>
          <a:lstStyle/>
          <a:p>
            <a:endParaRPr lang="ru-RU" baseline="0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F29665-A751-448A-A8A0-B18B368D52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4200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2CB9F6-4760-4CF7-AD5E-3BE2FB5139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83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3050" y="273050"/>
            <a:ext cx="2054225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3050"/>
            <a:ext cx="6013450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28EBE0-5D2D-4AEF-ABA2-2572FA1ADE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0183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0075" cy="11350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AF31A-5F59-43B3-A5A1-E525835A27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5270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0F4245-8BB5-4547-A2C7-918753D473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8923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3F812A-81C9-4503-BD40-55C832676C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7025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3838" cy="4516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3438" y="1604963"/>
            <a:ext cx="4033837" cy="4516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6A5862-ABA0-459B-8ECD-C4C6E12E4C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7717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205D89-B3D7-46D2-8BBF-F367773D5F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3017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FEFBCC-353E-4DB9-9042-C908555B10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7817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DDED6-9DFD-41AF-A555-8FDA99AE62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36203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1B18D6-B24D-4B15-9D6E-4D734D88A2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699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41D46D-560A-466D-A3C3-3EE0DEAE55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1636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3050"/>
            <a:ext cx="8220075" cy="1135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0075" cy="451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556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Четвёртый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6813"/>
            <a:ext cx="21209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7375" y="6246813"/>
            <a:ext cx="28892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6375" y="6246813"/>
            <a:ext cx="21209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0E09A5AF-24A1-4BD8-B503-92F81C274C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icrosoft YaHei" charset="-122"/>
        </a:defRPr>
      </a:lvl2pPr>
      <a:lvl3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icrosoft YaHei" charset="-122"/>
        </a:defRPr>
      </a:lvl3pPr>
      <a:lvl4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icrosoft YaHei" charset="-122"/>
        </a:defRPr>
      </a:lvl4pPr>
      <a:lvl5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icrosoft YaHei" charset="-122"/>
        </a:defRPr>
      </a:lvl5pPr>
      <a:lvl6pPr marL="25146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icrosoft YaHei" charset="-122"/>
        </a:defRPr>
      </a:lvl6pPr>
      <a:lvl7pPr marL="29718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icrosoft YaHei" charset="-122"/>
        </a:defRPr>
      </a:lvl7pPr>
      <a:lvl8pPr marL="3429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icrosoft YaHei" charset="-122"/>
        </a:defRPr>
      </a:lvl8pPr>
      <a:lvl9pPr marL="3886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Microsoft YaHei" charset="-122"/>
        </a:defRPr>
      </a:lvl9pPr>
    </p:titleStyle>
    <p:bodyStyle>
      <a:lvl1pPr marL="342900" indent="-342900" algn="l" defTabSz="449263" rtl="0" eaLnBrk="0" fontAlgn="base" hangingPunct="0">
        <a:lnSpc>
          <a:spcPct val="93000"/>
        </a:lnSpc>
        <a:spcBef>
          <a:spcPct val="0"/>
        </a:spcBef>
        <a:spcAft>
          <a:spcPts val="1288"/>
        </a:spcAft>
        <a:buClr>
          <a:srgbClr val="000000"/>
        </a:buClr>
        <a:buSzPct val="100000"/>
        <a:buFont typeface="Times New Roman" pitchFamily="16" charset="0"/>
        <a:defRPr sz="29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93000"/>
        </a:lnSpc>
        <a:spcBef>
          <a:spcPct val="0"/>
        </a:spcBef>
        <a:spcAft>
          <a:spcPts val="1025"/>
        </a:spcAft>
        <a:buClr>
          <a:srgbClr val="000000"/>
        </a:buClr>
        <a:buSzPct val="100000"/>
        <a:buFont typeface="Times New Roman" pitchFamily="16" charset="0"/>
        <a:defRPr sz="25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775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513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263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fontAlgn="base" hangingPunct="0">
        <a:lnSpc>
          <a:spcPct val="93000"/>
        </a:lnSpc>
        <a:spcBef>
          <a:spcPct val="0"/>
        </a:spcBef>
        <a:spcAft>
          <a:spcPts val="263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fontAlgn="base" hangingPunct="0">
        <a:lnSpc>
          <a:spcPct val="93000"/>
        </a:lnSpc>
        <a:spcBef>
          <a:spcPct val="0"/>
        </a:spcBef>
        <a:spcAft>
          <a:spcPts val="263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fontAlgn="base" hangingPunct="0">
        <a:lnSpc>
          <a:spcPct val="93000"/>
        </a:lnSpc>
        <a:spcBef>
          <a:spcPct val="0"/>
        </a:spcBef>
        <a:spcAft>
          <a:spcPts val="263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fontAlgn="base" hangingPunct="0">
        <a:lnSpc>
          <a:spcPct val="93000"/>
        </a:lnSpc>
        <a:spcBef>
          <a:spcPct val="0"/>
        </a:spcBef>
        <a:spcAft>
          <a:spcPts val="263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tiff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7" Type="http://schemas.openxmlformats.org/officeDocument/2006/relationships/image" Target="../media/image16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wmf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.tiff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75" y="354"/>
            <a:ext cx="9140825" cy="6857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51" name="Text Box 2"/>
          <p:cNvSpPr txBox="1">
            <a:spLocks noChangeArrowheads="1"/>
          </p:cNvSpPr>
          <p:nvPr/>
        </p:nvSpPr>
        <p:spPr bwMode="auto">
          <a:xfrm>
            <a:off x="395536" y="3140968"/>
            <a:ext cx="8424936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7308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>
              <a:lnSpc>
                <a:spcPct val="100000"/>
              </a:lnSpc>
              <a:buClrTx/>
              <a:buFontTx/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Arail" charset="0"/>
                <a:cs typeface="Arial Unicode MS" charset="0"/>
              </a:rPr>
              <a:t>РАСЧЁТНО-ЭКСПЕРИМЕНТАЛЬНАЯ ОЦЕНКА</a:t>
            </a:r>
          </a:p>
          <a:p>
            <a:pPr algn="ctr" eaLnBrk="1">
              <a:lnSpc>
                <a:spcPct val="100000"/>
              </a:lnSpc>
              <a:buClrTx/>
              <a:buFontTx/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Arail" charset="0"/>
                <a:cs typeface="Arial Unicode MS" charset="0"/>
              </a:rPr>
              <a:t>ОСТАТОЧНЫХ ТЕХНОЛОГИЧЕСКИХ НАПРЯЖЕНИЙ (ОТН)</a:t>
            </a:r>
          </a:p>
          <a:p>
            <a:pPr algn="ctr" eaLnBrk="1">
              <a:lnSpc>
                <a:spcPct val="100000"/>
              </a:lnSpc>
              <a:buClrTx/>
              <a:buFontTx/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Arail" charset="0"/>
                <a:cs typeface="Arial Unicode MS" charset="0"/>
              </a:rPr>
              <a:t>В ЦЕЛЬНОКАТАНЫХ КОЛЁСАХ</a:t>
            </a:r>
          </a:p>
          <a:p>
            <a:pPr eaLnBrk="1">
              <a:lnSpc>
                <a:spcPct val="100000"/>
              </a:lnSpc>
              <a:buClrTx/>
              <a:buFontTx/>
              <a:buNone/>
            </a:pPr>
            <a:endParaRPr lang="ru-RU" sz="1400" b="1" dirty="0" smtClean="0">
              <a:solidFill>
                <a:schemeClr val="bg1">
                  <a:lumMod val="50000"/>
                </a:schemeClr>
              </a:solidFill>
              <a:latin typeface="Arail" charset="0"/>
              <a:cs typeface="Arial Unicode MS" charset="0"/>
            </a:endParaRPr>
          </a:p>
          <a:p>
            <a:pPr eaLnBrk="1">
              <a:lnSpc>
                <a:spcPct val="100000"/>
              </a:lnSpc>
              <a:buClrTx/>
              <a:buFontTx/>
              <a:buNone/>
            </a:pPr>
            <a:endParaRPr lang="ru-RU" sz="2000" b="1" dirty="0" smtClean="0">
              <a:solidFill>
                <a:schemeClr val="bg1">
                  <a:lumMod val="50000"/>
                </a:schemeClr>
              </a:solidFill>
              <a:latin typeface="Arail" charset="0"/>
              <a:cs typeface="Arial Unicode MS" charset="0"/>
            </a:endParaRPr>
          </a:p>
          <a:p>
            <a:pPr eaLnBrk="1">
              <a:lnSpc>
                <a:spcPct val="100000"/>
              </a:lnSpc>
              <a:buClrTx/>
              <a:buFontTx/>
              <a:buNone/>
            </a:pPr>
            <a:endParaRPr lang="ru-RU" dirty="0">
              <a:solidFill>
                <a:srgbClr val="666666"/>
              </a:solidFill>
              <a:latin typeface="Arail" charset="0"/>
              <a:cs typeface="Arial Unicode MS" charset="0"/>
            </a:endParaRPr>
          </a:p>
        </p:txBody>
      </p:sp>
      <p:sp>
        <p:nvSpPr>
          <p:cNvPr id="2052" name="Text Box 3"/>
          <p:cNvSpPr txBox="1">
            <a:spLocks noChangeArrowheads="1"/>
          </p:cNvSpPr>
          <p:nvPr/>
        </p:nvSpPr>
        <p:spPr bwMode="auto">
          <a:xfrm>
            <a:off x="3563888" y="6381328"/>
            <a:ext cx="1882192" cy="27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5724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ru-RU" sz="1600" b="1" dirty="0" smtClean="0">
                <a:solidFill>
                  <a:schemeClr val="tx1"/>
                </a:solidFill>
              </a:rPr>
              <a:t>Брянск, 2016</a:t>
            </a:r>
            <a:endParaRPr lang="ru-RU" sz="16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8875185"/>
              </p:ext>
            </p:extLst>
          </p:nvPr>
        </p:nvGraphicFramePr>
        <p:xfrm>
          <a:off x="323528" y="5054276"/>
          <a:ext cx="8208912" cy="822996"/>
        </p:xfrm>
        <a:graphic>
          <a:graphicData uri="http://schemas.openxmlformats.org/drawingml/2006/table">
            <a:tbl>
              <a:tblPr>
                <a:effectLst/>
                <a:tableStyleId>{F5AB1C69-6EDB-4FF4-983F-18BD219EF322}</a:tableStyleId>
              </a:tblPr>
              <a:tblGrid>
                <a:gridCol w="4248472"/>
                <a:gridCol w="3960440"/>
              </a:tblGrid>
              <a:tr h="792460">
                <a:tc>
                  <a:txBody>
                    <a:bodyPr/>
                    <a:lstStyle/>
                    <a:p>
                      <a:r>
                        <a:rPr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Главный специалист по проектированию ж.д. колес АО «ВМЗ»,</a:t>
                      </a:r>
                    </a:p>
                    <a:p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аспирант кафедры </a:t>
                      </a:r>
                      <a:r>
                        <a:rPr lang="ru-RU" sz="16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КиПДЛА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СГАУ</a:t>
                      </a:r>
                      <a:endParaRPr lang="ru-RU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38" marB="45738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6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r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Керенцев Дмитрий Евгеньевич</a:t>
                      </a:r>
                      <a:endParaRPr lang="ru-RU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38" marB="45738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75" y="354"/>
            <a:ext cx="9140825" cy="6857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8616498" y="6308567"/>
            <a:ext cx="504564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7308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>
              <a:buClrTx/>
              <a:buFontTx/>
              <a:buNone/>
            </a:pPr>
            <a:r>
              <a:rPr lang="en-US" sz="2800" b="1" dirty="0" smtClean="0">
                <a:solidFill>
                  <a:srgbClr val="FF0000"/>
                </a:solidFill>
                <a:cs typeface="Arial Unicode MS" charset="0"/>
              </a:rPr>
              <a:t>9</a:t>
            </a:r>
            <a:endParaRPr lang="ru-RU" sz="2800" b="1" dirty="0" smtClean="0">
              <a:solidFill>
                <a:srgbClr val="FF0000"/>
              </a:solidFill>
              <a:cs typeface="Arial Unicode MS" charset="0"/>
            </a:endParaRPr>
          </a:p>
        </p:txBody>
      </p:sp>
      <p:pic>
        <p:nvPicPr>
          <p:cNvPr id="63490" name="Рисунок 6"/>
          <p:cNvPicPr>
            <a:picLocks noChangeAspect="1" noChangeArrowheads="1"/>
          </p:cNvPicPr>
          <p:nvPr/>
        </p:nvPicPr>
        <p:blipFill>
          <a:blip r:embed="rId4"/>
          <a:srcRect b="42635"/>
          <a:stretch>
            <a:fillRect/>
          </a:stretch>
        </p:blipFill>
        <p:spPr bwMode="auto">
          <a:xfrm>
            <a:off x="251520" y="2204864"/>
            <a:ext cx="2996837" cy="1988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67544" y="1844824"/>
            <a:ext cx="2664296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ru-RU" sz="1600" b="1" dirty="0" smtClean="0">
                <a:solidFill>
                  <a:schemeClr val="tx1"/>
                </a:solidFill>
                <a:cs typeface="Arial Unicode MS" charset="0"/>
              </a:rPr>
              <a:t>Схемы закалки обода</a:t>
            </a:r>
            <a:endParaRPr lang="ru-RU" sz="1400" b="1" dirty="0">
              <a:solidFill>
                <a:schemeClr val="tx1"/>
              </a:solidFill>
              <a:cs typeface="Arial Unicode MS" charset="0"/>
            </a:endParaRPr>
          </a:p>
        </p:txBody>
      </p:sp>
      <p:pic>
        <p:nvPicPr>
          <p:cNvPr id="63491" name="Диаграмма 1"/>
          <p:cNvPicPr>
            <a:picLocks noChangeAspect="1" noChangeArrowheads="1"/>
          </p:cNvPicPr>
          <p:nvPr/>
        </p:nvPicPr>
        <p:blipFill>
          <a:blip r:embed="rId5"/>
          <a:srcRect l="702" t="1685" r="836" b="1437"/>
          <a:stretch>
            <a:fillRect/>
          </a:stretch>
        </p:blipFill>
        <p:spPr bwMode="auto">
          <a:xfrm>
            <a:off x="4716016" y="2276872"/>
            <a:ext cx="3816424" cy="2184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2" name="Диаграмма 1"/>
          <p:cNvPicPr>
            <a:picLocks noChangeAspect="1" noChangeArrowheads="1"/>
          </p:cNvPicPr>
          <p:nvPr/>
        </p:nvPicPr>
        <p:blipFill>
          <a:blip r:embed="rId6"/>
          <a:srcRect l="1569" t="1205" r="1404" b="2661"/>
          <a:stretch>
            <a:fillRect/>
          </a:stretch>
        </p:blipFill>
        <p:spPr bwMode="auto">
          <a:xfrm>
            <a:off x="4788024" y="4560766"/>
            <a:ext cx="3672408" cy="211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2555776" y="692696"/>
            <a:ext cx="5472608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7308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>
              <a:buClrTx/>
              <a:buFontTx/>
              <a:buNone/>
            </a:pPr>
            <a:r>
              <a:rPr lang="ru-RU" sz="2400" b="1" dirty="0" smtClean="0">
                <a:solidFill>
                  <a:srgbClr val="FF0000"/>
                </a:solidFill>
                <a:cs typeface="Arial Unicode MS" charset="0"/>
              </a:rPr>
              <a:t>Влияние параметров ТО на ОТН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4355976" y="1772816"/>
            <a:ext cx="4176464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ru-RU" sz="1600" b="1" dirty="0" smtClean="0">
                <a:solidFill>
                  <a:schemeClr val="tx1"/>
                </a:solidFill>
                <a:cs typeface="Arial Unicode MS" charset="0"/>
              </a:rPr>
              <a:t>Окружные напряжения в ободе</a:t>
            </a:r>
            <a:endParaRPr lang="ru-RU" sz="1400" b="1" dirty="0">
              <a:solidFill>
                <a:schemeClr val="tx1"/>
              </a:solidFill>
              <a:cs typeface="Arial Unicode MS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323528" y="4437112"/>
            <a:ext cx="3528392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>
              <a:buClrTx/>
              <a:buFontTx/>
              <a:buNone/>
            </a:pPr>
            <a:r>
              <a:rPr lang="ru-RU" sz="1600" dirty="0" smtClean="0">
                <a:solidFill>
                  <a:schemeClr val="tx1"/>
                </a:solidFill>
                <a:cs typeface="Arial Unicode MS" charset="0"/>
              </a:rPr>
              <a:t>В ходе расчетной оценки влияния различных параметров ТО (температуры нагрева заготовки под закалку, температуры отпуска, интенсивности охлаждения и времени операций) выявлено определяющее значение на уровень ОТН схемы охлаждения обода</a:t>
            </a:r>
            <a:endParaRPr lang="ru-RU" sz="1400" dirty="0">
              <a:solidFill>
                <a:schemeClr val="tx1"/>
              </a:solidFill>
              <a:cs typeface="Arial Unicode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93949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75" y="354"/>
            <a:ext cx="9140825" cy="6857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8616498" y="6308567"/>
            <a:ext cx="504564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7308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>
              <a:buClrTx/>
              <a:buFontTx/>
              <a:buNone/>
            </a:pPr>
            <a:r>
              <a:rPr lang="en-US" sz="2800" b="1" dirty="0" smtClean="0">
                <a:solidFill>
                  <a:srgbClr val="FF0000"/>
                </a:solidFill>
                <a:cs typeface="Arial Unicode MS" charset="0"/>
              </a:rPr>
              <a:t>10</a:t>
            </a:r>
            <a:endParaRPr lang="ru-RU" sz="2800" b="1" dirty="0" smtClean="0">
              <a:solidFill>
                <a:srgbClr val="FF0000"/>
              </a:solidFill>
              <a:cs typeface="Arial Unicode MS" charset="0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79512" y="1700808"/>
            <a:ext cx="4104456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ru-RU" sz="1600" b="1" dirty="0" smtClean="0">
                <a:solidFill>
                  <a:schemeClr val="tx1"/>
                </a:solidFill>
                <a:cs typeface="Arial Unicode MS" charset="0"/>
              </a:rPr>
              <a:t>Напряжения на поверхности диска в зависимости от толщины обода</a:t>
            </a:r>
            <a:endParaRPr lang="ru-RU" sz="1400" b="1" dirty="0">
              <a:solidFill>
                <a:schemeClr val="tx1"/>
              </a:solidFill>
              <a:cs typeface="Arial Unicode MS" charset="0"/>
            </a:endParaRPr>
          </a:p>
        </p:txBody>
      </p:sp>
      <p:pic>
        <p:nvPicPr>
          <p:cNvPr id="64514" name="Рисунок 1024"/>
          <p:cNvPicPr>
            <a:picLocks noChangeAspect="1" noChangeArrowheads="1"/>
          </p:cNvPicPr>
          <p:nvPr/>
        </p:nvPicPr>
        <p:blipFill>
          <a:blip r:embed="rId4"/>
          <a:srcRect l="479" t="1271" r="1033" b="2298"/>
          <a:stretch>
            <a:fillRect/>
          </a:stretch>
        </p:blipFill>
        <p:spPr bwMode="auto">
          <a:xfrm>
            <a:off x="323528" y="2348880"/>
            <a:ext cx="3633817" cy="2072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6" name="Рисунок 1035"/>
          <p:cNvPicPr>
            <a:picLocks noChangeAspect="1" noChangeArrowheads="1"/>
          </p:cNvPicPr>
          <p:nvPr/>
        </p:nvPicPr>
        <p:blipFill>
          <a:blip r:embed="rId5"/>
          <a:srcRect l="479" t="1775" r="1326" b="1775"/>
          <a:stretch>
            <a:fillRect/>
          </a:stretch>
        </p:blipFill>
        <p:spPr bwMode="auto">
          <a:xfrm>
            <a:off x="4644008" y="2276872"/>
            <a:ext cx="3528392" cy="2018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4427984" y="1700808"/>
            <a:ext cx="4104456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ru-RU" sz="1600" b="1" dirty="0" smtClean="0">
                <a:solidFill>
                  <a:schemeClr val="tx1"/>
                </a:solidFill>
                <a:cs typeface="Arial Unicode MS" charset="0"/>
              </a:rPr>
              <a:t>Напряжения на поверхности в зависимости от толщины обода</a:t>
            </a:r>
            <a:endParaRPr lang="ru-RU" sz="1400" b="1" dirty="0">
              <a:solidFill>
                <a:schemeClr val="tx1"/>
              </a:solidFill>
              <a:cs typeface="Arial Unicode MS" charset="0"/>
            </a:endParaRPr>
          </a:p>
        </p:txBody>
      </p:sp>
      <p:pic>
        <p:nvPicPr>
          <p:cNvPr id="64517" name="Рисунок 1036"/>
          <p:cNvPicPr>
            <a:picLocks noChangeAspect="1" noChangeArrowheads="1"/>
          </p:cNvPicPr>
          <p:nvPr/>
        </p:nvPicPr>
        <p:blipFill>
          <a:blip r:embed="rId6"/>
          <a:srcRect l="479" t="1270" r="891" b="1906"/>
          <a:stretch>
            <a:fillRect/>
          </a:stretch>
        </p:blipFill>
        <p:spPr bwMode="auto">
          <a:xfrm>
            <a:off x="4860032" y="4797152"/>
            <a:ext cx="3240360" cy="1852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4499992" y="4221088"/>
            <a:ext cx="4104456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ru-RU" sz="1600" b="1" dirty="0" smtClean="0">
                <a:solidFill>
                  <a:schemeClr val="tx1"/>
                </a:solidFill>
                <a:cs typeface="Arial Unicode MS" charset="0"/>
              </a:rPr>
              <a:t>Эволюция напряжения в ободе в зависимости от толщины</a:t>
            </a:r>
            <a:endParaRPr lang="ru-RU" sz="1400" b="1" dirty="0">
              <a:solidFill>
                <a:schemeClr val="tx1"/>
              </a:solidFill>
              <a:cs typeface="Arial Unicode MS" charset="0"/>
            </a:endParaRPr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2555776" y="692696"/>
            <a:ext cx="5472608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7308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>
              <a:buClrTx/>
              <a:buFontTx/>
              <a:buNone/>
            </a:pPr>
            <a:r>
              <a:rPr lang="ru-RU" sz="2400" b="1" dirty="0" smtClean="0">
                <a:solidFill>
                  <a:srgbClr val="FF0000"/>
                </a:solidFill>
                <a:cs typeface="Arial Unicode MS" charset="0"/>
              </a:rPr>
              <a:t>Влияние </a:t>
            </a:r>
            <a:r>
              <a:rPr lang="ru-RU" sz="2400" b="1" dirty="0" err="1" smtClean="0">
                <a:solidFill>
                  <a:srgbClr val="FF0000"/>
                </a:solidFill>
                <a:cs typeface="Arial Unicode MS" charset="0"/>
              </a:rPr>
              <a:t>мехобработки</a:t>
            </a:r>
            <a:r>
              <a:rPr lang="ru-RU" sz="2400" b="1" dirty="0" smtClean="0">
                <a:solidFill>
                  <a:srgbClr val="FF0000"/>
                </a:solidFill>
                <a:cs typeface="Arial Unicode MS" charset="0"/>
              </a:rPr>
              <a:t> на ОТН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251520" y="4365104"/>
            <a:ext cx="4320480" cy="2492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>
              <a:buClrTx/>
              <a:buFontTx/>
              <a:buNone/>
            </a:pPr>
            <a:r>
              <a:rPr lang="ru-RU" sz="1400" dirty="0" smtClean="0">
                <a:solidFill>
                  <a:schemeClr val="tx1"/>
                </a:solidFill>
                <a:cs typeface="Arial Unicode MS" charset="0"/>
              </a:rPr>
              <a:t>Моделирование МО реализовано с использованием спец. функции ПО </a:t>
            </a:r>
            <a:r>
              <a:rPr lang="en-US" sz="1400" dirty="0" smtClean="0">
                <a:solidFill>
                  <a:schemeClr val="tx1"/>
                </a:solidFill>
                <a:cs typeface="Arial Unicode MS" charset="0"/>
              </a:rPr>
              <a:t>ANSYS</a:t>
            </a:r>
            <a:r>
              <a:rPr lang="ru-RU" sz="1400" dirty="0" smtClean="0">
                <a:solidFill>
                  <a:schemeClr val="tx1"/>
                </a:solidFill>
                <a:cs typeface="Arial Unicode MS" charset="0"/>
              </a:rPr>
              <a:t> «смерть» элементов.</a:t>
            </a:r>
          </a:p>
          <a:p>
            <a:pPr eaLnBrk="1">
              <a:buClrTx/>
              <a:buFontTx/>
              <a:buNone/>
            </a:pPr>
            <a:endParaRPr lang="ru-RU" sz="1400" dirty="0" smtClean="0">
              <a:solidFill>
                <a:schemeClr val="tx1"/>
              </a:solidFill>
              <a:cs typeface="Arial Unicode MS" charset="0"/>
            </a:endParaRPr>
          </a:p>
          <a:p>
            <a:pPr eaLnBrk="1">
              <a:buClrTx/>
              <a:buFontTx/>
              <a:buNone/>
            </a:pPr>
            <a:r>
              <a:rPr lang="ru-RU" sz="1400" b="1" dirty="0" smtClean="0">
                <a:solidFill>
                  <a:schemeClr val="tx1"/>
                </a:solidFill>
                <a:cs typeface="Arial Unicode MS" charset="0"/>
              </a:rPr>
              <a:t>Установлено:</a:t>
            </a:r>
          </a:p>
          <a:p>
            <a:pPr marL="342900" indent="-342900" eaLnBrk="1">
              <a:buClrTx/>
              <a:buFontTx/>
              <a:buAutoNum type="arabicParenR"/>
            </a:pPr>
            <a:r>
              <a:rPr lang="ru-RU" sz="1400" dirty="0" smtClean="0">
                <a:solidFill>
                  <a:schemeClr val="tx1"/>
                </a:solidFill>
                <a:cs typeface="Arial Unicode MS" charset="0"/>
              </a:rPr>
              <a:t>Многократные обточки обода изменяют напряжения в наиб. нагруженных зонах диска в 1,3÷2,5 раза.</a:t>
            </a:r>
          </a:p>
          <a:p>
            <a:pPr marL="342900" indent="-342900" eaLnBrk="1">
              <a:buClrTx/>
              <a:buFontTx/>
              <a:buAutoNum type="arabicParenR"/>
            </a:pPr>
            <a:r>
              <a:rPr lang="ru-RU" sz="1400" dirty="0" smtClean="0">
                <a:solidFill>
                  <a:schemeClr val="tx1"/>
                </a:solidFill>
                <a:cs typeface="Arial Unicode MS" charset="0"/>
              </a:rPr>
              <a:t>При технологии полнопрофильной обработки диска макс. напряжения в 1,5÷2 раза выше, чем для колёс с необработанным диском.</a:t>
            </a:r>
          </a:p>
          <a:p>
            <a:pPr eaLnBrk="1">
              <a:buClrTx/>
              <a:buFontTx/>
              <a:buNone/>
            </a:pPr>
            <a:r>
              <a:rPr lang="ru-RU" sz="1400" dirty="0" smtClean="0">
                <a:solidFill>
                  <a:schemeClr val="tx1"/>
                </a:solidFill>
                <a:cs typeface="Arial Unicode MS" charset="0"/>
              </a:rPr>
              <a:t> </a:t>
            </a:r>
            <a:endParaRPr lang="ru-RU" sz="1400" dirty="0">
              <a:solidFill>
                <a:schemeClr val="tx1"/>
              </a:solidFill>
              <a:cs typeface="Arial Unicode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93949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75" y="354"/>
            <a:ext cx="9140825" cy="6857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8616498" y="6308567"/>
            <a:ext cx="504564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7308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>
              <a:buClrTx/>
              <a:buFontTx/>
              <a:buNone/>
            </a:pPr>
            <a:r>
              <a:rPr lang="en-US" sz="2800" b="1" dirty="0" smtClean="0">
                <a:solidFill>
                  <a:srgbClr val="FF0000"/>
                </a:solidFill>
                <a:cs typeface="Arial Unicode MS" charset="0"/>
              </a:rPr>
              <a:t>11</a:t>
            </a:r>
            <a:endParaRPr lang="ru-RU" sz="2800" b="1" dirty="0" smtClean="0">
              <a:solidFill>
                <a:srgbClr val="FF0000"/>
              </a:solidFill>
              <a:cs typeface="Arial Unicode MS" charset="0"/>
            </a:endParaRPr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4"/>
          <a:srcRect l="36799" t="33094" r="4537" b="19657"/>
          <a:stretch>
            <a:fillRect/>
          </a:stretch>
        </p:blipFill>
        <p:spPr bwMode="auto">
          <a:xfrm>
            <a:off x="395536" y="1700808"/>
            <a:ext cx="4608512" cy="2086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39" name="Picture 3"/>
          <p:cNvPicPr>
            <a:picLocks noChangeAspect="1" noChangeArrowheads="1"/>
          </p:cNvPicPr>
          <p:nvPr/>
        </p:nvPicPr>
        <p:blipFill>
          <a:blip r:embed="rId5"/>
          <a:srcRect l="37824" t="31297" r="6279" b="15547"/>
          <a:stretch>
            <a:fillRect/>
          </a:stretch>
        </p:blipFill>
        <p:spPr bwMode="auto">
          <a:xfrm>
            <a:off x="5436096" y="1700808"/>
            <a:ext cx="3240360" cy="1732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0" name="Picture 4"/>
          <p:cNvPicPr>
            <a:picLocks noChangeAspect="1" noChangeArrowheads="1"/>
          </p:cNvPicPr>
          <p:nvPr/>
        </p:nvPicPr>
        <p:blipFill>
          <a:blip r:embed="rId6"/>
          <a:srcRect l="47325" t="50703" r="11813" b="19461"/>
          <a:stretch>
            <a:fillRect/>
          </a:stretch>
        </p:blipFill>
        <p:spPr bwMode="auto">
          <a:xfrm>
            <a:off x="5004048" y="3645024"/>
            <a:ext cx="3332789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6"/>
          <a:srcRect l="41145" t="22438" r="11813" b="47909"/>
          <a:stretch>
            <a:fillRect/>
          </a:stretch>
        </p:blipFill>
        <p:spPr bwMode="auto">
          <a:xfrm>
            <a:off x="1043608" y="3717032"/>
            <a:ext cx="3836845" cy="1359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6"/>
          <a:srcRect l="41145" t="80538" r="11813" b="10040"/>
          <a:stretch>
            <a:fillRect/>
          </a:stretch>
        </p:blipFill>
        <p:spPr bwMode="auto">
          <a:xfrm>
            <a:off x="2627784" y="5013176"/>
            <a:ext cx="3836845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2555776" y="692696"/>
            <a:ext cx="5472608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7308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>
              <a:buClrTx/>
              <a:buFontTx/>
              <a:buNone/>
            </a:pPr>
            <a:r>
              <a:rPr lang="ru-RU" sz="2400" b="1" dirty="0" smtClean="0">
                <a:solidFill>
                  <a:srgbClr val="FF0000"/>
                </a:solidFill>
                <a:cs typeface="Arial Unicode MS" charset="0"/>
              </a:rPr>
              <a:t>Влияние конструкционных особенностей</a:t>
            </a:r>
          </a:p>
          <a:p>
            <a:pPr eaLnBrk="1">
              <a:buClrTx/>
              <a:buFontTx/>
              <a:buNone/>
            </a:pPr>
            <a:r>
              <a:rPr lang="ru-RU" sz="2400" b="1" dirty="0" smtClean="0">
                <a:solidFill>
                  <a:srgbClr val="FF0000"/>
                </a:solidFill>
                <a:cs typeface="Arial Unicode MS" charset="0"/>
              </a:rPr>
              <a:t>колес на ОТН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23528" y="5477494"/>
            <a:ext cx="8352928" cy="1237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>
              <a:buClrTx/>
              <a:buFontTx/>
              <a:buNone/>
            </a:pPr>
            <a:r>
              <a:rPr lang="ru-RU" sz="1600" b="1" dirty="0" smtClean="0">
                <a:solidFill>
                  <a:schemeClr val="tx1"/>
                </a:solidFill>
                <a:cs typeface="Arial Unicode MS" charset="0"/>
              </a:rPr>
              <a:t>К определяющему фактору ОТН относиться конструкция колёс.</a:t>
            </a:r>
          </a:p>
          <a:p>
            <a:pPr eaLnBrk="1">
              <a:buClrTx/>
              <a:buFontTx/>
              <a:buNone/>
            </a:pPr>
            <a:endParaRPr lang="ru-RU" sz="1600" b="1" dirty="0" smtClean="0">
              <a:solidFill>
                <a:schemeClr val="tx1"/>
              </a:solidFill>
              <a:cs typeface="Arial Unicode MS" charset="0"/>
            </a:endParaRPr>
          </a:p>
          <a:p>
            <a:pPr eaLnBrk="1">
              <a:buClrTx/>
              <a:buFontTx/>
              <a:buNone/>
            </a:pPr>
            <a:r>
              <a:rPr lang="ru-RU" sz="1600" dirty="0" smtClean="0">
                <a:solidFill>
                  <a:schemeClr val="tx1"/>
                </a:solidFill>
                <a:cs typeface="Arial Unicode MS" charset="0"/>
              </a:rPr>
              <a:t>В ходе исследований выполнен анализ ОТН в зависимости от изменения геометрии диска, толщины обода на примере наиболее распространенных отечественных, европейских и американских типов колес.</a:t>
            </a:r>
          </a:p>
        </p:txBody>
      </p:sp>
    </p:spTree>
    <p:extLst>
      <p:ext uri="{BB962C8B-B14F-4D97-AF65-F5344CB8AC3E}">
        <p14:creationId xmlns:p14="http://schemas.microsoft.com/office/powerpoint/2010/main" val="237393949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484" y="354"/>
            <a:ext cx="9140825" cy="6857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099" name="Text Box 2"/>
          <p:cNvSpPr txBox="1">
            <a:spLocks noChangeArrowheads="1"/>
          </p:cNvSpPr>
          <p:nvPr/>
        </p:nvSpPr>
        <p:spPr bwMode="auto">
          <a:xfrm>
            <a:off x="342900" y="3451225"/>
            <a:ext cx="3873500" cy="2205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7308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>
              <a:buClrTx/>
              <a:buFontTx/>
              <a:buNone/>
            </a:pPr>
            <a:r>
              <a:rPr lang="ru-RU" sz="3200" dirty="0">
                <a:solidFill>
                  <a:srgbClr val="666666"/>
                </a:solidFill>
                <a:latin typeface="Arail" charset="0"/>
                <a:cs typeface="Arial Unicode MS" charset="0"/>
              </a:rPr>
              <a:t>Спасибо </a:t>
            </a:r>
            <a:br>
              <a:rPr lang="ru-RU" sz="3200" dirty="0">
                <a:solidFill>
                  <a:srgbClr val="666666"/>
                </a:solidFill>
                <a:latin typeface="Arail" charset="0"/>
                <a:cs typeface="Arial Unicode MS" charset="0"/>
              </a:rPr>
            </a:br>
            <a:r>
              <a:rPr lang="ru-RU" sz="3200" dirty="0">
                <a:solidFill>
                  <a:srgbClr val="666666"/>
                </a:solidFill>
                <a:latin typeface="Arail" charset="0"/>
                <a:cs typeface="Arial Unicode MS" charset="0"/>
              </a:rPr>
              <a:t>за внимание!</a:t>
            </a:r>
          </a:p>
        </p:txBody>
      </p:sp>
      <p:sp>
        <p:nvSpPr>
          <p:cNvPr id="4100" name="Text Box 3"/>
          <p:cNvSpPr txBox="1">
            <a:spLocks noChangeArrowheads="1"/>
          </p:cNvSpPr>
          <p:nvPr/>
        </p:nvSpPr>
        <p:spPr bwMode="auto">
          <a:xfrm>
            <a:off x="373063" y="5805488"/>
            <a:ext cx="2108200" cy="54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75" y="354"/>
            <a:ext cx="9140825" cy="6857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5" name="Text Box 2"/>
          <p:cNvSpPr txBox="1">
            <a:spLocks noChangeArrowheads="1"/>
          </p:cNvSpPr>
          <p:nvPr/>
        </p:nvSpPr>
        <p:spPr bwMode="auto">
          <a:xfrm>
            <a:off x="2627784" y="620688"/>
            <a:ext cx="5832648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7308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>
              <a:buClrTx/>
              <a:buFontTx/>
              <a:buNone/>
            </a:pPr>
            <a:r>
              <a:rPr lang="ru-RU" sz="2800" b="1" dirty="0" smtClean="0">
                <a:solidFill>
                  <a:srgbClr val="FF0000"/>
                </a:solidFill>
                <a:cs typeface="Arial Unicode MS" charset="0"/>
              </a:rPr>
              <a:t>Актуальность темы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483768" y="1916832"/>
            <a:ext cx="6480720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>
              <a:buClrTx/>
            </a:pPr>
            <a:r>
              <a:rPr lang="ru-RU" sz="1600" dirty="0" smtClean="0">
                <a:solidFill>
                  <a:schemeClr val="tx1"/>
                </a:solidFill>
                <a:cs typeface="Arial Unicode MS" charset="0"/>
              </a:rPr>
              <a:t>Уровень ОТН по величине сопоставим с напряжениями от действия внешних нагрузок.</a:t>
            </a:r>
          </a:p>
          <a:p>
            <a:pPr eaLnBrk="1">
              <a:buClrTx/>
            </a:pPr>
            <a:endParaRPr lang="ru-RU" sz="1600" dirty="0" smtClean="0">
              <a:solidFill>
                <a:schemeClr val="tx1"/>
              </a:solidFill>
              <a:cs typeface="Arial Unicode MS" charset="0"/>
            </a:endParaRPr>
          </a:p>
          <a:p>
            <a:pPr eaLnBrk="1">
              <a:buClrTx/>
              <a:buFontTx/>
              <a:buNone/>
            </a:pPr>
            <a:r>
              <a:rPr lang="ru-RU" sz="1600" dirty="0" smtClean="0">
                <a:solidFill>
                  <a:schemeClr val="tx1"/>
                </a:solidFill>
                <a:cs typeface="Arial Unicode MS" charset="0"/>
              </a:rPr>
              <a:t>Отсутствие учета ОТН в цельнокатаных колесах может  являться одной из причин недостоверного расчетного прогнозирования:</a:t>
            </a:r>
          </a:p>
          <a:p>
            <a:pPr eaLnBrk="1">
              <a:buClrTx/>
              <a:buFontTx/>
              <a:buNone/>
            </a:pPr>
            <a:endParaRPr lang="ru-RU" sz="1600" b="1" dirty="0" smtClean="0">
              <a:solidFill>
                <a:schemeClr val="tx1"/>
              </a:solidFill>
              <a:cs typeface="Arial Unicode MS" charset="0"/>
            </a:endParaRPr>
          </a:p>
          <a:p>
            <a:pPr eaLnBrk="1">
              <a:buClrTx/>
              <a:buFontTx/>
              <a:buChar char="-"/>
            </a:pPr>
            <a:r>
              <a:rPr lang="ru-RU" sz="1600" b="1" dirty="0" smtClean="0">
                <a:solidFill>
                  <a:schemeClr val="tx1"/>
                </a:solidFill>
                <a:cs typeface="Arial Unicode MS" charset="0"/>
              </a:rPr>
              <a:t>Коэффициентов запаса сопротивления усталости и мест возможного образования трещин в эксплуатации;</a:t>
            </a:r>
          </a:p>
          <a:p>
            <a:pPr eaLnBrk="1">
              <a:buClrTx/>
              <a:buFontTx/>
              <a:buChar char="-"/>
            </a:pPr>
            <a:endParaRPr lang="ru-RU" sz="1600" b="1" dirty="0" smtClean="0">
              <a:solidFill>
                <a:schemeClr val="tx1"/>
              </a:solidFill>
              <a:cs typeface="Arial Unicode MS" charset="0"/>
            </a:endParaRPr>
          </a:p>
          <a:p>
            <a:pPr eaLnBrk="1">
              <a:buClrTx/>
              <a:buFontTx/>
              <a:buChar char="-"/>
            </a:pPr>
            <a:r>
              <a:rPr lang="ru-RU" sz="1600" b="1" dirty="0" smtClean="0">
                <a:solidFill>
                  <a:schemeClr val="tx1"/>
                </a:solidFill>
                <a:cs typeface="Arial Unicode MS" charset="0"/>
              </a:rPr>
              <a:t>Напряженно-деформированного состояния при действии тепловых нагрузок, возникающих в процессе торможений колодками (испытания по </a:t>
            </a:r>
            <a:r>
              <a:rPr lang="en-US" sz="1600" b="1" dirty="0" smtClean="0">
                <a:solidFill>
                  <a:schemeClr val="tx1"/>
                </a:solidFill>
                <a:cs typeface="Arial Unicode MS" charset="0"/>
              </a:rPr>
              <a:t>EN13979-1)</a:t>
            </a:r>
            <a:r>
              <a:rPr lang="ru-RU" sz="1600" b="1" dirty="0" smtClean="0">
                <a:solidFill>
                  <a:schemeClr val="tx1"/>
                </a:solidFill>
                <a:cs typeface="Arial Unicode MS" charset="0"/>
              </a:rPr>
              <a:t>.</a:t>
            </a:r>
            <a:endParaRPr lang="en-US" sz="1600" b="1" dirty="0" smtClean="0">
              <a:solidFill>
                <a:schemeClr val="tx1"/>
              </a:solidFill>
              <a:cs typeface="Arial Unicode MS" charset="0"/>
            </a:endParaRPr>
          </a:p>
          <a:p>
            <a:pPr eaLnBrk="1">
              <a:buClrTx/>
            </a:pPr>
            <a:endParaRPr lang="ru-RU" sz="1600" dirty="0" smtClean="0">
              <a:solidFill>
                <a:schemeClr val="tx1"/>
              </a:solidFill>
              <a:cs typeface="Arial Unicode MS" charset="0"/>
            </a:endParaRPr>
          </a:p>
          <a:p>
            <a:pPr eaLnBrk="1">
              <a:buClrTx/>
            </a:pPr>
            <a:endParaRPr lang="ru-RU" sz="1600" dirty="0" smtClean="0">
              <a:solidFill>
                <a:schemeClr val="tx1"/>
              </a:solidFill>
              <a:cs typeface="Arial Unicode MS" charset="0"/>
            </a:endParaRPr>
          </a:p>
          <a:p>
            <a:pPr eaLnBrk="1">
              <a:buClrTx/>
            </a:pPr>
            <a:r>
              <a:rPr lang="ru-RU" sz="1600" dirty="0" smtClean="0">
                <a:solidFill>
                  <a:schemeClr val="tx1"/>
                </a:solidFill>
                <a:cs typeface="Arial Unicode MS" charset="0"/>
              </a:rPr>
              <a:t>Обзор и практическое использование опубликованных результатов исследований и расчетных методик указывает на недостаточную количественную сходимость с результатами натурных замеров ОТН, либо на отсутствие проведения такого анализа.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8616498" y="6308567"/>
            <a:ext cx="504564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7308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>
              <a:buClrTx/>
              <a:buFontTx/>
              <a:buNone/>
            </a:pPr>
            <a:r>
              <a:rPr lang="ru-RU" sz="2800" b="1" dirty="0" smtClean="0">
                <a:solidFill>
                  <a:srgbClr val="FF0000"/>
                </a:solidFill>
                <a:cs typeface="Arial Unicode MS" charset="0"/>
              </a:rPr>
              <a:t>1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72" t="21326" r="22024" b="14667"/>
          <a:stretch/>
        </p:blipFill>
        <p:spPr bwMode="auto">
          <a:xfrm>
            <a:off x="179512" y="5013176"/>
            <a:ext cx="2232248" cy="1641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5"/>
          <a:srcRect l="23244" t="19687" r="47977" b="10797"/>
          <a:stretch>
            <a:fillRect/>
          </a:stretch>
        </p:blipFill>
        <p:spPr bwMode="auto">
          <a:xfrm>
            <a:off x="179512" y="1772816"/>
            <a:ext cx="2232248" cy="3031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9652682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75" y="354"/>
            <a:ext cx="9140825" cy="6857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762733" y="1876253"/>
            <a:ext cx="1656184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>
              <a:buClrTx/>
              <a:buFontTx/>
              <a:buNone/>
            </a:pPr>
            <a:r>
              <a:rPr lang="ru-RU" sz="1600" b="1" dirty="0" smtClean="0">
                <a:solidFill>
                  <a:schemeClr val="tx1"/>
                </a:solidFill>
                <a:cs typeface="Arial Unicode MS" charset="0"/>
              </a:rPr>
              <a:t>Тензометрия</a:t>
            </a:r>
            <a:endParaRPr lang="ru-RU" sz="1400" b="1" dirty="0">
              <a:solidFill>
                <a:schemeClr val="tx1"/>
              </a:solidFill>
              <a:cs typeface="Arial Unicode MS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26" t="17836" r="29722" b="13095"/>
          <a:stretch/>
        </p:blipFill>
        <p:spPr bwMode="auto">
          <a:xfrm>
            <a:off x="35496" y="2250841"/>
            <a:ext cx="1710988" cy="177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12" t="20833" r="32845" b="19048"/>
          <a:stretch/>
        </p:blipFill>
        <p:spPr bwMode="auto">
          <a:xfrm>
            <a:off x="1651367" y="2365793"/>
            <a:ext cx="1656184" cy="1548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94" t="23251" r="35746" b="27062"/>
          <a:stretch/>
        </p:blipFill>
        <p:spPr bwMode="auto">
          <a:xfrm>
            <a:off x="827584" y="4077072"/>
            <a:ext cx="1734457" cy="1817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745495" y="1890801"/>
            <a:ext cx="1656184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ru-RU" sz="1600" b="1" dirty="0" smtClean="0">
                <a:solidFill>
                  <a:schemeClr val="tx1"/>
                </a:solidFill>
                <a:cs typeface="Arial Unicode MS" charset="0"/>
              </a:rPr>
              <a:t>Ультразвук</a:t>
            </a:r>
            <a:endParaRPr lang="ru-RU" sz="1400" b="1" dirty="0">
              <a:solidFill>
                <a:schemeClr val="tx1"/>
              </a:solidFill>
              <a:cs typeface="Arial Unicode MS" charset="0"/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6732240" y="1844824"/>
            <a:ext cx="1656184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ru-RU" sz="1600" b="1" dirty="0" smtClean="0">
                <a:solidFill>
                  <a:schemeClr val="tx1"/>
                </a:solidFill>
                <a:cs typeface="Arial Unicode MS" charset="0"/>
              </a:rPr>
              <a:t>Рентген</a:t>
            </a:r>
            <a:endParaRPr lang="ru-RU" sz="1400" b="1" dirty="0">
              <a:solidFill>
                <a:schemeClr val="tx1"/>
              </a:solidFill>
              <a:cs typeface="Arial Unicode MS" charset="0"/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7"/>
          <a:srcRect l="34248" t="25834" r="30842" b="19374"/>
          <a:stretch/>
        </p:blipFill>
        <p:spPr bwMode="auto">
          <a:xfrm>
            <a:off x="3819398" y="2331140"/>
            <a:ext cx="1508378" cy="147964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17" t="29237" r="11093" b="18651"/>
          <a:stretch/>
        </p:blipFill>
        <p:spPr bwMode="auto">
          <a:xfrm>
            <a:off x="3707904" y="5013176"/>
            <a:ext cx="1789597" cy="1233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87" t="18624" r="24789" b="7968"/>
          <a:stretch/>
        </p:blipFill>
        <p:spPr bwMode="auto">
          <a:xfrm>
            <a:off x="6588224" y="2276872"/>
            <a:ext cx="2121769" cy="1819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21" t="12421" r="26794" b="29688"/>
          <a:stretch/>
        </p:blipFill>
        <p:spPr bwMode="auto">
          <a:xfrm>
            <a:off x="3811454" y="3885895"/>
            <a:ext cx="1554363" cy="1058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48" t="17836" r="11427" b="23481"/>
          <a:stretch/>
        </p:blipFill>
        <p:spPr bwMode="auto">
          <a:xfrm>
            <a:off x="6372200" y="4077072"/>
            <a:ext cx="2476541" cy="1715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8616498" y="6308567"/>
            <a:ext cx="504564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7308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>
              <a:buClrTx/>
              <a:buFontTx/>
              <a:buNone/>
            </a:pPr>
            <a:r>
              <a:rPr lang="ru-RU" sz="2800" b="1" dirty="0" smtClean="0">
                <a:solidFill>
                  <a:srgbClr val="FF0000"/>
                </a:solidFill>
                <a:cs typeface="Arial Unicode MS" charset="0"/>
              </a:rPr>
              <a:t>2</a:t>
            </a:r>
          </a:p>
        </p:txBody>
      </p: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2339752" y="548680"/>
            <a:ext cx="4752528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7308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>
              <a:buClrTx/>
              <a:buFontTx/>
              <a:buNone/>
            </a:pPr>
            <a:r>
              <a:rPr lang="ru-RU" sz="2400" b="1" dirty="0" smtClean="0">
                <a:solidFill>
                  <a:srgbClr val="FF0000"/>
                </a:solidFill>
                <a:cs typeface="Arial Unicode MS" charset="0"/>
              </a:rPr>
              <a:t>Экспериментальные методы определения</a:t>
            </a:r>
          </a:p>
          <a:p>
            <a:pPr eaLnBrk="1">
              <a:buClrTx/>
              <a:buFontTx/>
              <a:buNone/>
            </a:pPr>
            <a:r>
              <a:rPr lang="ru-RU" sz="2400" b="1" dirty="0" smtClean="0">
                <a:solidFill>
                  <a:srgbClr val="FF0000"/>
                </a:solidFill>
                <a:cs typeface="Arial Unicode MS" charset="0"/>
              </a:rPr>
              <a:t>ОТН в ж.д. колесах</a:t>
            </a: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467544" y="6237312"/>
            <a:ext cx="8064896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>
              <a:buClrTx/>
              <a:buFontTx/>
              <a:buNone/>
            </a:pPr>
            <a:r>
              <a:rPr lang="ru-RU" sz="1600" b="1" dirty="0" smtClean="0">
                <a:solidFill>
                  <a:srgbClr val="FF0000"/>
                </a:solidFill>
                <a:cs typeface="Arial Unicode MS" charset="0"/>
              </a:rPr>
              <a:t>Используемые экспериментальные методы не позволяют определять распределение остаточных напряжений по всему сечению колеса</a:t>
            </a:r>
            <a:endParaRPr lang="ru-RU" sz="1400" b="1" dirty="0">
              <a:solidFill>
                <a:srgbClr val="FF0000"/>
              </a:solidFill>
              <a:cs typeface="Arial Unicode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497884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75" y="354"/>
            <a:ext cx="9140825" cy="6857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5" name="Text Box 2"/>
          <p:cNvSpPr txBox="1">
            <a:spLocks noChangeArrowheads="1"/>
          </p:cNvSpPr>
          <p:nvPr/>
        </p:nvSpPr>
        <p:spPr bwMode="auto">
          <a:xfrm>
            <a:off x="2627784" y="620688"/>
            <a:ext cx="5832648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7308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>
              <a:buClrTx/>
              <a:buFontTx/>
              <a:buNone/>
            </a:pPr>
            <a:r>
              <a:rPr lang="ru-RU" sz="2800" b="1" dirty="0" smtClean="0">
                <a:solidFill>
                  <a:srgbClr val="FF0000"/>
                </a:solidFill>
                <a:cs typeface="Arial Unicode MS" charset="0"/>
              </a:rPr>
              <a:t>Процесс образования ОТН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8616498" y="6308567"/>
            <a:ext cx="504564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7308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>
              <a:buClrTx/>
              <a:buFontTx/>
              <a:buNone/>
            </a:pPr>
            <a:r>
              <a:rPr lang="ru-RU" sz="2800" b="1" dirty="0" smtClean="0">
                <a:solidFill>
                  <a:srgbClr val="FF0000"/>
                </a:solidFill>
                <a:cs typeface="Arial Unicode MS" charset="0"/>
              </a:rPr>
              <a:t>3</a:t>
            </a: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323528" y="1844824"/>
            <a:ext cx="3600400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ru-RU" b="1" dirty="0" smtClean="0">
                <a:solidFill>
                  <a:srgbClr val="666666"/>
                </a:solidFill>
                <a:cs typeface="Arial Unicode MS" charset="0"/>
              </a:rPr>
              <a:t>Способ производства</a:t>
            </a:r>
            <a:endParaRPr lang="ru-RU" sz="1600" dirty="0">
              <a:solidFill>
                <a:srgbClr val="666666"/>
              </a:solidFill>
              <a:cs typeface="Arial Unicode MS" charset="0"/>
            </a:endParaRP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4860032" y="1772816"/>
            <a:ext cx="3744416" cy="370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ru-RU" b="1" dirty="0" smtClean="0">
                <a:solidFill>
                  <a:srgbClr val="666666"/>
                </a:solidFill>
                <a:cs typeface="Arial Unicode MS" charset="0"/>
              </a:rPr>
              <a:t>Термическая обработка</a:t>
            </a:r>
          </a:p>
          <a:p>
            <a:pPr algn="ctr" eaLnBrk="1">
              <a:buClrTx/>
              <a:buFontTx/>
              <a:buNone/>
            </a:pPr>
            <a:r>
              <a:rPr lang="ru-RU" sz="1600" b="1" dirty="0" smtClean="0">
                <a:solidFill>
                  <a:srgbClr val="666666"/>
                </a:solidFill>
                <a:cs typeface="Arial Unicode MS" charset="0"/>
              </a:rPr>
              <a:t>(закалка с отпуском)</a:t>
            </a:r>
            <a:endParaRPr lang="ru-RU" sz="1600" dirty="0">
              <a:solidFill>
                <a:srgbClr val="666666"/>
              </a:solidFill>
              <a:cs typeface="Arial Unicode MS" charset="0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407" y="2649490"/>
            <a:ext cx="1888625" cy="877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1547664" y="2276872"/>
            <a:ext cx="875041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ru-RU" sz="1400" b="1" dirty="0" smtClean="0">
                <a:solidFill>
                  <a:schemeClr val="tx1"/>
                </a:solidFill>
                <a:cs typeface="Arial Unicode MS" charset="0"/>
              </a:rPr>
              <a:t>Литые</a:t>
            </a:r>
            <a:endParaRPr lang="ru-RU" sz="1400" dirty="0">
              <a:solidFill>
                <a:schemeClr val="tx1"/>
              </a:solidFill>
              <a:cs typeface="Arial Unicode MS" charset="0"/>
            </a:endParaRPr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251521" y="3767357"/>
            <a:ext cx="1728191" cy="381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ru-RU" sz="1400" b="1" dirty="0" smtClean="0">
                <a:solidFill>
                  <a:schemeClr val="tx1"/>
                </a:solidFill>
                <a:cs typeface="Arial Unicode MS" charset="0"/>
              </a:rPr>
              <a:t>Штампованные</a:t>
            </a:r>
            <a:endParaRPr lang="ru-RU" sz="1400" dirty="0">
              <a:solidFill>
                <a:schemeClr val="tx1"/>
              </a:solidFill>
              <a:cs typeface="Arial Unicode MS" charset="0"/>
            </a:endParaRPr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2050133" y="3717032"/>
            <a:ext cx="2521867" cy="453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ru-RU" sz="1400" b="1" dirty="0" smtClean="0">
                <a:solidFill>
                  <a:srgbClr val="FF0000"/>
                </a:solidFill>
                <a:cs typeface="Arial Unicode MS" charset="0"/>
              </a:rPr>
              <a:t>Цельнокатаные</a:t>
            </a:r>
            <a:r>
              <a:rPr lang="ru-RU" sz="1200" b="1" dirty="0" smtClean="0">
                <a:solidFill>
                  <a:srgbClr val="FF0000"/>
                </a:solidFill>
                <a:cs typeface="Arial Unicode MS" charset="0"/>
              </a:rPr>
              <a:t/>
            </a:r>
            <a:br>
              <a:rPr lang="ru-RU" sz="1200" b="1" dirty="0" smtClean="0">
                <a:solidFill>
                  <a:srgbClr val="FF0000"/>
                </a:solidFill>
                <a:cs typeface="Arial Unicode MS" charset="0"/>
              </a:rPr>
            </a:br>
            <a:r>
              <a:rPr lang="ru-RU" sz="1200" b="1" dirty="0" smtClean="0">
                <a:solidFill>
                  <a:srgbClr val="FF0000"/>
                </a:solidFill>
                <a:cs typeface="Arial Unicode MS" charset="0"/>
              </a:rPr>
              <a:t>(штампованно-катаные)</a:t>
            </a:r>
            <a:endParaRPr lang="ru-RU" sz="1200" dirty="0">
              <a:solidFill>
                <a:srgbClr val="FF0000"/>
              </a:solidFill>
              <a:cs typeface="Arial Unicode MS" charset="0"/>
            </a:endParaRP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5004048" y="3778386"/>
            <a:ext cx="3600400" cy="370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ru-RU" b="1" dirty="0" smtClean="0">
                <a:solidFill>
                  <a:srgbClr val="666666"/>
                </a:solidFill>
                <a:cs typeface="Arial Unicode MS" charset="0"/>
              </a:rPr>
              <a:t>Механическая обработка</a:t>
            </a:r>
            <a:endParaRPr lang="ru-RU" sz="1600" dirty="0">
              <a:solidFill>
                <a:srgbClr val="666666"/>
              </a:solidFill>
              <a:cs typeface="Arial Unicode MS" charset="0"/>
            </a:endParaRPr>
          </a:p>
        </p:txBody>
      </p:sp>
      <p:sp>
        <p:nvSpPr>
          <p:cNvPr id="27" name="Text Box 4"/>
          <p:cNvSpPr txBox="1">
            <a:spLocks noChangeArrowheads="1"/>
          </p:cNvSpPr>
          <p:nvPr/>
        </p:nvSpPr>
        <p:spPr bwMode="auto">
          <a:xfrm>
            <a:off x="4908992" y="5506578"/>
            <a:ext cx="3600400" cy="370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ru-RU" b="1" dirty="0" smtClean="0">
                <a:solidFill>
                  <a:srgbClr val="666666"/>
                </a:solidFill>
                <a:cs typeface="Arial Unicode MS" charset="0"/>
              </a:rPr>
              <a:t>Упрочнение диска</a:t>
            </a:r>
            <a:endParaRPr lang="ru-RU" sz="1600" dirty="0">
              <a:solidFill>
                <a:srgbClr val="666666"/>
              </a:solidFill>
              <a:cs typeface="Arial Unicode MS" charset="0"/>
            </a:endParaRPr>
          </a:p>
        </p:txBody>
      </p:sp>
      <p:pic>
        <p:nvPicPr>
          <p:cNvPr id="28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215" b="29157"/>
          <a:stretch/>
        </p:blipFill>
        <p:spPr bwMode="auto">
          <a:xfrm>
            <a:off x="416014" y="4311021"/>
            <a:ext cx="1480060" cy="2019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4216" y="2391163"/>
            <a:ext cx="2006136" cy="1325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4638" y="4183519"/>
            <a:ext cx="1980224" cy="1261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5364088" y="5857249"/>
            <a:ext cx="2929280" cy="941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marL="285750" indent="-285750" eaLnBrk="1">
              <a:buClrTx/>
              <a:buFontTx/>
              <a:buChar char="-"/>
            </a:pPr>
            <a:r>
              <a:rPr lang="ru-RU" sz="1400" b="1" dirty="0" err="1" smtClean="0">
                <a:solidFill>
                  <a:schemeClr val="tx1"/>
                </a:solidFill>
                <a:cs typeface="Arial Unicode MS" charset="0"/>
              </a:rPr>
              <a:t>дробеметная</a:t>
            </a:r>
            <a:r>
              <a:rPr lang="ru-RU" sz="1400" b="1" dirty="0" smtClean="0">
                <a:solidFill>
                  <a:schemeClr val="tx1"/>
                </a:solidFill>
                <a:cs typeface="Arial Unicode MS" charset="0"/>
              </a:rPr>
              <a:t> обработка;</a:t>
            </a:r>
          </a:p>
          <a:p>
            <a:pPr marL="285750" indent="-285750" eaLnBrk="1">
              <a:buClrTx/>
              <a:buFontTx/>
              <a:buChar char="-"/>
            </a:pPr>
            <a:endParaRPr lang="ru-RU" sz="1400" b="1" dirty="0" smtClean="0">
              <a:solidFill>
                <a:schemeClr val="tx1"/>
              </a:solidFill>
              <a:cs typeface="Arial Unicode MS" charset="0"/>
            </a:endParaRPr>
          </a:p>
          <a:p>
            <a:pPr marL="285750" indent="-285750" eaLnBrk="1">
              <a:buClrTx/>
              <a:buFontTx/>
              <a:buChar char="-"/>
            </a:pPr>
            <a:r>
              <a:rPr lang="ru-RU" sz="1400" b="1" dirty="0" smtClean="0">
                <a:solidFill>
                  <a:schemeClr val="tx1"/>
                </a:solidFill>
                <a:cs typeface="Arial Unicode MS" charset="0"/>
              </a:rPr>
              <a:t>дробеструйная обработка</a:t>
            </a:r>
          </a:p>
          <a:p>
            <a:pPr marL="285750" indent="-285750" eaLnBrk="1">
              <a:buClrTx/>
              <a:buFontTx/>
              <a:buChar char="-"/>
            </a:pPr>
            <a:endParaRPr lang="ru-RU" sz="1400" dirty="0">
              <a:solidFill>
                <a:schemeClr val="tx1"/>
              </a:solidFill>
              <a:cs typeface="Arial Unicode MS" charset="0"/>
            </a:endParaRPr>
          </a:p>
        </p:txBody>
      </p:sp>
      <p:pic>
        <p:nvPicPr>
          <p:cNvPr id="32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86" r="3301"/>
          <a:stretch/>
        </p:blipFill>
        <p:spPr bwMode="auto">
          <a:xfrm>
            <a:off x="2676527" y="4311020"/>
            <a:ext cx="1328304" cy="2487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Прямоугольник 32"/>
          <p:cNvSpPr/>
          <p:nvPr/>
        </p:nvSpPr>
        <p:spPr bwMode="auto">
          <a:xfrm>
            <a:off x="5220072" y="1700808"/>
            <a:ext cx="3096344" cy="2088232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652682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75" y="354"/>
            <a:ext cx="9140825" cy="6857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5" name="Text Box 2"/>
          <p:cNvSpPr txBox="1">
            <a:spLocks noChangeArrowheads="1"/>
          </p:cNvSpPr>
          <p:nvPr/>
        </p:nvSpPr>
        <p:spPr bwMode="auto">
          <a:xfrm>
            <a:off x="2483768" y="548680"/>
            <a:ext cx="4752528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7308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>
              <a:buClrTx/>
              <a:buFontTx/>
              <a:buNone/>
            </a:pPr>
            <a:r>
              <a:rPr lang="ru-RU" sz="2400" b="1" dirty="0" smtClean="0">
                <a:solidFill>
                  <a:srgbClr val="FF0000"/>
                </a:solidFill>
                <a:cs typeface="Arial Unicode MS" charset="0"/>
              </a:rPr>
              <a:t>Применение МКЭ к решению совместных</a:t>
            </a:r>
          </a:p>
          <a:p>
            <a:pPr eaLnBrk="1">
              <a:buClrTx/>
              <a:buFontTx/>
              <a:buNone/>
            </a:pPr>
            <a:r>
              <a:rPr lang="ru-RU" sz="2400" b="1" dirty="0" smtClean="0">
                <a:solidFill>
                  <a:srgbClr val="FF0000"/>
                </a:solidFill>
                <a:cs typeface="Arial Unicode MS" charset="0"/>
              </a:rPr>
              <a:t>Задач теплопроводности и МДТТ</a:t>
            </a:r>
            <a:endParaRPr lang="ru-RU" sz="2400" b="1" dirty="0">
              <a:solidFill>
                <a:srgbClr val="FF0000"/>
              </a:solidFill>
              <a:cs typeface="Arial Unicode MS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8616498" y="6308567"/>
            <a:ext cx="504564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7308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>
              <a:buClrTx/>
              <a:buFontTx/>
              <a:buNone/>
            </a:pPr>
            <a:r>
              <a:rPr lang="ru-RU" sz="2800" b="1" dirty="0" smtClean="0">
                <a:solidFill>
                  <a:srgbClr val="FF0000"/>
                </a:solidFill>
                <a:cs typeface="Arial Unicode MS" charset="0"/>
              </a:rPr>
              <a:t>4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757163" y="1876082"/>
            <a:ext cx="3816424" cy="256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ru-RU" sz="1600" b="1" dirty="0" smtClean="0">
                <a:solidFill>
                  <a:schemeClr val="tx1"/>
                </a:solidFill>
                <a:cs typeface="Arial Unicode MS" charset="0"/>
              </a:rPr>
              <a:t>ПРОЧНОСТНОЙ АНАЛИЗ</a:t>
            </a:r>
            <a:endParaRPr lang="ru-RU" sz="1400" b="1" dirty="0">
              <a:solidFill>
                <a:schemeClr val="tx1"/>
              </a:solidFill>
              <a:cs typeface="Arial Unicode MS" charset="0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719572" y="3570594"/>
            <a:ext cx="3816424" cy="256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ru-RU" sz="1600" b="1" dirty="0" smtClean="0">
                <a:solidFill>
                  <a:schemeClr val="tx1"/>
                </a:solidFill>
                <a:cs typeface="Arial Unicode MS" charset="0"/>
              </a:rPr>
              <a:t>Динамический прочностной анализ</a:t>
            </a:r>
            <a:endParaRPr lang="ru-RU" sz="1400" b="1" dirty="0">
              <a:solidFill>
                <a:schemeClr val="tx1"/>
              </a:solidFill>
              <a:cs typeface="Arial Unicode MS" charset="0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85" t="36380" r="32099" b="47808"/>
          <a:stretch/>
        </p:blipFill>
        <p:spPr bwMode="auto">
          <a:xfrm>
            <a:off x="1583260" y="2754488"/>
            <a:ext cx="2089047" cy="67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01" t="67040" r="11281" b="16480"/>
          <a:stretch/>
        </p:blipFill>
        <p:spPr bwMode="auto">
          <a:xfrm>
            <a:off x="320299" y="3915005"/>
            <a:ext cx="4976263" cy="666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227519" y="4941168"/>
            <a:ext cx="4875712" cy="1345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>
              <a:buClrTx/>
              <a:buFontTx/>
              <a:buNone/>
            </a:pPr>
            <a:r>
              <a:rPr lang="ru-RU" sz="1600" b="1" dirty="0" smtClean="0">
                <a:solidFill>
                  <a:schemeClr val="tx1"/>
                </a:solidFill>
                <a:cs typeface="Arial Unicode MS" charset="0"/>
              </a:rPr>
              <a:t>Нелинейности поведения материала:</a:t>
            </a:r>
          </a:p>
          <a:p>
            <a:pPr eaLnBrk="1">
              <a:buClrTx/>
              <a:buFontTx/>
              <a:buNone/>
            </a:pPr>
            <a:endParaRPr lang="ru-RU" sz="1600" b="1" dirty="0" smtClean="0">
              <a:solidFill>
                <a:schemeClr val="tx1"/>
              </a:solidFill>
              <a:cs typeface="Arial Unicode MS" charset="0"/>
            </a:endParaRPr>
          </a:p>
          <a:p>
            <a:pPr marL="285750" indent="-285750" eaLnBrk="1">
              <a:buClrTx/>
              <a:buFontTx/>
              <a:buChar char="-"/>
            </a:pPr>
            <a:r>
              <a:rPr lang="ru-RU" sz="1600" b="1" dirty="0" smtClean="0">
                <a:solidFill>
                  <a:schemeClr val="tx1"/>
                </a:solidFill>
                <a:cs typeface="Arial Unicode MS" charset="0"/>
              </a:rPr>
              <a:t>Описание упруго-пластических моделей;</a:t>
            </a:r>
          </a:p>
          <a:p>
            <a:pPr marL="285750" indent="-285750" eaLnBrk="1">
              <a:buClrTx/>
              <a:buFontTx/>
              <a:buChar char="-"/>
            </a:pPr>
            <a:r>
              <a:rPr lang="ru-RU" sz="1600" b="1" dirty="0" smtClean="0">
                <a:solidFill>
                  <a:schemeClr val="tx1"/>
                </a:solidFill>
                <a:cs typeface="Arial Unicode MS" charset="0"/>
              </a:rPr>
              <a:t>Изотропное и </a:t>
            </a:r>
            <a:r>
              <a:rPr lang="ru-RU" sz="1600" b="1" dirty="0" err="1" smtClean="0">
                <a:solidFill>
                  <a:schemeClr val="tx1"/>
                </a:solidFill>
                <a:cs typeface="Arial Unicode MS" charset="0"/>
              </a:rPr>
              <a:t>киниметическое</a:t>
            </a:r>
            <a:r>
              <a:rPr lang="ru-RU" sz="1600" b="1" dirty="0" smtClean="0">
                <a:solidFill>
                  <a:schemeClr val="tx1"/>
                </a:solidFill>
                <a:cs typeface="Arial Unicode MS" charset="0"/>
              </a:rPr>
              <a:t> упрочнение;</a:t>
            </a:r>
          </a:p>
          <a:p>
            <a:pPr marL="285750" indent="-285750" eaLnBrk="1">
              <a:buClrTx/>
              <a:buFontTx/>
              <a:buChar char="-"/>
            </a:pPr>
            <a:r>
              <a:rPr lang="ru-RU" sz="1600" b="1" dirty="0" err="1" smtClean="0">
                <a:solidFill>
                  <a:schemeClr val="tx1"/>
                </a:solidFill>
                <a:cs typeface="Arial Unicode MS" charset="0"/>
              </a:rPr>
              <a:t>Вязкопластичные</a:t>
            </a:r>
            <a:r>
              <a:rPr lang="ru-RU" sz="1600" b="1" dirty="0" smtClean="0">
                <a:solidFill>
                  <a:schemeClr val="tx1"/>
                </a:solidFill>
                <a:cs typeface="Arial Unicode MS" charset="0"/>
              </a:rPr>
              <a:t> модели.</a:t>
            </a:r>
            <a:endParaRPr lang="ru-RU" sz="1400" b="1" dirty="0">
              <a:solidFill>
                <a:schemeClr val="tx1"/>
              </a:solidFill>
              <a:cs typeface="Arial Unicode MS" charset="0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5004048" y="1844824"/>
            <a:ext cx="3816424" cy="256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ru-RU" sz="1600" b="1" dirty="0" smtClean="0">
                <a:solidFill>
                  <a:schemeClr val="tx1"/>
                </a:solidFill>
                <a:cs typeface="Arial Unicode MS" charset="0"/>
              </a:rPr>
              <a:t>ТЕПЛОВОЙ АНАЛИЗ</a:t>
            </a:r>
            <a:endParaRPr lang="ru-RU" sz="1400" b="1" dirty="0">
              <a:solidFill>
                <a:schemeClr val="tx1"/>
              </a:solidFill>
              <a:cs typeface="Arial Unicode MS" charset="0"/>
            </a:endParaRP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65" t="31126" r="3732" b="46947"/>
          <a:stretch/>
        </p:blipFill>
        <p:spPr bwMode="auto">
          <a:xfrm>
            <a:off x="5508104" y="3933056"/>
            <a:ext cx="3432498" cy="642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5078965" y="2368885"/>
            <a:ext cx="3816424" cy="256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ru-RU" sz="1600" b="1" dirty="0" smtClean="0">
                <a:solidFill>
                  <a:schemeClr val="tx1"/>
                </a:solidFill>
                <a:cs typeface="Arial Unicode MS" charset="0"/>
              </a:rPr>
              <a:t>Стационарный процесс</a:t>
            </a:r>
            <a:endParaRPr lang="ru-RU" sz="1400" b="1" dirty="0">
              <a:solidFill>
                <a:schemeClr val="tx1"/>
              </a:solidFill>
              <a:cs typeface="Arial Unicode MS" charset="0"/>
            </a:endParaRPr>
          </a:p>
        </p:txBody>
      </p:sp>
      <p:pic>
        <p:nvPicPr>
          <p:cNvPr id="16" name="Picture 6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28" t="49828" r="36352" b="39387"/>
          <a:stretch/>
        </p:blipFill>
        <p:spPr bwMode="auto">
          <a:xfrm>
            <a:off x="5866790" y="2739741"/>
            <a:ext cx="2283078" cy="52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5292080" y="3419129"/>
            <a:ext cx="3816424" cy="256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ru-RU" sz="1600" b="1" dirty="0" smtClean="0">
                <a:solidFill>
                  <a:schemeClr val="tx1"/>
                </a:solidFill>
                <a:cs typeface="Arial Unicode MS" charset="0"/>
              </a:rPr>
              <a:t>Нестационарный процесс</a:t>
            </a:r>
            <a:endParaRPr lang="ru-RU" sz="1400" b="1" dirty="0">
              <a:solidFill>
                <a:schemeClr val="tx1"/>
              </a:solidFill>
              <a:cs typeface="Arial Unicode MS" charset="0"/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5549111" y="4916533"/>
            <a:ext cx="3271098" cy="672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>
              <a:buClrTx/>
              <a:buFontTx/>
              <a:buNone/>
            </a:pPr>
            <a:r>
              <a:rPr lang="ru-RU" sz="1600" b="1" dirty="0" err="1" smtClean="0">
                <a:solidFill>
                  <a:schemeClr val="tx1"/>
                </a:solidFill>
                <a:cs typeface="Arial Unicode MS" charset="0"/>
              </a:rPr>
              <a:t>Термо</a:t>
            </a:r>
            <a:r>
              <a:rPr lang="ru-RU" sz="1600" b="1" dirty="0" smtClean="0">
                <a:solidFill>
                  <a:schemeClr val="tx1"/>
                </a:solidFill>
                <a:cs typeface="Arial Unicode MS" charset="0"/>
              </a:rPr>
              <a:t>-прочностной анализ:</a:t>
            </a:r>
          </a:p>
          <a:p>
            <a:pPr eaLnBrk="1">
              <a:buClrTx/>
              <a:buFontTx/>
              <a:buNone/>
            </a:pPr>
            <a:endParaRPr lang="ru-RU" sz="1600" b="1" dirty="0" smtClean="0">
              <a:solidFill>
                <a:schemeClr val="tx1"/>
              </a:solidFill>
              <a:cs typeface="Arial Unicode MS" charset="0"/>
            </a:endParaRPr>
          </a:p>
          <a:p>
            <a:pPr marL="285750" indent="-285750" eaLnBrk="1">
              <a:buClrTx/>
              <a:buFontTx/>
              <a:buChar char="-"/>
            </a:pPr>
            <a:r>
              <a:rPr lang="ru-RU" sz="1600" b="1" dirty="0" smtClean="0">
                <a:solidFill>
                  <a:schemeClr val="tx1"/>
                </a:solidFill>
                <a:cs typeface="Arial Unicode MS" charset="0"/>
              </a:rPr>
              <a:t>последовательный;</a:t>
            </a:r>
          </a:p>
          <a:p>
            <a:pPr marL="285750" indent="-285750" eaLnBrk="1">
              <a:buClrTx/>
              <a:buFontTx/>
              <a:buChar char="-"/>
            </a:pPr>
            <a:r>
              <a:rPr lang="ru-RU" sz="1600" b="1" dirty="0" smtClean="0">
                <a:solidFill>
                  <a:schemeClr val="tx1"/>
                </a:solidFill>
                <a:cs typeface="Arial Unicode MS" charset="0"/>
              </a:rPr>
              <a:t>связанный</a:t>
            </a:r>
            <a:r>
              <a:rPr lang="ru-RU" sz="1600" b="1" dirty="0">
                <a:solidFill>
                  <a:schemeClr val="tx1"/>
                </a:solidFill>
                <a:cs typeface="Arial Unicode MS" charset="0"/>
              </a:rPr>
              <a:t>.</a:t>
            </a: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757163" y="2497714"/>
            <a:ext cx="3816424" cy="256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ru-RU" sz="1600" b="1" dirty="0" smtClean="0">
                <a:solidFill>
                  <a:schemeClr val="tx1"/>
                </a:solidFill>
                <a:cs typeface="Arial Unicode MS" charset="0"/>
              </a:rPr>
              <a:t>Статический (квазистатический)</a:t>
            </a:r>
            <a:endParaRPr lang="ru-RU" sz="1400" b="1" dirty="0">
              <a:solidFill>
                <a:schemeClr val="tx1"/>
              </a:solidFill>
              <a:cs typeface="Arial Unicode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93949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75" y="354"/>
            <a:ext cx="9140825" cy="6857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5" name="Text Box 2"/>
          <p:cNvSpPr txBox="1">
            <a:spLocks noChangeArrowheads="1"/>
          </p:cNvSpPr>
          <p:nvPr/>
        </p:nvSpPr>
        <p:spPr bwMode="auto">
          <a:xfrm>
            <a:off x="2483768" y="548680"/>
            <a:ext cx="4752528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7308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>
              <a:buClrTx/>
              <a:buFontTx/>
              <a:buNone/>
            </a:pPr>
            <a:r>
              <a:rPr lang="ru-RU" sz="2400" b="1" dirty="0" smtClean="0">
                <a:solidFill>
                  <a:srgbClr val="FF0000"/>
                </a:solidFill>
                <a:cs typeface="Arial Unicode MS" charset="0"/>
              </a:rPr>
              <a:t>Тепловые граничные условия при</a:t>
            </a:r>
          </a:p>
          <a:p>
            <a:pPr eaLnBrk="1">
              <a:buClrTx/>
              <a:buFontTx/>
              <a:buNone/>
            </a:pPr>
            <a:r>
              <a:rPr lang="ru-RU" sz="2400" b="1" dirty="0" smtClean="0">
                <a:solidFill>
                  <a:srgbClr val="FF0000"/>
                </a:solidFill>
                <a:cs typeface="Arial Unicode MS" charset="0"/>
              </a:rPr>
              <a:t>моделировании процесса ТО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8616498" y="6308567"/>
            <a:ext cx="504564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7308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>
              <a:buClrTx/>
              <a:buFontTx/>
              <a:buNone/>
            </a:pPr>
            <a:r>
              <a:rPr lang="ru-RU" sz="2800" b="1" dirty="0" smtClean="0">
                <a:solidFill>
                  <a:srgbClr val="FF0000"/>
                </a:solidFill>
                <a:cs typeface="Arial Unicode MS" charset="0"/>
              </a:rPr>
              <a:t>5</a:t>
            </a:r>
          </a:p>
        </p:txBody>
      </p:sp>
      <p:pic>
        <p:nvPicPr>
          <p:cNvPr id="56322" name="Рисунок 13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520" y="4221088"/>
            <a:ext cx="2532661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5"/>
          <a:srcRect l="6433" t="3824" r="6848" b="5368"/>
          <a:stretch>
            <a:fillRect/>
          </a:stretch>
        </p:blipFill>
        <p:spPr bwMode="auto">
          <a:xfrm>
            <a:off x="395536" y="2132856"/>
            <a:ext cx="3429371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251520" y="1772816"/>
            <a:ext cx="2915816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ru-RU" sz="1600" b="1" dirty="0" err="1" smtClean="0">
                <a:solidFill>
                  <a:schemeClr val="tx1"/>
                </a:solidFill>
                <a:cs typeface="Arial Unicode MS" charset="0"/>
              </a:rPr>
              <a:t>Тепловизионная</a:t>
            </a:r>
            <a:r>
              <a:rPr lang="ru-RU" sz="1600" b="1" dirty="0" smtClean="0">
                <a:solidFill>
                  <a:schemeClr val="tx1"/>
                </a:solidFill>
                <a:cs typeface="Arial Unicode MS" charset="0"/>
              </a:rPr>
              <a:t> съемка</a:t>
            </a:r>
            <a:endParaRPr lang="ru-RU" sz="1400" b="1" dirty="0">
              <a:solidFill>
                <a:schemeClr val="tx1"/>
              </a:solidFill>
              <a:cs typeface="Arial Unicode MS" charset="0"/>
            </a:endParaRPr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4208605" y="1772816"/>
            <a:ext cx="4354389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>
              <a:buClrTx/>
              <a:buFontTx/>
              <a:buNone/>
            </a:pPr>
            <a:r>
              <a:rPr lang="ru-RU" sz="1600" dirty="0" smtClean="0">
                <a:solidFill>
                  <a:schemeClr val="tx1"/>
                </a:solidFill>
                <a:cs typeface="Arial Unicode MS" charset="0"/>
              </a:rPr>
              <a:t>Изменение температуры в процессе ТО определяется путем выполнения нелинейного нестационарного теплового анализа.</a:t>
            </a:r>
          </a:p>
          <a:p>
            <a:pPr eaLnBrk="1">
              <a:buClrTx/>
              <a:buFontTx/>
              <a:buNone/>
            </a:pPr>
            <a:endParaRPr lang="ru-RU" sz="1600" dirty="0" smtClean="0">
              <a:solidFill>
                <a:schemeClr val="tx1"/>
              </a:solidFill>
              <a:cs typeface="Arial Unicode MS" charset="0"/>
            </a:endParaRPr>
          </a:p>
          <a:p>
            <a:pPr eaLnBrk="1">
              <a:buClrTx/>
              <a:buFontTx/>
              <a:buNone/>
            </a:pPr>
            <a:r>
              <a:rPr lang="ru-RU" sz="1600" dirty="0" smtClean="0">
                <a:solidFill>
                  <a:schemeClr val="tx1"/>
                </a:solidFill>
                <a:cs typeface="Arial Unicode MS" charset="0"/>
              </a:rPr>
              <a:t>Условия </a:t>
            </a:r>
            <a:r>
              <a:rPr lang="ru-RU" sz="1600" dirty="0" err="1" smtClean="0">
                <a:solidFill>
                  <a:schemeClr val="tx1"/>
                </a:solidFill>
                <a:cs typeface="Arial Unicode MS" charset="0"/>
              </a:rPr>
              <a:t>кондуктивного</a:t>
            </a:r>
            <a:r>
              <a:rPr lang="ru-RU" sz="1600" dirty="0" smtClean="0">
                <a:solidFill>
                  <a:schemeClr val="tx1"/>
                </a:solidFill>
                <a:cs typeface="Arial Unicode MS" charset="0"/>
              </a:rPr>
              <a:t>, свободного конвективного и радиационного теплообмена принимаются согласно справочных данных </a:t>
            </a:r>
            <a:r>
              <a:rPr lang="en-US" sz="1600" dirty="0" smtClean="0">
                <a:solidFill>
                  <a:schemeClr val="tx1"/>
                </a:solidFill>
                <a:cs typeface="Arial Unicode MS" charset="0"/>
              </a:rPr>
              <a:t>AAR S-669</a:t>
            </a:r>
            <a:r>
              <a:rPr lang="ru-RU" sz="1600" dirty="0" smtClean="0">
                <a:solidFill>
                  <a:schemeClr val="tx1"/>
                </a:solidFill>
                <a:cs typeface="Arial Unicode MS" charset="0"/>
              </a:rPr>
              <a:t>.</a:t>
            </a:r>
          </a:p>
          <a:p>
            <a:pPr eaLnBrk="1">
              <a:buClrTx/>
              <a:buFontTx/>
              <a:buNone/>
            </a:pPr>
            <a:endParaRPr lang="ru-RU" sz="1600" dirty="0" smtClean="0">
              <a:solidFill>
                <a:schemeClr val="tx1"/>
              </a:solidFill>
              <a:cs typeface="Arial Unicode MS" charset="0"/>
            </a:endParaRPr>
          </a:p>
          <a:p>
            <a:pPr eaLnBrk="1">
              <a:buClrTx/>
              <a:buFontTx/>
              <a:buNone/>
            </a:pPr>
            <a:r>
              <a:rPr lang="ru-RU" sz="1600" dirty="0" smtClean="0">
                <a:solidFill>
                  <a:schemeClr val="tx1"/>
                </a:solidFill>
                <a:cs typeface="Arial Unicode MS" charset="0"/>
              </a:rPr>
              <a:t>Основная проблема сходимости результатов заключается в определении условий теплоотдачи на поверхностях обода охлаждаемых водой в процессе закалки.</a:t>
            </a:r>
          </a:p>
          <a:p>
            <a:pPr eaLnBrk="1">
              <a:buClrTx/>
              <a:buFontTx/>
              <a:buNone/>
            </a:pPr>
            <a:endParaRPr lang="ru-RU" sz="1600" b="1" dirty="0" smtClean="0">
              <a:solidFill>
                <a:schemeClr val="tx1"/>
              </a:solidFill>
              <a:cs typeface="Arial Unicode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93949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75" y="354"/>
            <a:ext cx="9140825" cy="6857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5" name="Text Box 2"/>
          <p:cNvSpPr txBox="1">
            <a:spLocks noChangeArrowheads="1"/>
          </p:cNvSpPr>
          <p:nvPr/>
        </p:nvSpPr>
        <p:spPr bwMode="auto">
          <a:xfrm>
            <a:off x="2843808" y="548680"/>
            <a:ext cx="4752528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7308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>
              <a:buClrTx/>
              <a:buFontTx/>
              <a:buNone/>
            </a:pPr>
            <a:r>
              <a:rPr lang="ru-RU" sz="2400" b="1" dirty="0" smtClean="0">
                <a:solidFill>
                  <a:srgbClr val="FF0000"/>
                </a:solidFill>
                <a:cs typeface="Arial Unicode MS" charset="0"/>
              </a:rPr>
              <a:t>Определение теплоотдачи на</a:t>
            </a:r>
          </a:p>
          <a:p>
            <a:pPr eaLnBrk="1">
              <a:buClrTx/>
              <a:buFontTx/>
              <a:buNone/>
            </a:pPr>
            <a:r>
              <a:rPr lang="ru-RU" sz="2400" b="1" dirty="0" smtClean="0">
                <a:solidFill>
                  <a:srgbClr val="FF0000"/>
                </a:solidFill>
                <a:cs typeface="Arial Unicode MS" charset="0"/>
              </a:rPr>
              <a:t>поверхностях обода при закалке</a:t>
            </a:r>
            <a:endParaRPr lang="ru-RU" sz="2400" b="1" dirty="0">
              <a:solidFill>
                <a:srgbClr val="FF0000"/>
              </a:solidFill>
              <a:cs typeface="Arial Unicode MS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8616498" y="6308567"/>
            <a:ext cx="504564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7308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>
              <a:buClrTx/>
              <a:buFontTx/>
              <a:buNone/>
            </a:pPr>
            <a:r>
              <a:rPr lang="ru-RU" sz="2800" b="1" dirty="0" smtClean="0">
                <a:solidFill>
                  <a:srgbClr val="FF0000"/>
                </a:solidFill>
                <a:cs typeface="Arial Unicode MS" charset="0"/>
              </a:rPr>
              <a:t>6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560" y="1916832"/>
            <a:ext cx="3327246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/>
          <a:srcRect l="3122" t="-4549"/>
          <a:stretch>
            <a:fillRect/>
          </a:stretch>
        </p:blipFill>
        <p:spPr bwMode="auto">
          <a:xfrm>
            <a:off x="4644008" y="1700808"/>
            <a:ext cx="3411538" cy="270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9552" y="4509120"/>
            <a:ext cx="3528392" cy="2128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4572000" y="1412776"/>
            <a:ext cx="3456384" cy="381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ru-RU" sz="1400" b="1" dirty="0" smtClean="0">
                <a:solidFill>
                  <a:schemeClr val="tx1"/>
                </a:solidFill>
                <a:cs typeface="Arial Unicode MS" charset="0"/>
              </a:rPr>
              <a:t>Сходимость результатов</a:t>
            </a:r>
            <a:endParaRPr lang="ru-RU" sz="1400" dirty="0">
              <a:solidFill>
                <a:schemeClr val="tx1"/>
              </a:solidFill>
              <a:cs typeface="Arial Unicode MS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4139952" y="4437112"/>
            <a:ext cx="4788024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>
              <a:buClrTx/>
              <a:buFontTx/>
              <a:buNone/>
            </a:pPr>
            <a:r>
              <a:rPr lang="ru-RU" sz="1600" b="1" dirty="0" smtClean="0">
                <a:solidFill>
                  <a:srgbClr val="FF0000"/>
                </a:solidFill>
                <a:cs typeface="Arial Unicode MS" charset="0"/>
              </a:rPr>
              <a:t>Получена </a:t>
            </a:r>
            <a:r>
              <a:rPr lang="ru-RU" sz="1600" b="1" dirty="0" smtClean="0">
                <a:solidFill>
                  <a:srgbClr val="FF0000"/>
                </a:solidFill>
                <a:cs typeface="Arial Unicode MS" charset="0"/>
              </a:rPr>
              <a:t>эмпирическая зависимость для коэффициента вынужденной конвекции при закалке поверхностей </a:t>
            </a:r>
            <a:r>
              <a:rPr lang="ru-RU" sz="1600" b="1" dirty="0" smtClean="0">
                <a:solidFill>
                  <a:srgbClr val="FF0000"/>
                </a:solidFill>
                <a:cs typeface="Arial Unicode MS" charset="0"/>
              </a:rPr>
              <a:t>обода</a:t>
            </a:r>
            <a:r>
              <a:rPr lang="ru-RU" sz="1600" b="1" dirty="0" smtClean="0">
                <a:solidFill>
                  <a:srgbClr val="FF0000"/>
                </a:solidFill>
                <a:cs typeface="Arial Unicode MS" charset="0"/>
              </a:rPr>
              <a:t>, позволяющая значительно повысить сходимость результатов моделирования</a:t>
            </a:r>
            <a:endParaRPr lang="ru-RU" sz="1400" b="1" dirty="0">
              <a:solidFill>
                <a:srgbClr val="FF0000"/>
              </a:solidFill>
              <a:cs typeface="Arial Unicode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93949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75" y="354"/>
            <a:ext cx="9140825" cy="6857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5" name="Text Box 2"/>
          <p:cNvSpPr txBox="1">
            <a:spLocks noChangeArrowheads="1"/>
          </p:cNvSpPr>
          <p:nvPr/>
        </p:nvSpPr>
        <p:spPr bwMode="auto">
          <a:xfrm>
            <a:off x="2627784" y="548680"/>
            <a:ext cx="4752528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7308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>
              <a:buClrTx/>
              <a:buFontTx/>
              <a:buNone/>
            </a:pPr>
            <a:r>
              <a:rPr lang="ru-RU" sz="2400" b="1" dirty="0" smtClean="0">
                <a:solidFill>
                  <a:srgbClr val="FF0000"/>
                </a:solidFill>
                <a:cs typeface="Arial Unicode MS" charset="0"/>
              </a:rPr>
              <a:t>Сходимость результатов тепловых</a:t>
            </a:r>
          </a:p>
          <a:p>
            <a:pPr eaLnBrk="1">
              <a:buClrTx/>
              <a:buFontTx/>
              <a:buNone/>
            </a:pPr>
            <a:r>
              <a:rPr lang="ru-RU" sz="2400" b="1" dirty="0" smtClean="0">
                <a:solidFill>
                  <a:srgbClr val="FF0000"/>
                </a:solidFill>
                <a:cs typeface="Arial Unicode MS" charset="0"/>
              </a:rPr>
              <a:t>расчетов и их практическое приложение</a:t>
            </a:r>
            <a:endParaRPr lang="ru-RU" sz="2400" b="1" dirty="0">
              <a:solidFill>
                <a:srgbClr val="FF0000"/>
              </a:solidFill>
              <a:cs typeface="Arial Unicode MS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8616498" y="6308567"/>
            <a:ext cx="504564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7308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>
              <a:buClrTx/>
              <a:buFontTx/>
              <a:buNone/>
            </a:pPr>
            <a:r>
              <a:rPr lang="ru-RU" sz="2800" b="1" dirty="0" smtClean="0">
                <a:solidFill>
                  <a:srgbClr val="FF0000"/>
                </a:solidFill>
                <a:cs typeface="Arial Unicode MS" charset="0"/>
              </a:rPr>
              <a:t>7</a:t>
            </a:r>
          </a:p>
        </p:txBody>
      </p:sp>
      <p:pic>
        <p:nvPicPr>
          <p:cNvPr id="13" name="Рисунок 12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6" t="8070" r="16949" b="6200"/>
          <a:stretch>
            <a:fillRect/>
          </a:stretch>
        </p:blipFill>
        <p:spPr bwMode="auto">
          <a:xfrm>
            <a:off x="5125430" y="4221088"/>
            <a:ext cx="3315150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13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584" y="4208512"/>
            <a:ext cx="3699384" cy="2388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2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98" t="22244" r="27968" b="8682"/>
          <a:stretch>
            <a:fillRect/>
          </a:stretch>
        </p:blipFill>
        <p:spPr bwMode="auto">
          <a:xfrm>
            <a:off x="3347864" y="2060848"/>
            <a:ext cx="1363672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7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55" t="52485" r="1684" b="20923"/>
          <a:stretch/>
        </p:blipFill>
        <p:spPr bwMode="auto">
          <a:xfrm>
            <a:off x="4860032" y="2276872"/>
            <a:ext cx="4096962" cy="100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Рисунок 13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204864"/>
            <a:ext cx="2604956" cy="1362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2987824" y="1772816"/>
            <a:ext cx="2133091" cy="325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ru-RU" sz="1400" b="1" dirty="0" smtClean="0">
                <a:solidFill>
                  <a:schemeClr val="tx1"/>
                </a:solidFill>
                <a:cs typeface="Arial Unicode MS" charset="0"/>
              </a:rPr>
              <a:t>Замер твердости</a:t>
            </a:r>
            <a:endParaRPr lang="ru-RU" sz="1400" b="1" dirty="0">
              <a:solidFill>
                <a:schemeClr val="tx1"/>
              </a:solidFill>
              <a:cs typeface="Arial Unicode MS" charset="0"/>
            </a:endParaRP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0" y="1772816"/>
            <a:ext cx="3639725" cy="256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ru-RU" sz="1400" b="1" dirty="0" smtClean="0">
                <a:solidFill>
                  <a:schemeClr val="tx1"/>
                </a:solidFill>
                <a:cs typeface="Arial Unicode MS" charset="0"/>
              </a:rPr>
              <a:t>Расчет твердости по ТКД</a:t>
            </a:r>
            <a:endParaRPr lang="ru-RU" sz="1400" b="1" dirty="0">
              <a:solidFill>
                <a:schemeClr val="tx1"/>
              </a:solidFill>
              <a:cs typeface="Arial Unicode MS" charset="0"/>
            </a:endParaRP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5364088" y="3820298"/>
            <a:ext cx="3024336" cy="256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ru-RU" sz="1400" b="1" dirty="0" smtClean="0">
                <a:solidFill>
                  <a:schemeClr val="tx1"/>
                </a:solidFill>
                <a:cs typeface="Arial Unicode MS" charset="0"/>
              </a:rPr>
              <a:t>ТКД стали марки 2</a:t>
            </a:r>
            <a:endParaRPr lang="ru-RU" sz="1400" b="1" dirty="0">
              <a:solidFill>
                <a:schemeClr val="tx1"/>
              </a:solidFill>
              <a:cs typeface="Arial Unicode MS" charset="0"/>
            </a:endParaRP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0" y="3826870"/>
            <a:ext cx="4536504" cy="322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ru-RU" sz="1400" b="1" dirty="0" smtClean="0">
                <a:solidFill>
                  <a:schemeClr val="tx1"/>
                </a:solidFill>
                <a:cs typeface="Arial Unicode MS" charset="0"/>
              </a:rPr>
              <a:t>Расчет температуры в </a:t>
            </a:r>
            <a:r>
              <a:rPr lang="ru-RU" sz="1400" b="1" dirty="0" err="1" smtClean="0">
                <a:solidFill>
                  <a:schemeClr val="tx1"/>
                </a:solidFill>
                <a:cs typeface="Arial Unicode MS" charset="0"/>
              </a:rPr>
              <a:t>хар</a:t>
            </a:r>
            <a:r>
              <a:rPr lang="ru-RU" sz="1400" b="1" dirty="0" smtClean="0">
                <a:solidFill>
                  <a:schemeClr val="tx1"/>
                </a:solidFill>
                <a:cs typeface="Arial Unicode MS" charset="0"/>
              </a:rPr>
              <a:t>. т. в процессе закалки</a:t>
            </a:r>
            <a:endParaRPr lang="ru-RU" sz="1400" b="1" dirty="0">
              <a:solidFill>
                <a:schemeClr val="tx1"/>
              </a:solidFill>
              <a:cs typeface="Arial Unicode MS" charset="0"/>
            </a:endParaRPr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5292080" y="1772816"/>
            <a:ext cx="3384376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ru-RU" sz="1400" b="1" dirty="0" smtClean="0">
                <a:solidFill>
                  <a:schemeClr val="tx1"/>
                </a:solidFill>
                <a:cs typeface="Arial Unicode MS" charset="0"/>
              </a:rPr>
              <a:t>Сходимость прогноза по твердости</a:t>
            </a:r>
            <a:endParaRPr lang="ru-RU" sz="1400" b="1" dirty="0">
              <a:solidFill>
                <a:schemeClr val="tx1"/>
              </a:solidFill>
              <a:cs typeface="Arial Unicode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93949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75" y="354"/>
            <a:ext cx="9140825" cy="6857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8616498" y="6308567"/>
            <a:ext cx="504564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7308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>
              <a:buClrTx/>
              <a:buFontTx/>
              <a:buNone/>
            </a:pPr>
            <a:r>
              <a:rPr lang="en-US" sz="2800" b="1" dirty="0" smtClean="0">
                <a:solidFill>
                  <a:srgbClr val="FF0000"/>
                </a:solidFill>
                <a:cs typeface="Arial Unicode MS" charset="0"/>
              </a:rPr>
              <a:t>8</a:t>
            </a:r>
            <a:endParaRPr lang="ru-RU" sz="2800" b="1" dirty="0" smtClean="0">
              <a:solidFill>
                <a:srgbClr val="FF0000"/>
              </a:solidFill>
              <a:cs typeface="Arial Unicode MS" charset="0"/>
            </a:endParaRPr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7544" y="2132856"/>
            <a:ext cx="3260000" cy="1917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755576" y="1772816"/>
            <a:ext cx="2664296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ru-RU" sz="1600" b="1" dirty="0" smtClean="0">
                <a:solidFill>
                  <a:schemeClr val="tx1"/>
                </a:solidFill>
                <a:cs typeface="Arial Unicode MS" charset="0"/>
              </a:rPr>
              <a:t>Окружные напряжения</a:t>
            </a:r>
            <a:endParaRPr lang="ru-RU" sz="1400" b="1" dirty="0">
              <a:solidFill>
                <a:schemeClr val="tx1"/>
              </a:solidFill>
              <a:cs typeface="Arial Unicode MS" charset="0"/>
            </a:endParaRPr>
          </a:p>
        </p:txBody>
      </p:sp>
      <p:pic>
        <p:nvPicPr>
          <p:cNvPr id="62468" name="Рисунок 20"/>
          <p:cNvPicPr>
            <a:picLocks noChangeAspect="1" noChangeArrowheads="1"/>
          </p:cNvPicPr>
          <p:nvPr/>
        </p:nvPicPr>
        <p:blipFill>
          <a:blip r:embed="rId5"/>
          <a:srcRect l="1581" t="1608" r="1581" b="4121"/>
          <a:stretch>
            <a:fillRect/>
          </a:stretch>
        </p:blipFill>
        <p:spPr bwMode="auto">
          <a:xfrm>
            <a:off x="4716016" y="2276872"/>
            <a:ext cx="3960440" cy="225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4499992" y="1628800"/>
            <a:ext cx="4176464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ru-RU" sz="1600" b="1" dirty="0" smtClean="0">
                <a:solidFill>
                  <a:schemeClr val="tx1"/>
                </a:solidFill>
                <a:cs typeface="Arial Unicode MS" charset="0"/>
              </a:rPr>
              <a:t>Сходимость результатов расчёта</a:t>
            </a:r>
            <a:br>
              <a:rPr lang="ru-RU" sz="1600" b="1" dirty="0" smtClean="0">
                <a:solidFill>
                  <a:schemeClr val="tx1"/>
                </a:solidFill>
                <a:cs typeface="Arial Unicode MS" charset="0"/>
              </a:rPr>
            </a:br>
            <a:r>
              <a:rPr lang="ru-RU" sz="1600" b="1" dirty="0" smtClean="0">
                <a:solidFill>
                  <a:schemeClr val="tx1"/>
                </a:solidFill>
                <a:cs typeface="Arial Unicode MS" charset="0"/>
              </a:rPr>
              <a:t>по окружным напряжениям в ободе</a:t>
            </a:r>
            <a:endParaRPr lang="ru-RU" sz="1400" b="1" dirty="0">
              <a:solidFill>
                <a:schemeClr val="tx1"/>
              </a:solidFill>
              <a:cs typeface="Arial Unicode MS" charset="0"/>
            </a:endParaRPr>
          </a:p>
        </p:txBody>
      </p:sp>
      <p:pic>
        <p:nvPicPr>
          <p:cNvPr id="62469" name="Picture 5"/>
          <p:cNvPicPr>
            <a:picLocks noChangeAspect="1" noChangeArrowheads="1"/>
          </p:cNvPicPr>
          <p:nvPr/>
        </p:nvPicPr>
        <p:blipFill>
          <a:blip r:embed="rId6"/>
          <a:srcRect l="28416" t="43724" r="31183" b="29329"/>
          <a:stretch>
            <a:fillRect/>
          </a:stretch>
        </p:blipFill>
        <p:spPr bwMode="auto">
          <a:xfrm>
            <a:off x="4644008" y="5373216"/>
            <a:ext cx="3456384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4932040" y="4725144"/>
            <a:ext cx="3672408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ru-RU" sz="1600" b="1" dirty="0" smtClean="0">
                <a:solidFill>
                  <a:schemeClr val="tx1"/>
                </a:solidFill>
                <a:cs typeface="Arial Unicode MS" charset="0"/>
              </a:rPr>
              <a:t>Модель ползучести Нортона для колесной стали:</a:t>
            </a:r>
            <a:endParaRPr lang="ru-RU" sz="1400" b="1" dirty="0">
              <a:solidFill>
                <a:schemeClr val="tx1"/>
              </a:solidFill>
              <a:cs typeface="Arial Unicode MS" charset="0"/>
            </a:endParaRPr>
          </a:p>
        </p:txBody>
      </p:sp>
      <p:pic>
        <p:nvPicPr>
          <p:cNvPr id="62471" name="Рисунок 15"/>
          <p:cNvPicPr>
            <a:picLocks noChangeAspect="1" noChangeArrowheads="1"/>
          </p:cNvPicPr>
          <p:nvPr/>
        </p:nvPicPr>
        <p:blipFill>
          <a:blip r:embed="rId7"/>
          <a:srcRect l="2171" t="2118" r="1825" b="2733"/>
          <a:stretch>
            <a:fillRect/>
          </a:stretch>
        </p:blipFill>
        <p:spPr bwMode="auto">
          <a:xfrm>
            <a:off x="251520" y="4221088"/>
            <a:ext cx="3991671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2555776" y="692696"/>
            <a:ext cx="4752528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7308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>
              <a:buClrTx/>
              <a:buFontTx/>
              <a:buNone/>
            </a:pPr>
            <a:r>
              <a:rPr lang="ru-RU" sz="2400" b="1" dirty="0" smtClean="0">
                <a:solidFill>
                  <a:srgbClr val="FF0000"/>
                </a:solidFill>
                <a:cs typeface="Arial Unicode MS" charset="0"/>
              </a:rPr>
              <a:t>Методика расчёта ОТН</a:t>
            </a:r>
          </a:p>
        </p:txBody>
      </p:sp>
    </p:spTree>
    <p:extLst>
      <p:ext uri="{BB962C8B-B14F-4D97-AF65-F5344CB8AC3E}">
        <p14:creationId xmlns:p14="http://schemas.microsoft.com/office/powerpoint/2010/main" val="237393949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46223</TotalTime>
  <Words>536</Words>
  <Application>Microsoft Office PowerPoint</Application>
  <PresentationFormat>Экран (4:3)</PresentationFormat>
  <Paragraphs>123</Paragraphs>
  <Slides>13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Сусенко Роман А.</dc:creator>
  <cp:lastModifiedBy>admin</cp:lastModifiedBy>
  <cp:revision>358</cp:revision>
  <cp:lastPrinted>2013-01-18T12:39:23Z</cp:lastPrinted>
  <dcterms:created xsi:type="dcterms:W3CDTF">2013-01-14T05:10:57Z</dcterms:created>
  <dcterms:modified xsi:type="dcterms:W3CDTF">2016-04-11T08:02:11Z</dcterms:modified>
</cp:coreProperties>
</file>