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9" r:id="rId3"/>
    <p:sldId id="259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0B9002-F1E5-48DC-9258-BD2C59B11804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E750E2-381C-4345-BE9D-AF92561B709E}">
      <dgm:prSet phldrT="[Текст]"/>
      <dgm:spPr/>
      <dgm:t>
        <a:bodyPr/>
        <a:lstStyle/>
        <a:p>
          <a:r>
            <a:rPr lang="ru-RU" dirty="0" smtClean="0"/>
            <a:t>Подбор зависимостей коэффициента сухого трения от скорости скольжения и времени неподвижного контакта</a:t>
          </a:r>
          <a:endParaRPr lang="ru-RU" dirty="0"/>
        </a:p>
      </dgm:t>
    </dgm:pt>
    <dgm:pt modelId="{D519BD00-06F4-496D-9791-A94FD244AE9E}" type="parTrans" cxnId="{4087089B-581A-429E-AF17-99A8C5824FCD}">
      <dgm:prSet/>
      <dgm:spPr/>
      <dgm:t>
        <a:bodyPr/>
        <a:lstStyle/>
        <a:p>
          <a:endParaRPr lang="ru-RU"/>
        </a:p>
      </dgm:t>
    </dgm:pt>
    <dgm:pt modelId="{C2176205-9E96-468C-AF97-610634423947}" type="sibTrans" cxnId="{4087089B-581A-429E-AF17-99A8C5824FCD}">
      <dgm:prSet/>
      <dgm:spPr/>
      <dgm:t>
        <a:bodyPr/>
        <a:lstStyle/>
        <a:p>
          <a:endParaRPr lang="ru-RU"/>
        </a:p>
      </dgm:t>
    </dgm:pt>
    <dgm:pt modelId="{6B885EE3-0487-44A4-81C8-DC557547D3AA}">
      <dgm:prSet phldrT="[Текст]"/>
      <dgm:spPr/>
      <dgm:t>
        <a:bodyPr/>
        <a:lstStyle/>
        <a:p>
          <a:r>
            <a:rPr lang="ru-RU" dirty="0" smtClean="0"/>
            <a:t>Избавление от разрывов в области околонулевых скоростей скольжения. Моделирование контактной зоны.  </a:t>
          </a:r>
          <a:endParaRPr lang="ru-RU" dirty="0"/>
        </a:p>
      </dgm:t>
    </dgm:pt>
    <dgm:pt modelId="{882BEB67-A494-4628-A129-74901A2EE046}" type="parTrans" cxnId="{D56D734C-8C3A-4571-BF20-8F1900641B95}">
      <dgm:prSet/>
      <dgm:spPr/>
      <dgm:t>
        <a:bodyPr/>
        <a:lstStyle/>
        <a:p>
          <a:endParaRPr lang="ru-RU"/>
        </a:p>
      </dgm:t>
    </dgm:pt>
    <dgm:pt modelId="{803C3F52-320C-4689-A3E5-4C8FAD5DE8DE}" type="sibTrans" cxnId="{D56D734C-8C3A-4571-BF20-8F1900641B95}">
      <dgm:prSet/>
      <dgm:spPr/>
      <dgm:t>
        <a:bodyPr/>
        <a:lstStyle/>
        <a:p>
          <a:endParaRPr lang="ru-RU"/>
        </a:p>
      </dgm:t>
    </dgm:pt>
    <dgm:pt modelId="{B1032A57-517D-41F4-ACFD-7605C3B18324}">
      <dgm:prSet phldrT="[Текст]"/>
      <dgm:spPr/>
      <dgm:t>
        <a:bodyPr/>
        <a:lstStyle/>
        <a:p>
          <a:r>
            <a:rPr lang="ru-RU" dirty="0" smtClean="0"/>
            <a:t>Исследование путей численного интегрирования автоколебаний с остановками </a:t>
          </a:r>
          <a:endParaRPr lang="ru-RU" dirty="0"/>
        </a:p>
      </dgm:t>
    </dgm:pt>
    <dgm:pt modelId="{55282085-AD64-45D1-AEEE-5E9EB3F2C515}" type="parTrans" cxnId="{D00299E3-3B5F-4523-8FE8-706593C8236C}">
      <dgm:prSet/>
      <dgm:spPr/>
      <dgm:t>
        <a:bodyPr/>
        <a:lstStyle/>
        <a:p>
          <a:endParaRPr lang="ru-RU"/>
        </a:p>
      </dgm:t>
    </dgm:pt>
    <dgm:pt modelId="{5EF2A024-AB9D-40AC-9397-250625EF228A}" type="sibTrans" cxnId="{D00299E3-3B5F-4523-8FE8-706593C8236C}">
      <dgm:prSet/>
      <dgm:spPr/>
      <dgm:t>
        <a:bodyPr/>
        <a:lstStyle/>
        <a:p>
          <a:endParaRPr lang="ru-RU"/>
        </a:p>
      </dgm:t>
    </dgm:pt>
    <dgm:pt modelId="{9BC0B1D4-4CC7-4281-B743-55E2C11B3F53}">
      <dgm:prSet phldrT="[Текст]"/>
      <dgm:spPr/>
      <dgm:t>
        <a:bodyPr/>
        <a:lstStyle/>
        <a:p>
          <a:r>
            <a:rPr lang="ru-RU" dirty="0" smtClean="0"/>
            <a:t>Учет нелинейных эффектов автоколебаний, обусловленных континуальностью среды</a:t>
          </a:r>
          <a:endParaRPr lang="ru-RU" dirty="0"/>
        </a:p>
      </dgm:t>
    </dgm:pt>
    <dgm:pt modelId="{620D795D-5650-471A-A291-8964FE3BA72B}" type="parTrans" cxnId="{33ECC1B0-C1C1-4AC2-BA0E-15C4252041DB}">
      <dgm:prSet/>
      <dgm:spPr/>
      <dgm:t>
        <a:bodyPr/>
        <a:lstStyle/>
        <a:p>
          <a:endParaRPr lang="ru-RU"/>
        </a:p>
      </dgm:t>
    </dgm:pt>
    <dgm:pt modelId="{261026C8-C13B-48D6-8E29-091FB7098D79}" type="sibTrans" cxnId="{33ECC1B0-C1C1-4AC2-BA0E-15C4252041DB}">
      <dgm:prSet/>
      <dgm:spPr/>
      <dgm:t>
        <a:bodyPr/>
        <a:lstStyle/>
        <a:p>
          <a:endParaRPr lang="ru-RU"/>
        </a:p>
      </dgm:t>
    </dgm:pt>
    <dgm:pt modelId="{F8EBF46D-130F-48EF-94B7-C11C8ABD555E}" type="pres">
      <dgm:prSet presAssocID="{A30B9002-F1E5-48DC-9258-BD2C59B11804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6A3D795-6715-4DDF-85C7-A82F7B093155}" type="pres">
      <dgm:prSet presAssocID="{A30B9002-F1E5-48DC-9258-BD2C59B11804}" presName="dummyMaxCanvas" presStyleCnt="0">
        <dgm:presLayoutVars/>
      </dgm:prSet>
      <dgm:spPr/>
    </dgm:pt>
    <dgm:pt modelId="{12C89304-9431-46D3-89CC-14AB21D1D581}" type="pres">
      <dgm:prSet presAssocID="{A30B9002-F1E5-48DC-9258-BD2C59B11804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F0969B-2081-4F81-80B0-EDE654FDB6A3}" type="pres">
      <dgm:prSet presAssocID="{A30B9002-F1E5-48DC-9258-BD2C59B11804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9C1F11-CE4C-4000-A802-26FE386A9373}" type="pres">
      <dgm:prSet presAssocID="{A30B9002-F1E5-48DC-9258-BD2C59B11804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555741-871C-41F5-BE38-4A9F89ADC6C5}" type="pres">
      <dgm:prSet presAssocID="{A30B9002-F1E5-48DC-9258-BD2C59B11804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B8721F-039C-408C-9BBC-F72297DE73D0}" type="pres">
      <dgm:prSet presAssocID="{A30B9002-F1E5-48DC-9258-BD2C59B11804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C205D3-7D55-433F-8538-729964D77BD0}" type="pres">
      <dgm:prSet presAssocID="{A30B9002-F1E5-48DC-9258-BD2C59B11804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9D6F51-CFE1-4F3E-8A6B-DEFA026597F5}" type="pres">
      <dgm:prSet presAssocID="{A30B9002-F1E5-48DC-9258-BD2C59B11804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60DD6B-F5BD-4176-8B2F-86967C2B9A5B}" type="pres">
      <dgm:prSet presAssocID="{A30B9002-F1E5-48DC-9258-BD2C59B11804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EBE28C-7A07-4429-A134-A8BA3ED26D2F}" type="pres">
      <dgm:prSet presAssocID="{A30B9002-F1E5-48DC-9258-BD2C59B11804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6C5FDB-3E4C-473A-96A0-7D66AB49CECB}" type="pres">
      <dgm:prSet presAssocID="{A30B9002-F1E5-48DC-9258-BD2C59B11804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7CC042-B6C5-4662-96BC-C1F453654B7D}" type="pres">
      <dgm:prSet presAssocID="{A30B9002-F1E5-48DC-9258-BD2C59B11804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D1E070-4DD9-4644-BB59-28EB098BF814}" type="presOf" srcId="{5EF2A024-AB9D-40AC-9397-250625EF228A}" destId="{E59D6F51-CFE1-4F3E-8A6B-DEFA026597F5}" srcOrd="0" destOrd="0" presId="urn:microsoft.com/office/officeart/2005/8/layout/vProcess5"/>
    <dgm:cxn modelId="{7528B03A-9D95-4B3C-8DB4-7393F8B1045B}" type="presOf" srcId="{803C3F52-320C-4689-A3E5-4C8FAD5DE8DE}" destId="{E8C205D3-7D55-433F-8538-729964D77BD0}" srcOrd="0" destOrd="0" presId="urn:microsoft.com/office/officeart/2005/8/layout/vProcess5"/>
    <dgm:cxn modelId="{DDD54217-11B1-478B-A553-B92715165273}" type="presOf" srcId="{82E750E2-381C-4345-BE9D-AF92561B709E}" destId="{3360DD6B-F5BD-4176-8B2F-86967C2B9A5B}" srcOrd="1" destOrd="0" presId="urn:microsoft.com/office/officeart/2005/8/layout/vProcess5"/>
    <dgm:cxn modelId="{98F8128E-0B89-429E-B771-581AE086C536}" type="presOf" srcId="{A30B9002-F1E5-48DC-9258-BD2C59B11804}" destId="{F8EBF46D-130F-48EF-94B7-C11C8ABD555E}" srcOrd="0" destOrd="0" presId="urn:microsoft.com/office/officeart/2005/8/layout/vProcess5"/>
    <dgm:cxn modelId="{5CA6DF67-7A88-49FD-AECD-15569B741285}" type="presOf" srcId="{9BC0B1D4-4CC7-4281-B743-55E2C11B3F53}" destId="{5D555741-871C-41F5-BE38-4A9F89ADC6C5}" srcOrd="0" destOrd="0" presId="urn:microsoft.com/office/officeart/2005/8/layout/vProcess5"/>
    <dgm:cxn modelId="{5B381A66-7344-4655-AD97-A4E0E55DE078}" type="presOf" srcId="{6B885EE3-0487-44A4-81C8-DC557547D3AA}" destId="{6CF0969B-2081-4F81-80B0-EDE654FDB6A3}" srcOrd="0" destOrd="0" presId="urn:microsoft.com/office/officeart/2005/8/layout/vProcess5"/>
    <dgm:cxn modelId="{98183226-071E-44B0-A31F-88A5A00944BE}" type="presOf" srcId="{9BC0B1D4-4CC7-4281-B743-55E2C11B3F53}" destId="{6D7CC042-B6C5-4662-96BC-C1F453654B7D}" srcOrd="1" destOrd="0" presId="urn:microsoft.com/office/officeart/2005/8/layout/vProcess5"/>
    <dgm:cxn modelId="{ECB212F6-8C7B-4F4B-AFEB-67BAD9C2C8C8}" type="presOf" srcId="{B1032A57-517D-41F4-ACFD-7605C3B18324}" destId="{CC6C5FDB-3E4C-473A-96A0-7D66AB49CECB}" srcOrd="1" destOrd="0" presId="urn:microsoft.com/office/officeart/2005/8/layout/vProcess5"/>
    <dgm:cxn modelId="{33ECC1B0-C1C1-4AC2-BA0E-15C4252041DB}" srcId="{A30B9002-F1E5-48DC-9258-BD2C59B11804}" destId="{9BC0B1D4-4CC7-4281-B743-55E2C11B3F53}" srcOrd="3" destOrd="0" parTransId="{620D795D-5650-471A-A291-8964FE3BA72B}" sibTransId="{261026C8-C13B-48D6-8E29-091FB7098D79}"/>
    <dgm:cxn modelId="{B08FCD99-E42C-4F6B-931D-EF3A6766ADA2}" type="presOf" srcId="{82E750E2-381C-4345-BE9D-AF92561B709E}" destId="{12C89304-9431-46D3-89CC-14AB21D1D581}" srcOrd="0" destOrd="0" presId="urn:microsoft.com/office/officeart/2005/8/layout/vProcess5"/>
    <dgm:cxn modelId="{D00299E3-3B5F-4523-8FE8-706593C8236C}" srcId="{A30B9002-F1E5-48DC-9258-BD2C59B11804}" destId="{B1032A57-517D-41F4-ACFD-7605C3B18324}" srcOrd="2" destOrd="0" parTransId="{55282085-AD64-45D1-AEEE-5E9EB3F2C515}" sibTransId="{5EF2A024-AB9D-40AC-9397-250625EF228A}"/>
    <dgm:cxn modelId="{AB42FFB5-9124-4C05-98A8-5B55AE09A8E9}" type="presOf" srcId="{C2176205-9E96-468C-AF97-610634423947}" destId="{35B8721F-039C-408C-9BBC-F72297DE73D0}" srcOrd="0" destOrd="0" presId="urn:microsoft.com/office/officeart/2005/8/layout/vProcess5"/>
    <dgm:cxn modelId="{9C208323-1C5A-4A5D-8772-549A3D718E6D}" type="presOf" srcId="{B1032A57-517D-41F4-ACFD-7605C3B18324}" destId="{D09C1F11-CE4C-4000-A802-26FE386A9373}" srcOrd="0" destOrd="0" presId="urn:microsoft.com/office/officeart/2005/8/layout/vProcess5"/>
    <dgm:cxn modelId="{655E888A-A912-4747-96A3-C62A9E5819E1}" type="presOf" srcId="{6B885EE3-0487-44A4-81C8-DC557547D3AA}" destId="{97EBE28C-7A07-4429-A134-A8BA3ED26D2F}" srcOrd="1" destOrd="0" presId="urn:microsoft.com/office/officeart/2005/8/layout/vProcess5"/>
    <dgm:cxn modelId="{4087089B-581A-429E-AF17-99A8C5824FCD}" srcId="{A30B9002-F1E5-48DC-9258-BD2C59B11804}" destId="{82E750E2-381C-4345-BE9D-AF92561B709E}" srcOrd="0" destOrd="0" parTransId="{D519BD00-06F4-496D-9791-A94FD244AE9E}" sibTransId="{C2176205-9E96-468C-AF97-610634423947}"/>
    <dgm:cxn modelId="{D56D734C-8C3A-4571-BF20-8F1900641B95}" srcId="{A30B9002-F1E5-48DC-9258-BD2C59B11804}" destId="{6B885EE3-0487-44A4-81C8-DC557547D3AA}" srcOrd="1" destOrd="0" parTransId="{882BEB67-A494-4628-A129-74901A2EE046}" sibTransId="{803C3F52-320C-4689-A3E5-4C8FAD5DE8DE}"/>
    <dgm:cxn modelId="{4DF9B4BB-F000-4614-8D52-94AD40877D68}" type="presParOf" srcId="{F8EBF46D-130F-48EF-94B7-C11C8ABD555E}" destId="{06A3D795-6715-4DDF-85C7-A82F7B093155}" srcOrd="0" destOrd="0" presId="urn:microsoft.com/office/officeart/2005/8/layout/vProcess5"/>
    <dgm:cxn modelId="{0196870A-E51F-4FC6-AE6F-D9E272A68978}" type="presParOf" srcId="{F8EBF46D-130F-48EF-94B7-C11C8ABD555E}" destId="{12C89304-9431-46D3-89CC-14AB21D1D581}" srcOrd="1" destOrd="0" presId="urn:microsoft.com/office/officeart/2005/8/layout/vProcess5"/>
    <dgm:cxn modelId="{0859A610-3C2C-4C6D-B40A-6998D4DCC9A3}" type="presParOf" srcId="{F8EBF46D-130F-48EF-94B7-C11C8ABD555E}" destId="{6CF0969B-2081-4F81-80B0-EDE654FDB6A3}" srcOrd="2" destOrd="0" presId="urn:microsoft.com/office/officeart/2005/8/layout/vProcess5"/>
    <dgm:cxn modelId="{F9C97741-2EA1-4B04-B79C-FFA2410018B6}" type="presParOf" srcId="{F8EBF46D-130F-48EF-94B7-C11C8ABD555E}" destId="{D09C1F11-CE4C-4000-A802-26FE386A9373}" srcOrd="3" destOrd="0" presId="urn:microsoft.com/office/officeart/2005/8/layout/vProcess5"/>
    <dgm:cxn modelId="{6D5221D1-5331-40C7-AAD0-1E0DB39F65EA}" type="presParOf" srcId="{F8EBF46D-130F-48EF-94B7-C11C8ABD555E}" destId="{5D555741-871C-41F5-BE38-4A9F89ADC6C5}" srcOrd="4" destOrd="0" presId="urn:microsoft.com/office/officeart/2005/8/layout/vProcess5"/>
    <dgm:cxn modelId="{F2E5933F-DCFA-4ED8-A814-2F2E80C920F0}" type="presParOf" srcId="{F8EBF46D-130F-48EF-94B7-C11C8ABD555E}" destId="{35B8721F-039C-408C-9BBC-F72297DE73D0}" srcOrd="5" destOrd="0" presId="urn:microsoft.com/office/officeart/2005/8/layout/vProcess5"/>
    <dgm:cxn modelId="{F061181B-8526-404B-A5C5-239EFA3FA070}" type="presParOf" srcId="{F8EBF46D-130F-48EF-94B7-C11C8ABD555E}" destId="{E8C205D3-7D55-433F-8538-729964D77BD0}" srcOrd="6" destOrd="0" presId="urn:microsoft.com/office/officeart/2005/8/layout/vProcess5"/>
    <dgm:cxn modelId="{3A55EAFE-BDAD-4A34-9864-1BE62FD329C9}" type="presParOf" srcId="{F8EBF46D-130F-48EF-94B7-C11C8ABD555E}" destId="{E59D6F51-CFE1-4F3E-8A6B-DEFA026597F5}" srcOrd="7" destOrd="0" presId="urn:microsoft.com/office/officeart/2005/8/layout/vProcess5"/>
    <dgm:cxn modelId="{F1E33544-E595-4EC9-9D48-F81937505AB8}" type="presParOf" srcId="{F8EBF46D-130F-48EF-94B7-C11C8ABD555E}" destId="{3360DD6B-F5BD-4176-8B2F-86967C2B9A5B}" srcOrd="8" destOrd="0" presId="urn:microsoft.com/office/officeart/2005/8/layout/vProcess5"/>
    <dgm:cxn modelId="{FC7198AC-0B18-46D5-97EB-06C53DC218FB}" type="presParOf" srcId="{F8EBF46D-130F-48EF-94B7-C11C8ABD555E}" destId="{97EBE28C-7A07-4429-A134-A8BA3ED26D2F}" srcOrd="9" destOrd="0" presId="urn:microsoft.com/office/officeart/2005/8/layout/vProcess5"/>
    <dgm:cxn modelId="{F0909AE4-42AF-4D3B-9B77-4730631A877E}" type="presParOf" srcId="{F8EBF46D-130F-48EF-94B7-C11C8ABD555E}" destId="{CC6C5FDB-3E4C-473A-96A0-7D66AB49CECB}" srcOrd="10" destOrd="0" presId="urn:microsoft.com/office/officeart/2005/8/layout/vProcess5"/>
    <dgm:cxn modelId="{69512DB8-616D-449B-AB5C-F0A4CD7CDF60}" type="presParOf" srcId="{F8EBF46D-130F-48EF-94B7-C11C8ABD555E}" destId="{6D7CC042-B6C5-4662-96BC-C1F453654B7D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C89304-9431-46D3-89CC-14AB21D1D581}">
      <dsp:nvSpPr>
        <dsp:cNvPr id="0" name=""/>
        <dsp:cNvSpPr/>
      </dsp:nvSpPr>
      <dsp:spPr>
        <a:xfrm>
          <a:off x="0" y="0"/>
          <a:ext cx="6336704" cy="11247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Подбор зависимостей коэффициента сухого трения от скорости скольжения и времени неподвижного контакта</a:t>
          </a:r>
          <a:endParaRPr lang="ru-RU" sz="2100" kern="1200" dirty="0"/>
        </a:p>
      </dsp:txBody>
      <dsp:txXfrm>
        <a:off x="32943" y="32943"/>
        <a:ext cx="5027952" cy="1058878"/>
      </dsp:txXfrm>
    </dsp:sp>
    <dsp:sp modelId="{6CF0969B-2081-4F81-80B0-EDE654FDB6A3}">
      <dsp:nvSpPr>
        <dsp:cNvPr id="0" name=""/>
        <dsp:cNvSpPr/>
      </dsp:nvSpPr>
      <dsp:spPr>
        <a:xfrm>
          <a:off x="530698" y="1329267"/>
          <a:ext cx="6336704" cy="11247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Избавление от разрывов в области околонулевых скоростей скольжения. Моделирование контактной зоны.  </a:t>
          </a:r>
          <a:endParaRPr lang="ru-RU" sz="2100" kern="1200" dirty="0"/>
        </a:p>
      </dsp:txBody>
      <dsp:txXfrm>
        <a:off x="563641" y="1362210"/>
        <a:ext cx="5009021" cy="1058878"/>
      </dsp:txXfrm>
    </dsp:sp>
    <dsp:sp modelId="{D09C1F11-CE4C-4000-A802-26FE386A9373}">
      <dsp:nvSpPr>
        <dsp:cNvPr id="0" name=""/>
        <dsp:cNvSpPr/>
      </dsp:nvSpPr>
      <dsp:spPr>
        <a:xfrm>
          <a:off x="1053477" y="2658535"/>
          <a:ext cx="6336704" cy="11247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Исследование путей численного интегрирования автоколебаний с остановками </a:t>
          </a:r>
          <a:endParaRPr lang="ru-RU" sz="2100" kern="1200" dirty="0"/>
        </a:p>
      </dsp:txBody>
      <dsp:txXfrm>
        <a:off x="1086420" y="2691478"/>
        <a:ext cx="5016942" cy="1058878"/>
      </dsp:txXfrm>
    </dsp:sp>
    <dsp:sp modelId="{5D555741-871C-41F5-BE38-4A9F89ADC6C5}">
      <dsp:nvSpPr>
        <dsp:cNvPr id="0" name=""/>
        <dsp:cNvSpPr/>
      </dsp:nvSpPr>
      <dsp:spPr>
        <a:xfrm>
          <a:off x="1584175" y="3987803"/>
          <a:ext cx="6336704" cy="11247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Учет нелинейных эффектов автоколебаний, обусловленных континуальностью среды</a:t>
          </a:r>
          <a:endParaRPr lang="ru-RU" sz="2100" kern="1200" dirty="0"/>
        </a:p>
      </dsp:txBody>
      <dsp:txXfrm>
        <a:off x="1617118" y="4020746"/>
        <a:ext cx="5009021" cy="1058878"/>
      </dsp:txXfrm>
    </dsp:sp>
    <dsp:sp modelId="{35B8721F-039C-408C-9BBC-F72297DE73D0}">
      <dsp:nvSpPr>
        <dsp:cNvPr id="0" name=""/>
        <dsp:cNvSpPr/>
      </dsp:nvSpPr>
      <dsp:spPr>
        <a:xfrm>
          <a:off x="5605606" y="861467"/>
          <a:ext cx="731097" cy="73109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/>
        </a:p>
      </dsp:txBody>
      <dsp:txXfrm>
        <a:off x="5770103" y="861467"/>
        <a:ext cx="402103" cy="550150"/>
      </dsp:txXfrm>
    </dsp:sp>
    <dsp:sp modelId="{E8C205D3-7D55-433F-8538-729964D77BD0}">
      <dsp:nvSpPr>
        <dsp:cNvPr id="0" name=""/>
        <dsp:cNvSpPr/>
      </dsp:nvSpPr>
      <dsp:spPr>
        <a:xfrm>
          <a:off x="6136305" y="2190735"/>
          <a:ext cx="731097" cy="73109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/>
        </a:p>
      </dsp:txBody>
      <dsp:txXfrm>
        <a:off x="6300802" y="2190735"/>
        <a:ext cx="402103" cy="550150"/>
      </dsp:txXfrm>
    </dsp:sp>
    <dsp:sp modelId="{E59D6F51-CFE1-4F3E-8A6B-DEFA026597F5}">
      <dsp:nvSpPr>
        <dsp:cNvPr id="0" name=""/>
        <dsp:cNvSpPr/>
      </dsp:nvSpPr>
      <dsp:spPr>
        <a:xfrm>
          <a:off x="6659083" y="3520003"/>
          <a:ext cx="731097" cy="73109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/>
        </a:p>
      </dsp:txBody>
      <dsp:txXfrm>
        <a:off x="6823580" y="3520003"/>
        <a:ext cx="402103" cy="5501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2933D8-E34D-475A-B27D-369959B48D71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40AC08-C337-493B-B526-915552279A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144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6.png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5.wmf"/><Relationship Id="rId4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АВТОКОЛЕБАНИЯ </a:t>
            </a:r>
            <a:r>
              <a:rPr lang="ru-RU" sz="3600" b="1" dirty="0"/>
              <a:t>В </a:t>
            </a:r>
            <a:r>
              <a:rPr lang="ru-RU" sz="3600" b="1" dirty="0" smtClean="0"/>
              <a:t>СИСТЕМАХ</a:t>
            </a:r>
            <a:br>
              <a:rPr lang="ru-RU" sz="3600" b="1" dirty="0" smtClean="0"/>
            </a:br>
            <a:r>
              <a:rPr lang="ru-RU" sz="3600" b="1" dirty="0" smtClean="0"/>
              <a:t>С </a:t>
            </a:r>
            <a:r>
              <a:rPr lang="ru-RU" sz="3600" b="1" dirty="0"/>
              <a:t>СУХИМ ТРЕНИЕМ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Гайворонский Евгений Геннадьевич </a:t>
            </a:r>
            <a:r>
              <a:rPr lang="ru-RU" dirty="0"/>
              <a:t>– к.т.н. доцент каф. «ДПМ»</a:t>
            </a:r>
          </a:p>
          <a:p>
            <a:r>
              <a:rPr lang="ru-RU" dirty="0"/>
              <a:t>Брянский государственный технический университет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906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5616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3300" dirty="0" smtClean="0"/>
              <a:t>Выбор метода исследования </a:t>
            </a:r>
            <a:br>
              <a:rPr lang="ru-RU" sz="3300" dirty="0" smtClean="0"/>
            </a:br>
            <a:r>
              <a:rPr lang="ru-RU" sz="3300" dirty="0" smtClean="0"/>
              <a:t>континуальной системы</a:t>
            </a:r>
            <a:endParaRPr lang="ru-RU" sz="33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32" r="6283"/>
          <a:stretch/>
        </p:blipFill>
        <p:spPr bwMode="auto">
          <a:xfrm>
            <a:off x="539552" y="4320480"/>
            <a:ext cx="8246432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30320" y="3451647"/>
            <a:ext cx="80648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2200" dirty="0">
                <a:solidFill>
                  <a:prstClr val="black"/>
                </a:solidFill>
                <a:ea typeface="+mj-ea"/>
                <a:cs typeface="+mj-cs"/>
              </a:rPr>
              <a:t>Эквивалентная многомассовая модель континуальной автоколебательной системы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478394"/>
            <a:ext cx="815566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/>
              <a:t>Методы исследования:</a:t>
            </a:r>
          </a:p>
          <a:p>
            <a:pPr algn="just"/>
            <a:r>
              <a:rPr lang="ru-RU" sz="2200" dirty="0" smtClean="0"/>
              <a:t>1) приведение </a:t>
            </a:r>
            <a:r>
              <a:rPr lang="ru-RU" sz="2200" dirty="0"/>
              <a:t>к одномассовой системе</a:t>
            </a:r>
            <a:r>
              <a:rPr lang="ru-RU" sz="2200" dirty="0" smtClean="0"/>
              <a:t>, 2) </a:t>
            </a:r>
            <a:r>
              <a:rPr lang="ru-RU" sz="2200" dirty="0"/>
              <a:t>выделение </a:t>
            </a:r>
            <a:r>
              <a:rPr lang="ru-RU" sz="2200" dirty="0" smtClean="0"/>
              <a:t>форм </a:t>
            </a:r>
            <a:r>
              <a:rPr lang="ru-RU" sz="2200" dirty="0"/>
              <a:t>квазигармонических колебаний, </a:t>
            </a:r>
            <a:r>
              <a:rPr lang="ru-RU" sz="2200" dirty="0" smtClean="0"/>
              <a:t>3) прямая </a:t>
            </a:r>
            <a:r>
              <a:rPr lang="ru-RU" sz="2200" dirty="0"/>
              <a:t>дискретизация системы и численное интегрирование по времени</a:t>
            </a:r>
            <a:r>
              <a:rPr lang="ru-RU" sz="2200" dirty="0" smtClean="0"/>
              <a:t>, 4) </a:t>
            </a:r>
            <a:r>
              <a:rPr lang="ru-RU" sz="2200" dirty="0"/>
              <a:t>сеточные методы, </a:t>
            </a:r>
            <a:r>
              <a:rPr lang="ru-RU" sz="2200" dirty="0" smtClean="0"/>
              <a:t>5) МКЭ </a:t>
            </a:r>
            <a:r>
              <a:rPr lang="ru-RU" sz="2200" dirty="0"/>
              <a:t>в сочетании с методом Ньюмарка.</a:t>
            </a:r>
          </a:p>
        </p:txBody>
      </p:sp>
      <p:sp>
        <p:nvSpPr>
          <p:cNvPr id="6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7003066" y="0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2000" smtClean="0"/>
              <a:t>10</a:t>
            </a:fld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7091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538"/>
            <a:ext cx="8229600" cy="1143000"/>
          </a:xfrm>
        </p:spPr>
        <p:txBody>
          <a:bodyPr>
            <a:noAutofit/>
          </a:bodyPr>
          <a:lstStyle/>
          <a:p>
            <a:r>
              <a:rPr lang="ru-RU" sz="3300" dirty="0"/>
              <a:t>Сравнение </a:t>
            </a:r>
            <a:r>
              <a:rPr lang="ru-RU" sz="3300" dirty="0" smtClean="0"/>
              <a:t>графиков автоколебаний в одномассовой </a:t>
            </a:r>
            <a:r>
              <a:rPr lang="ru-RU" sz="3300" dirty="0"/>
              <a:t>и континуальной </a:t>
            </a:r>
            <a:r>
              <a:rPr lang="ru-RU" sz="3300" dirty="0" smtClean="0"/>
              <a:t>системе </a:t>
            </a:r>
            <a:endParaRPr lang="ru-RU" sz="3300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27" y="2043799"/>
            <a:ext cx="8360929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455383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–––––  конца континуального стержня; </a:t>
            </a:r>
          </a:p>
          <a:p>
            <a:r>
              <a:rPr lang="ru-RU" dirty="0" smtClean="0"/>
              <a:t>– </a:t>
            </a:r>
            <a:r>
              <a:rPr lang="ru-RU" dirty="0"/>
              <a:t>– –    одномассовой системы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7073" y="1457489"/>
            <a:ext cx="826086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/>
              <a:t>Сравнение движения при одинаковых начальных условиях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7073" y="5273913"/>
            <a:ext cx="853339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Основная </a:t>
            </a:r>
            <a:r>
              <a:rPr lang="ru-RU" sz="2000" b="1" dirty="0"/>
              <a:t>частота</a:t>
            </a:r>
            <a:r>
              <a:rPr lang="ru-RU" sz="2000" dirty="0"/>
              <a:t> колебаний </a:t>
            </a:r>
            <a:r>
              <a:rPr lang="ru-RU" sz="2000" b="1" dirty="0"/>
              <a:t>континуальной</a:t>
            </a:r>
            <a:r>
              <a:rPr lang="ru-RU" sz="2000" dirty="0"/>
              <a:t> системы оказывается несколько </a:t>
            </a:r>
            <a:r>
              <a:rPr lang="ru-RU" sz="2000" b="1" dirty="0"/>
              <a:t>выше одномассовой</a:t>
            </a:r>
            <a:r>
              <a:rPr lang="ru-RU" sz="2000" dirty="0"/>
              <a:t>. Это в данном случае явно связанно с </a:t>
            </a:r>
            <a:r>
              <a:rPr lang="ru-RU" sz="2000" b="1" dirty="0"/>
              <a:t>нелинейными эффектами</a:t>
            </a:r>
            <a:r>
              <a:rPr lang="ru-RU" sz="2000" dirty="0"/>
              <a:t>, так как </a:t>
            </a:r>
            <a:r>
              <a:rPr lang="ru-RU" sz="2000" b="1" dirty="0"/>
              <a:t>фазовая траектория </a:t>
            </a:r>
            <a:r>
              <a:rPr lang="ru-RU" sz="2000" dirty="0"/>
              <a:t>континуальной системы </a:t>
            </a:r>
            <a:r>
              <a:rPr lang="ru-RU" sz="2000" b="1" dirty="0" smtClean="0"/>
              <a:t>существенно </a:t>
            </a:r>
            <a:r>
              <a:rPr lang="ru-RU" sz="2000" b="1" dirty="0"/>
              <a:t>отличается </a:t>
            </a:r>
            <a:r>
              <a:rPr lang="ru-RU" sz="2000" dirty="0"/>
              <a:t>от </a:t>
            </a:r>
            <a:r>
              <a:rPr lang="ru-RU" sz="2000" dirty="0" smtClean="0"/>
              <a:t>одномассовой (см. </a:t>
            </a:r>
            <a:r>
              <a:rPr lang="ru-RU" sz="2000" dirty="0" smtClean="0">
                <a:solidFill>
                  <a:srgbClr val="0070C0"/>
                </a:solidFill>
              </a:rPr>
              <a:t>следующий слайд</a:t>
            </a:r>
            <a:r>
              <a:rPr lang="ru-RU" sz="2000" dirty="0" smtClean="0"/>
              <a:t>)</a:t>
            </a:r>
            <a:endParaRPr lang="ru-RU" sz="2000" dirty="0"/>
          </a:p>
        </p:txBody>
      </p:sp>
      <p:sp>
        <p:nvSpPr>
          <p:cNvPr id="7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7003066" y="0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2000" smtClean="0"/>
              <a:t>11</a:t>
            </a:fld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8484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7384"/>
            <a:ext cx="8229600" cy="95936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Фазовые </a:t>
            </a:r>
            <a:r>
              <a:rPr lang="ru-RU" sz="3600" dirty="0"/>
              <a:t>портреты </a:t>
            </a:r>
            <a:r>
              <a:rPr lang="ru-RU" sz="3600" dirty="0" smtClean="0"/>
              <a:t>движения</a:t>
            </a:r>
            <a:endParaRPr lang="ru-RU" sz="3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645" b="4608"/>
          <a:stretch/>
        </p:blipFill>
        <p:spPr bwMode="auto">
          <a:xfrm>
            <a:off x="467544" y="3848617"/>
            <a:ext cx="7056784" cy="300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37138" y="980728"/>
            <a:ext cx="427168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/>
              <a:t>а) – </a:t>
            </a:r>
            <a:r>
              <a:rPr lang="ru-RU" sz="2200" b="1" dirty="0"/>
              <a:t>одномассовой</a:t>
            </a:r>
            <a:r>
              <a:rPr lang="ru-RU" sz="2200" dirty="0"/>
              <a:t> системы;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б</a:t>
            </a:r>
            <a:r>
              <a:rPr lang="ru-RU" sz="2200" dirty="0"/>
              <a:t>) – конца континуального стержня при </a:t>
            </a:r>
            <a:r>
              <a:rPr lang="ru-RU" sz="2200" b="1" dirty="0"/>
              <a:t>сосредоточенной</a:t>
            </a:r>
          </a:p>
          <a:p>
            <a:r>
              <a:rPr lang="ru-RU" sz="2200" dirty="0"/>
              <a:t>силе трения;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в</a:t>
            </a:r>
            <a:r>
              <a:rPr lang="ru-RU" sz="2200" dirty="0"/>
              <a:t>) – конца континуального стержня при </a:t>
            </a:r>
            <a:r>
              <a:rPr lang="ru-RU" sz="2200" b="1" dirty="0"/>
              <a:t>распределенной силе</a:t>
            </a:r>
            <a:r>
              <a:rPr lang="ru-RU" sz="2200" dirty="0"/>
              <a:t> трения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4" r="21866" b="52249"/>
          <a:stretch/>
        </p:blipFill>
        <p:spPr bwMode="auto">
          <a:xfrm>
            <a:off x="654290" y="831215"/>
            <a:ext cx="4153256" cy="2992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7003066" y="0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2000" smtClean="0"/>
              <a:t>12</a:t>
            </a:fld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5847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Пульсирующие автоколебания в распределенной системе</a:t>
            </a:r>
            <a:endParaRPr lang="ru-RU" sz="32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" t="-153" r="3990" b="66595"/>
          <a:stretch/>
        </p:blipFill>
        <p:spPr bwMode="auto">
          <a:xfrm>
            <a:off x="819375" y="4868224"/>
            <a:ext cx="7281017" cy="1873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97033" y="3869840"/>
            <a:ext cx="28083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/>
              <a:t>а) – закон </a:t>
            </a:r>
            <a:r>
              <a:rPr lang="ru-RU" sz="2200" dirty="0" smtClean="0"/>
              <a:t>движения</a:t>
            </a:r>
            <a:br>
              <a:rPr lang="ru-RU" sz="2200" dirty="0" smtClean="0"/>
            </a:br>
            <a:r>
              <a:rPr lang="ru-RU" sz="2200" dirty="0" smtClean="0"/>
              <a:t>б</a:t>
            </a:r>
            <a:r>
              <a:rPr lang="ru-RU" sz="2200" dirty="0"/>
              <a:t>) – фазовый портрет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48" t="33099" r="25031" b="5662"/>
          <a:stretch/>
        </p:blipFill>
        <p:spPr bwMode="auto">
          <a:xfrm>
            <a:off x="5261780" y="1446960"/>
            <a:ext cx="3486684" cy="3418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97033" y="1628800"/>
            <a:ext cx="436299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/>
              <a:t>Движение конца континуального стержня c телом Кельвина-</a:t>
            </a:r>
            <a:r>
              <a:rPr lang="ru-RU" sz="2200" dirty="0" err="1"/>
              <a:t>Фойгта</a:t>
            </a:r>
            <a:r>
              <a:rPr lang="ru-RU" sz="2200" dirty="0"/>
              <a:t> в </a:t>
            </a:r>
            <a:r>
              <a:rPr lang="ru-RU" sz="2200" dirty="0" smtClean="0"/>
              <a:t>качестве </a:t>
            </a:r>
            <a:r>
              <a:rPr lang="ru-RU" sz="2200" dirty="0"/>
              <a:t>контактной </a:t>
            </a:r>
            <a:r>
              <a:rPr lang="ru-RU" sz="2200" dirty="0" smtClean="0"/>
              <a:t>зоны и сосредоточенной силой трения</a:t>
            </a:r>
            <a:endParaRPr lang="ru-RU" sz="2200" dirty="0"/>
          </a:p>
        </p:txBody>
      </p:sp>
      <p:sp>
        <p:nvSpPr>
          <p:cNvPr id="7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7003066" y="0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2000" smtClean="0"/>
              <a:t>13</a:t>
            </a:fld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2308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2211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Итоги исследования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91264" cy="5619784"/>
          </a:xfrm>
        </p:spPr>
        <p:txBody>
          <a:bodyPr>
            <a:normAutofit fontScale="70000" lnSpcReduction="20000"/>
          </a:bodyPr>
          <a:lstStyle/>
          <a:p>
            <a:pPr algn="just">
              <a:spcBef>
                <a:spcPts val="1200"/>
              </a:spcBef>
            </a:pPr>
            <a:r>
              <a:rPr lang="ru-RU" dirty="0"/>
              <a:t>Имеются совпадения решений для простейших систем с сухим трением, которые свидетельствуют об адекватности применяемых методов. </a:t>
            </a:r>
          </a:p>
          <a:p>
            <a:pPr algn="just">
              <a:spcBef>
                <a:spcPts val="1200"/>
              </a:spcBef>
            </a:pPr>
            <a:r>
              <a:rPr lang="ru-RU" dirty="0" smtClean="0"/>
              <a:t>Однако выбор </a:t>
            </a:r>
            <a:r>
              <a:rPr lang="ru-RU" dirty="0"/>
              <a:t>метода избавления от </a:t>
            </a:r>
            <a:r>
              <a:rPr lang="ru-RU" dirty="0" smtClean="0"/>
              <a:t>разрывов силы трения </a:t>
            </a:r>
            <a:r>
              <a:rPr lang="ru-RU" dirty="0"/>
              <a:t>в общем случае </a:t>
            </a:r>
            <a:r>
              <a:rPr lang="ru-RU" dirty="0" smtClean="0"/>
              <a:t>влияет </a:t>
            </a:r>
            <a:r>
              <a:rPr lang="ru-RU" dirty="0"/>
              <a:t>на характер получаемого </a:t>
            </a:r>
            <a:r>
              <a:rPr lang="ru-RU" dirty="0" smtClean="0"/>
              <a:t>автоколебательного процесса. </a:t>
            </a:r>
          </a:p>
          <a:p>
            <a:pPr algn="just">
              <a:spcBef>
                <a:spcPts val="1200"/>
              </a:spcBef>
            </a:pPr>
            <a:r>
              <a:rPr lang="ru-RU" b="1" dirty="0" smtClean="0"/>
              <a:t>Предполагается взаимосвязь </a:t>
            </a:r>
            <a:r>
              <a:rPr lang="ru-RU" dirty="0"/>
              <a:t>между кинетическими (зависимость коэффициента трения от скорости скольжения) и реологическими свойствами контакта.</a:t>
            </a:r>
          </a:p>
          <a:p>
            <a:pPr algn="just">
              <a:spcBef>
                <a:spcPts val="1200"/>
              </a:spcBef>
            </a:pPr>
            <a:r>
              <a:rPr lang="ru-RU" dirty="0" smtClean="0"/>
              <a:t>Континуальность системы существенно влияет на характер решения, к примеру </a:t>
            </a:r>
            <a:r>
              <a:rPr lang="ru-RU" dirty="0"/>
              <a:t>важен правильный учет распределения силы трения. </a:t>
            </a:r>
            <a:endParaRPr lang="ru-RU" dirty="0" smtClean="0"/>
          </a:p>
          <a:p>
            <a:pPr marL="0" indent="0" algn="just">
              <a:spcBef>
                <a:spcPts val="1200"/>
              </a:spcBef>
              <a:buNone/>
            </a:pPr>
            <a:r>
              <a:rPr lang="ru-RU" dirty="0" smtClean="0"/>
              <a:t>Проведенный </a:t>
            </a:r>
            <a:r>
              <a:rPr lang="ru-RU" dirty="0"/>
              <a:t>цикл исследований подразумевает продолжение по </a:t>
            </a:r>
            <a:r>
              <a:rPr lang="ru-RU" b="1" dirty="0"/>
              <a:t>трем направлениям</a:t>
            </a:r>
            <a:r>
              <a:rPr lang="ru-RU" dirty="0"/>
              <a:t>: отработка методов численного интегрирования систем с сухим трением, дальнейшее изучение кинетических и реологических моделей контактной области, а также поиск нелинейных эффектов автоколебаний в континуальных системах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7003066" y="0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2000" smtClean="0"/>
              <a:t>14</a:t>
            </a:fld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7029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3610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Обзор исследуемой проблемы</a:t>
            </a:r>
            <a:endParaRPr lang="ru-RU" sz="3600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467346687"/>
              </p:ext>
            </p:extLst>
          </p:nvPr>
        </p:nvGraphicFramePr>
        <p:xfrm>
          <a:off x="657930" y="1213844"/>
          <a:ext cx="792088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7003066" y="0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2000" smtClean="0"/>
              <a:t>2</a:t>
            </a:fld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68671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187"/>
            <a:ext cx="8229600" cy="1154430"/>
          </a:xfrm>
        </p:spPr>
        <p:txBody>
          <a:bodyPr>
            <a:noAutofit/>
          </a:bodyPr>
          <a:lstStyle/>
          <a:p>
            <a:pPr lvl="0"/>
            <a:r>
              <a:rPr lang="ru-RU" sz="3600" dirty="0" smtClean="0"/>
              <a:t>Зависимости коэффициента трения </a:t>
            </a:r>
            <a:r>
              <a:rPr lang="ru-RU" sz="3600" dirty="0"/>
              <a:t>от скорости </a:t>
            </a:r>
            <a:r>
              <a:rPr lang="ru-RU" sz="3600" dirty="0" smtClean="0"/>
              <a:t>скольжения</a:t>
            </a:r>
            <a:endParaRPr lang="ru-RU" sz="33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4" y="1268760"/>
            <a:ext cx="828092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1) Кубическая зависимость коэффициента трения от скорости без учета разрыва в области околонулевых скоростей</a:t>
            </a:r>
            <a:endParaRPr lang="ru-RU" sz="2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15442" y="3663569"/>
            <a:ext cx="367240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Учет разрыва коэффициента трения от скорости в области нулевых </a:t>
            </a:r>
            <a:r>
              <a:rPr lang="ru-RU" sz="2200" dirty="0" smtClean="0"/>
              <a:t>скоростей…</a:t>
            </a:r>
            <a:endParaRPr lang="ru-RU" sz="2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3957866"/>
              </p:ext>
            </p:extLst>
          </p:nvPr>
        </p:nvGraphicFramePr>
        <p:xfrm>
          <a:off x="3275856" y="2050561"/>
          <a:ext cx="3096344" cy="4423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Формула" r:id="rId3" imgW="1600200" imgH="241300" progId="Equation.3">
                  <p:embed/>
                </p:oleObj>
              </mc:Choice>
              <mc:Fallback>
                <p:oleObj name="Формула" r:id="rId3" imgW="1600200" imgH="2413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2050561"/>
                        <a:ext cx="3096344" cy="4423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86989" y="2581996"/>
            <a:ext cx="835292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2) Кусочно-заданная </a:t>
            </a:r>
            <a:r>
              <a:rPr lang="ru-RU" sz="2200" dirty="0"/>
              <a:t>зависимость коэффициента трения скольжения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5534" y="5877272"/>
            <a:ext cx="873752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smtClean="0"/>
              <a:t>3) Сглаживание разрывов </a:t>
            </a:r>
            <a:br>
              <a:rPr lang="ru-RU" sz="2200" dirty="0" smtClean="0"/>
            </a:br>
            <a:r>
              <a:rPr lang="ru-RU" sz="2200" dirty="0" smtClean="0"/>
              <a:t>введением моделей контактной зоны и предварительного смещения   </a:t>
            </a:r>
            <a:endParaRPr lang="ru-RU" sz="2200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3699358" y="3125057"/>
            <a:ext cx="5420102" cy="3331368"/>
            <a:chOff x="3699358" y="3125057"/>
            <a:chExt cx="5420102" cy="3331368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05" r="27832"/>
            <a:stretch/>
          </p:blipFill>
          <p:spPr bwMode="auto">
            <a:xfrm>
              <a:off x="3699358" y="3125057"/>
              <a:ext cx="5420102" cy="33313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" name="Прямая соединительная линия 9"/>
            <p:cNvCxnSpPr/>
            <p:nvPr/>
          </p:nvCxnSpPr>
          <p:spPr>
            <a:xfrm flipV="1">
              <a:off x="6308738" y="3923683"/>
              <a:ext cx="315612" cy="124205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4644008" y="4546944"/>
              <a:ext cx="3600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7003066" y="0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2000" smtClean="0"/>
              <a:t>3</a:t>
            </a:fld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6798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7505" y="99540"/>
            <a:ext cx="8229600" cy="1066130"/>
          </a:xfrm>
        </p:spPr>
        <p:txBody>
          <a:bodyPr>
            <a:noAutofit/>
          </a:bodyPr>
          <a:lstStyle/>
          <a:p>
            <a:r>
              <a:rPr lang="ru-RU" sz="3600" dirty="0" smtClean="0"/>
              <a:t>Объект исследования №1</a:t>
            </a:r>
            <a:endParaRPr lang="ru-RU" sz="3600" dirty="0"/>
          </a:p>
        </p:txBody>
      </p:sp>
      <p:pic>
        <p:nvPicPr>
          <p:cNvPr id="1068" name="Picture 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618" y="1844824"/>
            <a:ext cx="6924723" cy="3002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7829" y="5044844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2400" dirty="0" smtClean="0">
                <a:solidFill>
                  <a:prstClr val="black"/>
                </a:solidFill>
                <a:ea typeface="+mj-ea"/>
                <a:cs typeface="+mj-cs"/>
              </a:rPr>
              <a:t>Дифференциальное уравнение движения</a:t>
            </a:r>
            <a:endParaRPr lang="ru-RU" sz="2400" dirty="0">
              <a:solidFill>
                <a:prstClr val="black"/>
              </a:solidFill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1617" y="1145476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2400" dirty="0">
                <a:solidFill>
                  <a:prstClr val="black"/>
                </a:solidFill>
                <a:ea typeface="+mj-ea"/>
                <a:cs typeface="+mj-cs"/>
              </a:rPr>
              <a:t>Схема одномассовой фрикционной </a:t>
            </a:r>
            <a:r>
              <a:rPr lang="ru-RU" sz="2400" dirty="0" smtClean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ru-RU" sz="2400" dirty="0" smtClean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2400" dirty="0" smtClean="0">
                <a:solidFill>
                  <a:prstClr val="black"/>
                </a:solidFill>
                <a:ea typeface="+mj-ea"/>
                <a:cs typeface="+mj-cs"/>
              </a:rPr>
              <a:t>автоколебательной </a:t>
            </a:r>
            <a:r>
              <a:rPr lang="ru-RU" sz="2400" dirty="0">
                <a:solidFill>
                  <a:prstClr val="black"/>
                </a:solidFill>
                <a:ea typeface="+mj-ea"/>
                <a:cs typeface="+mj-cs"/>
              </a:rPr>
              <a:t>системы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6429335"/>
              </p:ext>
            </p:extLst>
          </p:nvPr>
        </p:nvGraphicFramePr>
        <p:xfrm>
          <a:off x="2843808" y="5692916"/>
          <a:ext cx="3456384" cy="8324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3" name="Формула" r:id="rId4" imgW="1803400" imgH="444500" progId="Equation.3">
                  <p:embed/>
                </p:oleObj>
              </mc:Choice>
              <mc:Fallback>
                <p:oleObj name="Формула" r:id="rId4" imgW="1803400" imgH="4445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5692916"/>
                        <a:ext cx="3456384" cy="8324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9424703"/>
              </p:ext>
            </p:extLst>
          </p:nvPr>
        </p:nvGraphicFramePr>
        <p:xfrm>
          <a:off x="6732240" y="4322374"/>
          <a:ext cx="1635181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4" name="Формула" r:id="rId6" imgW="1040948" imgH="228501" progId="Equation.3">
                  <p:embed/>
                </p:oleObj>
              </mc:Choice>
              <mc:Fallback>
                <p:oleObj name="Формула" r:id="rId6" imgW="1040948" imgH="228501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240" y="4322374"/>
                        <a:ext cx="1635181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2005351"/>
              </p:ext>
            </p:extLst>
          </p:nvPr>
        </p:nvGraphicFramePr>
        <p:xfrm>
          <a:off x="755576" y="4356558"/>
          <a:ext cx="1656184" cy="3646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5" name="Формула" r:id="rId8" imgW="1040948" imgH="228501" progId="Equation.3">
                  <p:embed/>
                </p:oleObj>
              </mc:Choice>
              <mc:Fallback>
                <p:oleObj name="Формула" r:id="rId8" imgW="1040948" imgH="228501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4356558"/>
                        <a:ext cx="1656184" cy="3646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228660" y="2485516"/>
            <a:ext cx="504056" cy="4924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2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7003066" y="0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2000" smtClean="0"/>
              <a:t>4</a:t>
            </a:fld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0031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909"/>
            <a:ext cx="8229600" cy="1143000"/>
          </a:xfrm>
        </p:spPr>
        <p:txBody>
          <a:bodyPr>
            <a:noAutofit/>
          </a:bodyPr>
          <a:lstStyle/>
          <a:p>
            <a:r>
              <a:rPr lang="ru-RU" sz="3300" dirty="0"/>
              <a:t>Интегрирование без учета </a:t>
            </a:r>
            <a:br>
              <a:rPr lang="ru-RU" sz="3300" dirty="0"/>
            </a:br>
            <a:r>
              <a:rPr lang="ru-RU" sz="3300" dirty="0"/>
              <a:t>разрывов силы трения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0" r="23114"/>
          <a:stretch/>
        </p:blipFill>
        <p:spPr bwMode="auto">
          <a:xfrm>
            <a:off x="1600416" y="1700808"/>
            <a:ext cx="5705472" cy="3483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661" y="5085185"/>
            <a:ext cx="8547855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9101" y="1168117"/>
            <a:ext cx="87849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sz="2200" dirty="0">
                <a:solidFill>
                  <a:prstClr val="black"/>
                </a:solidFill>
                <a:ea typeface="+mj-ea"/>
                <a:cs typeface="+mj-cs"/>
              </a:rPr>
              <a:t>Фазовый портрет фрикционных автоколебаний одномассовой системы</a:t>
            </a:r>
          </a:p>
        </p:txBody>
      </p:sp>
      <p:sp>
        <p:nvSpPr>
          <p:cNvPr id="6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7003066" y="0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2000" smtClean="0"/>
              <a:t>5</a:t>
            </a:fld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6852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262"/>
            <a:ext cx="8229600" cy="1143000"/>
          </a:xfrm>
        </p:spPr>
        <p:txBody>
          <a:bodyPr>
            <a:noAutofit/>
          </a:bodyPr>
          <a:lstStyle/>
          <a:p>
            <a:r>
              <a:rPr lang="ru-RU" sz="3300" dirty="0" smtClean="0"/>
              <a:t>Интегрирование с игнорированием</a:t>
            </a:r>
            <a:br>
              <a:rPr lang="ru-RU" sz="3300" dirty="0" smtClean="0"/>
            </a:br>
            <a:r>
              <a:rPr lang="ru-RU" sz="3300" dirty="0" smtClean="0"/>
              <a:t>разрывов силы трения</a:t>
            </a:r>
            <a:endParaRPr lang="ru-RU" sz="33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08" b="8386"/>
          <a:stretch/>
        </p:blipFill>
        <p:spPr bwMode="auto">
          <a:xfrm>
            <a:off x="525715" y="2051176"/>
            <a:ext cx="8135692" cy="3034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7362" y="1268760"/>
            <a:ext cx="85131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ru-RU" sz="2000" dirty="0" smtClean="0"/>
              <a:t>Данный прием математически </a:t>
            </a:r>
            <a:r>
              <a:rPr lang="ru-RU" sz="2000" b="1" dirty="0" smtClean="0"/>
              <a:t>не</a:t>
            </a:r>
            <a:r>
              <a:rPr lang="ru-RU" sz="2000" dirty="0" smtClean="0"/>
              <a:t> </a:t>
            </a:r>
            <a:r>
              <a:rPr lang="ru-RU" sz="2000" b="1" dirty="0" smtClean="0"/>
              <a:t>корректен</a:t>
            </a:r>
            <a:r>
              <a:rPr lang="ru-RU" sz="2000" dirty="0" smtClean="0"/>
              <a:t>. </a:t>
            </a:r>
            <a:r>
              <a:rPr lang="ru-RU" sz="2000" dirty="0"/>
              <a:t>Но на практике при малом шаге интегрирования </a:t>
            </a:r>
            <a:r>
              <a:rPr lang="ru-RU" sz="2000" b="1" dirty="0"/>
              <a:t>можно получить </a:t>
            </a:r>
            <a:r>
              <a:rPr lang="ru-RU" sz="2000" dirty="0"/>
              <a:t>достаточно </a:t>
            </a:r>
            <a:r>
              <a:rPr lang="ru-RU" sz="2000" b="1" dirty="0"/>
              <a:t>точное решение</a:t>
            </a:r>
            <a:r>
              <a:rPr lang="ru-RU" sz="2000" dirty="0"/>
              <a:t>. </a:t>
            </a:r>
            <a:endParaRPr lang="ru-RU" sz="20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07362" y="5229200"/>
            <a:ext cx="8441102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dirty="0"/>
              <a:t>Виды погрешностей решения:</a:t>
            </a:r>
          </a:p>
          <a:p>
            <a:pPr marL="252000" indent="-252000" algn="just">
              <a:spcBef>
                <a:spcPts val="600"/>
              </a:spcBef>
              <a:buFont typeface="Arial" pitchFamily="34" charset="0"/>
              <a:buChar char="•"/>
            </a:pPr>
            <a:r>
              <a:rPr lang="ru-RU" b="1" dirty="0"/>
              <a:t>компенсирующаяся</a:t>
            </a:r>
            <a:r>
              <a:rPr lang="ru-RU" dirty="0"/>
              <a:t> (при которой формируется выраженный предельный цикл); </a:t>
            </a:r>
          </a:p>
          <a:p>
            <a:pPr marL="252000" indent="-252000" algn="just">
              <a:spcBef>
                <a:spcPts val="600"/>
              </a:spcBef>
              <a:buFont typeface="Arial" pitchFamily="34" charset="0"/>
              <a:buChar char="•"/>
            </a:pPr>
            <a:r>
              <a:rPr lang="ru-RU" b="1" dirty="0"/>
              <a:t>кумулятивная</a:t>
            </a:r>
            <a:r>
              <a:rPr lang="ru-RU" dirty="0"/>
              <a:t> (которая приводит к хаотическим фазовым траекториям) погрешности. </a:t>
            </a:r>
          </a:p>
        </p:txBody>
      </p:sp>
      <p:sp>
        <p:nvSpPr>
          <p:cNvPr id="6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7003066" y="0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2000" smtClean="0"/>
              <a:t>6</a:t>
            </a:fld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2447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864" y="44624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/>
              <a:t>Физический и математический путь решения проблемы разрывов трения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6" r="22863"/>
          <a:stretch/>
        </p:blipFill>
        <p:spPr bwMode="auto">
          <a:xfrm>
            <a:off x="31417" y="1082014"/>
            <a:ext cx="4828615" cy="611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27571" y="1268760"/>
            <a:ext cx="390999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/>
              <a:t>а) – </a:t>
            </a:r>
            <a:r>
              <a:rPr lang="ru-RU" sz="2000" i="1" dirty="0" smtClean="0"/>
              <a:t>модель тела </a:t>
            </a:r>
            <a:r>
              <a:rPr lang="ru-RU" sz="2000" i="1" dirty="0"/>
              <a:t>Ньютона, </a:t>
            </a:r>
            <a:endParaRPr lang="ru-RU" sz="2000" i="1" dirty="0" smtClean="0"/>
          </a:p>
          <a:p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>б</a:t>
            </a:r>
            <a:r>
              <a:rPr lang="ru-RU" sz="2000" i="1" dirty="0"/>
              <a:t>) – модель прогноза-коррекции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774354" y="2492896"/>
            <a:ext cx="397410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как показывают эксперименты</a:t>
            </a:r>
            <a:r>
              <a:rPr lang="ru-RU" sz="2000" dirty="0" smtClean="0"/>
              <a:t>, при </a:t>
            </a:r>
            <a:r>
              <a:rPr lang="ru-RU" sz="2000" dirty="0"/>
              <a:t>уменьшении шага интегрирования   результаты физического и математического подходов сближаются при соблюдении следующего условия: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6730854"/>
              </p:ext>
            </p:extLst>
          </p:nvPr>
        </p:nvGraphicFramePr>
        <p:xfrm>
          <a:off x="4932040" y="5445224"/>
          <a:ext cx="504056" cy="4606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Формула" r:id="rId4" imgW="279360" imgH="266400" progId="Equation.3">
                  <p:embed/>
                </p:oleObj>
              </mc:Choice>
              <mc:Fallback>
                <p:oleObj name="Формула" r:id="rId4" imgW="279360" imgH="2664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5445224"/>
                        <a:ext cx="504056" cy="4606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842940" y="5445224"/>
            <a:ext cx="425478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</a:t>
            </a:r>
            <a:r>
              <a:rPr lang="ru-RU" sz="2000" dirty="0" smtClean="0"/>
              <a:t>–  максимальная </a:t>
            </a:r>
            <a:r>
              <a:rPr lang="ru-RU" sz="2000" dirty="0"/>
              <a:t>по модулю скорость скольжения для модели Ньютона, при </a:t>
            </a:r>
            <a:r>
              <a:rPr lang="ru-RU" sz="2000" dirty="0" smtClean="0"/>
              <a:t>которой действует вязкое трение</a:t>
            </a:r>
            <a:endParaRPr lang="ru-RU" sz="2000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2858510"/>
              </p:ext>
            </p:extLst>
          </p:nvPr>
        </p:nvGraphicFramePr>
        <p:xfrm>
          <a:off x="5894388" y="4521200"/>
          <a:ext cx="1458912" cy="896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Формула" r:id="rId6" imgW="838080" imgH="507960" progId="Equation.3">
                  <p:embed/>
                </p:oleObj>
              </mc:Choice>
              <mc:Fallback>
                <p:oleObj name="Формула" r:id="rId6" imgW="838080" imgH="5079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4388" y="4521200"/>
                        <a:ext cx="1458912" cy="8969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7003066" y="0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2000" smtClean="0"/>
              <a:t>7</a:t>
            </a:fld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1250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Учет упругих свойств контактной зоны  </a:t>
            </a:r>
            <a:br>
              <a:rPr lang="ru-RU" sz="3200" dirty="0" smtClean="0"/>
            </a:br>
            <a:r>
              <a:rPr lang="ru-RU" sz="3200" dirty="0" smtClean="0"/>
              <a:t>при предварительном смещении</a:t>
            </a:r>
            <a:endParaRPr lang="ru-RU" sz="3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99" r="21969"/>
          <a:stretch/>
        </p:blipFill>
        <p:spPr bwMode="auto">
          <a:xfrm>
            <a:off x="2980782" y="2132856"/>
            <a:ext cx="6199730" cy="382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340768"/>
            <a:ext cx="81369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/>
              <a:t>Фазовый портрет фрикционных автоколебаний одномассовой системы c </a:t>
            </a:r>
            <a:r>
              <a:rPr lang="ru-RU" sz="2200" dirty="0" smtClean="0"/>
              <a:t>телом Кельвина-</a:t>
            </a:r>
            <a:r>
              <a:rPr lang="ru-RU" sz="2200" dirty="0" err="1" smtClean="0"/>
              <a:t>Фойгта</a:t>
            </a:r>
            <a:r>
              <a:rPr lang="ru-RU" sz="2200" dirty="0" smtClean="0"/>
              <a:t> </a:t>
            </a:r>
            <a:r>
              <a:rPr lang="ru-RU" sz="2200" dirty="0"/>
              <a:t>в качестве контактной </a:t>
            </a:r>
            <a:r>
              <a:rPr lang="ru-RU" sz="2200" dirty="0" smtClean="0"/>
              <a:t>зоны: </a:t>
            </a:r>
            <a:endParaRPr lang="ru-RU" sz="2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5805264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Фазовая траектория данного решения при уменьшении шага интегрирования </a:t>
            </a:r>
            <a:r>
              <a:rPr lang="ru-RU" dirty="0" smtClean="0"/>
              <a:t>не </a:t>
            </a:r>
            <a:r>
              <a:rPr lang="ru-RU" dirty="0"/>
              <a:t>стремится </a:t>
            </a:r>
            <a:r>
              <a:rPr lang="ru-RU" dirty="0" smtClean="0"/>
              <a:t>к ранее представленным формам, </a:t>
            </a:r>
            <a:r>
              <a:rPr lang="ru-RU" dirty="0"/>
              <a:t>что объясняется учетом влияния предварительного смещения.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09117"/>
            <a:ext cx="2729921" cy="2520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7003066" y="0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2000" smtClean="0"/>
              <a:t>8</a:t>
            </a:fld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337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/>
              <a:t>Объект исследования </a:t>
            </a:r>
            <a:r>
              <a:rPr lang="ru-RU" sz="3600" dirty="0" smtClean="0"/>
              <a:t>№2</a:t>
            </a:r>
            <a:endParaRPr lang="ru-RU" sz="3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07" r="34268"/>
          <a:stretch/>
        </p:blipFill>
        <p:spPr bwMode="auto">
          <a:xfrm>
            <a:off x="1979712" y="1767910"/>
            <a:ext cx="5347302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7829" y="4869160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2400" dirty="0" smtClean="0">
                <a:solidFill>
                  <a:prstClr val="black"/>
                </a:solidFill>
                <a:ea typeface="+mj-ea"/>
                <a:cs typeface="+mj-cs"/>
              </a:rPr>
              <a:t>Уравнение движения в частных производных</a:t>
            </a:r>
            <a:endParaRPr lang="ru-RU" sz="2400" dirty="0">
              <a:solidFill>
                <a:prstClr val="black"/>
              </a:solidFill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87909" y="1264834"/>
            <a:ext cx="712879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2200" dirty="0">
                <a:solidFill>
                  <a:prstClr val="black"/>
                </a:solidFill>
                <a:ea typeface="+mj-ea"/>
                <a:cs typeface="+mj-cs"/>
              </a:rPr>
              <a:t>Схема континуальной автоколебательной системы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1645279"/>
              </p:ext>
            </p:extLst>
          </p:nvPr>
        </p:nvGraphicFramePr>
        <p:xfrm>
          <a:off x="2450895" y="5589240"/>
          <a:ext cx="4242210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Формула" r:id="rId4" imgW="2578100" imgH="444500" progId="Equation.3">
                  <p:embed/>
                </p:oleObj>
              </mc:Choice>
              <mc:Fallback>
                <p:oleObj name="Формула" r:id="rId4" imgW="2578100" imgH="4445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0895" y="5589240"/>
                        <a:ext cx="4242210" cy="720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Прямая со стрелкой 7"/>
          <p:cNvCxnSpPr/>
          <p:nvPr/>
        </p:nvCxnSpPr>
        <p:spPr>
          <a:xfrm>
            <a:off x="6084168" y="4149080"/>
            <a:ext cx="576064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7003066" y="0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z="2000" smtClean="0"/>
              <a:t>9</a:t>
            </a:fld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0213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542</Words>
  <Application>Microsoft Office PowerPoint</Application>
  <PresentationFormat>Экран (4:3)</PresentationFormat>
  <Paragraphs>69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Формула</vt:lpstr>
      <vt:lpstr>АВТОКОЛЕБАНИЯ В СИСТЕМАХ С СУХИМ ТРЕНИЕМ</vt:lpstr>
      <vt:lpstr>Обзор исследуемой проблемы</vt:lpstr>
      <vt:lpstr>Зависимости коэффициента трения от скорости скольжения</vt:lpstr>
      <vt:lpstr>Объект исследования №1</vt:lpstr>
      <vt:lpstr>Интегрирование без учета  разрывов силы трения</vt:lpstr>
      <vt:lpstr>Интегрирование с игнорированием разрывов силы трения</vt:lpstr>
      <vt:lpstr>Физический и математический путь решения проблемы разрывов трения</vt:lpstr>
      <vt:lpstr>Учет упругих свойств контактной зоны   при предварительном смещении</vt:lpstr>
      <vt:lpstr>Объект исследования №2</vt:lpstr>
      <vt:lpstr>Выбор метода исследования  континуальной системы</vt:lpstr>
      <vt:lpstr>Сравнение графиков автоколебаний в одномассовой и континуальной системе </vt:lpstr>
      <vt:lpstr>Фазовые портреты движения</vt:lpstr>
      <vt:lpstr>Пульсирующие автоколебания в распределенной системе</vt:lpstr>
      <vt:lpstr>Итоги исследования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Евгений</dc:creator>
  <cp:lastModifiedBy>Евгений</cp:lastModifiedBy>
  <cp:revision>33</cp:revision>
  <dcterms:created xsi:type="dcterms:W3CDTF">2014-12-09T02:41:31Z</dcterms:created>
  <dcterms:modified xsi:type="dcterms:W3CDTF">2016-04-06T20:48:57Z</dcterms:modified>
</cp:coreProperties>
</file>