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2" r:id="rId1"/>
  </p:sldMasterIdLst>
  <p:notesMasterIdLst>
    <p:notesMasterId r:id="rId31"/>
  </p:notesMasterIdLst>
  <p:sldIdLst>
    <p:sldId id="256" r:id="rId2"/>
    <p:sldId id="282" r:id="rId3"/>
    <p:sldId id="294" r:id="rId4"/>
    <p:sldId id="281" r:id="rId5"/>
    <p:sldId id="259" r:id="rId6"/>
    <p:sldId id="271" r:id="rId7"/>
    <p:sldId id="272" r:id="rId8"/>
    <p:sldId id="288" r:id="rId9"/>
    <p:sldId id="289" r:id="rId10"/>
    <p:sldId id="273" r:id="rId11"/>
    <p:sldId id="258" r:id="rId12"/>
    <p:sldId id="275" r:id="rId13"/>
    <p:sldId id="287" r:id="rId14"/>
    <p:sldId id="286" r:id="rId15"/>
    <p:sldId id="274" r:id="rId16"/>
    <p:sldId id="263" r:id="rId17"/>
    <p:sldId id="266" r:id="rId18"/>
    <p:sldId id="265" r:id="rId19"/>
    <p:sldId id="267" r:id="rId20"/>
    <p:sldId id="268" r:id="rId21"/>
    <p:sldId id="277" r:id="rId22"/>
    <p:sldId id="269" r:id="rId23"/>
    <p:sldId id="278" r:id="rId24"/>
    <p:sldId id="280" r:id="rId25"/>
    <p:sldId id="285" r:id="rId26"/>
    <p:sldId id="283" r:id="rId27"/>
    <p:sldId id="291" r:id="rId28"/>
    <p:sldId id="284" r:id="rId29"/>
    <p:sldId id="292" r:id="rId3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12" autoAdjust="0"/>
    <p:restoredTop sz="81867" autoAdjust="0"/>
  </p:normalViewPr>
  <p:slideViewPr>
    <p:cSldViewPr snapToGrid="0">
      <p:cViewPr varScale="1">
        <p:scale>
          <a:sx n="36" d="100"/>
          <a:sy n="36" d="100"/>
        </p:scale>
        <p:origin x="-978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5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ny\Study\&#1055;&#1088;&#1072;&#1082;&#1090;&#1080;&#1082;&#1072;\&#1050;&#1086;&#1101;&#1092;_A_B.xlsm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ny\Study\&#1055;&#1088;&#1072;&#1082;&#1090;&#1080;&#1082;&#1072;\&#1050;&#1086;&#1101;&#1092;_A_B.xlsm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ny\Study\&#1055;&#1088;&#1072;&#1082;&#1090;&#1080;&#1082;&#1072;\&#1050;&#1086;&#1101;&#1092;_A_B.xlsm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ny\Study\&#1055;&#1088;&#1072;&#1082;&#1090;&#1080;&#1082;&#1072;\&#1050;&#1086;&#1101;&#1092;_A_B.xlsm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ny\Study\&#1055;&#1088;&#1072;&#1082;&#1090;&#1080;&#1082;&#1072;\&#1050;&#1086;&#1101;&#1092;_A_B.xlsm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ny\Study\&#1055;&#1088;&#1072;&#1082;&#1090;&#1080;&#1082;&#1072;\&#1050;&#1086;&#1101;&#1092;_A_B.xlsm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1" baseline="0" dirty="0" smtClean="0">
                <a:effectLst/>
              </a:rPr>
              <a:t>S</a:t>
            </a:r>
            <a:r>
              <a:rPr lang="ru-RU" sz="1800" b="0" i="1" baseline="0" dirty="0" smtClean="0">
                <a:effectLst/>
              </a:rPr>
              <a:t> </a:t>
            </a:r>
            <a:r>
              <a:rPr lang="ru-RU" sz="1800" b="0" i="0" baseline="0" dirty="0" smtClean="0">
                <a:effectLst/>
              </a:rPr>
              <a:t>Удельная р</a:t>
            </a:r>
            <a:r>
              <a:rPr lang="ru-RU" sz="1800" b="0" i="0" u="none" strike="noStrike" baseline="0" dirty="0" smtClean="0">
                <a:effectLst/>
              </a:rPr>
              <a:t>абота силы трен</a:t>
            </a:r>
            <a:r>
              <a:rPr lang="ru-RU" sz="2000" b="0" i="0" u="none" strike="noStrike" baseline="0" dirty="0" smtClean="0">
                <a:effectLst/>
              </a:rPr>
              <a:t>ия </a:t>
            </a:r>
            <a:endParaRPr lang="ru-RU" i="1" dirty="0">
              <a:effectLst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2"/>
          <c:order val="0"/>
          <c:tx>
            <c:v>a 0.1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Лист1!$B$5:$Y$5</c:f>
              <c:numCache>
                <c:formatCode>General</c:formatCode>
                <c:ptCount val="24"/>
                <c:pt idx="0">
                  <c:v>3.3975579738616943</c:v>
                </c:pt>
                <c:pt idx="1">
                  <c:v>3.4305286407470712</c:v>
                </c:pt>
                <c:pt idx="2">
                  <c:v>3.470868587493892</c:v>
                </c:pt>
                <c:pt idx="3">
                  <c:v>3.5183422565460205</c:v>
                </c:pt>
                <c:pt idx="4">
                  <c:v>3.5727384090423584</c:v>
                </c:pt>
                <c:pt idx="5">
                  <c:v>3.6343739032745361</c:v>
                </c:pt>
                <c:pt idx="6">
                  <c:v>3.7038094997405997</c:v>
                </c:pt>
                <c:pt idx="7">
                  <c:v>3.7817590236663818</c:v>
                </c:pt>
                <c:pt idx="8">
                  <c:v>3.8691160678863596</c:v>
                </c:pt>
                <c:pt idx="9">
                  <c:v>3.9670469760894775</c:v>
                </c:pt>
                <c:pt idx="10">
                  <c:v>4.0770597457885804</c:v>
                </c:pt>
                <c:pt idx="11">
                  <c:v>4.201179504394541</c:v>
                </c:pt>
                <c:pt idx="12">
                  <c:v>4.2835988998413104</c:v>
                </c:pt>
                <c:pt idx="13">
                  <c:v>4.3125710487365634</c:v>
                </c:pt>
                <c:pt idx="14">
                  <c:v>4.3423490524291992</c:v>
                </c:pt>
                <c:pt idx="15">
                  <c:v>4.5048036575317365</c:v>
                </c:pt>
                <c:pt idx="16">
                  <c:v>4.6948585510253746</c:v>
                </c:pt>
                <c:pt idx="17">
                  <c:v>4.9221844673156632</c:v>
                </c:pt>
                <c:pt idx="18">
                  <c:v>5.0541338920593262</c:v>
                </c:pt>
                <c:pt idx="19">
                  <c:v>5.2012176513671884</c:v>
                </c:pt>
                <c:pt idx="20">
                  <c:v>5.5503067970275879</c:v>
                </c:pt>
                <c:pt idx="21">
                  <c:v>5.9820499420166033</c:v>
                </c:pt>
                <c:pt idx="22">
                  <c:v>6.4823899269103995</c:v>
                </c:pt>
                <c:pt idx="23">
                  <c:v>7.0013213157653889</c:v>
                </c:pt>
              </c:numCache>
            </c:numRef>
          </c:val>
        </c:ser>
        <c:ser>
          <c:idx val="0"/>
          <c:order val="1"/>
          <c:tx>
            <c:v>a 0.5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Лист1!$B$3:$Y$3</c:f>
              <c:numCache>
                <c:formatCode>General</c:formatCode>
                <c:ptCount val="24"/>
                <c:pt idx="0">
                  <c:v>-1</c:v>
                </c:pt>
                <c:pt idx="1">
                  <c:v>-0.9</c:v>
                </c:pt>
                <c:pt idx="2">
                  <c:v>-0.8</c:v>
                </c:pt>
                <c:pt idx="3">
                  <c:v>-0.70000000000000062</c:v>
                </c:pt>
                <c:pt idx="4">
                  <c:v>-0.60000000000000064</c:v>
                </c:pt>
                <c:pt idx="5">
                  <c:v>-0.5</c:v>
                </c:pt>
                <c:pt idx="6">
                  <c:v>-0.4</c:v>
                </c:pt>
                <c:pt idx="7">
                  <c:v>-0.30000000000000032</c:v>
                </c:pt>
                <c:pt idx="8">
                  <c:v>-0.2</c:v>
                </c:pt>
                <c:pt idx="9">
                  <c:v>-0.1</c:v>
                </c:pt>
                <c:pt idx="10">
                  <c:v>0</c:v>
                </c:pt>
                <c:pt idx="11">
                  <c:v>0.1</c:v>
                </c:pt>
                <c:pt idx="12">
                  <c:v>0.16000000000000023</c:v>
                </c:pt>
                <c:pt idx="13">
                  <c:v>0.18000000000000024</c:v>
                </c:pt>
                <c:pt idx="14">
                  <c:v>0.2</c:v>
                </c:pt>
                <c:pt idx="15">
                  <c:v>0.30000000000000032</c:v>
                </c:pt>
                <c:pt idx="16">
                  <c:v>0.4</c:v>
                </c:pt>
                <c:pt idx="17">
                  <c:v>0.5</c:v>
                </c:pt>
                <c:pt idx="18">
                  <c:v>0.55000000000000004</c:v>
                </c:pt>
                <c:pt idx="19">
                  <c:v>0.60000000000000064</c:v>
                </c:pt>
                <c:pt idx="20">
                  <c:v>0.70000000000000062</c:v>
                </c:pt>
                <c:pt idx="21">
                  <c:v>0.8</c:v>
                </c:pt>
                <c:pt idx="22">
                  <c:v>0.9</c:v>
                </c:pt>
                <c:pt idx="23">
                  <c:v>1</c:v>
                </c:pt>
              </c:numCache>
            </c:numRef>
          </c:cat>
          <c:val>
            <c:numRef>
              <c:f>Лист1!$B$12:$Y$12</c:f>
              <c:numCache>
                <c:formatCode>General</c:formatCode>
                <c:ptCount val="24"/>
                <c:pt idx="0">
                  <c:v>3.5588846206665039</c:v>
                </c:pt>
                <c:pt idx="1">
                  <c:v>3.5993275642395042</c:v>
                </c:pt>
                <c:pt idx="2">
                  <c:v>3.6422669887542725</c:v>
                </c:pt>
                <c:pt idx="3">
                  <c:v>3.6877002716064538</c:v>
                </c:pt>
                <c:pt idx="4">
                  <c:v>3.735640287399292</c:v>
                </c:pt>
                <c:pt idx="5">
                  <c:v>3.7860980033874512</c:v>
                </c:pt>
                <c:pt idx="6">
                  <c:v>3.8390922546386674</c:v>
                </c:pt>
                <c:pt idx="7">
                  <c:v>3.8946492671966553</c:v>
                </c:pt>
                <c:pt idx="8">
                  <c:v>3.9528055191039959</c:v>
                </c:pt>
                <c:pt idx="9">
                  <c:v>4.0135951042175293</c:v>
                </c:pt>
                <c:pt idx="10">
                  <c:v>4.0770597457885804</c:v>
                </c:pt>
                <c:pt idx="11">
                  <c:v>4.1432476043701296</c:v>
                </c:pt>
                <c:pt idx="12">
                  <c:v>4.1842947006225586</c:v>
                </c:pt>
                <c:pt idx="13">
                  <c:v>4.1982040405273375</c:v>
                </c:pt>
                <c:pt idx="14">
                  <c:v>4.2122278213500977</c:v>
                </c:pt>
                <c:pt idx="15">
                  <c:v>4.2840986251831144</c:v>
                </c:pt>
                <c:pt idx="16">
                  <c:v>4.3589482307434055</c:v>
                </c:pt>
                <c:pt idx="17">
                  <c:v>4.4368672370910724</c:v>
                </c:pt>
                <c:pt idx="18">
                  <c:v>4.4770069122314453</c:v>
                </c:pt>
                <c:pt idx="19">
                  <c:v>4.5179486274719149</c:v>
                </c:pt>
                <c:pt idx="20">
                  <c:v>4.6022748947143564</c:v>
                </c:pt>
                <c:pt idx="21">
                  <c:v>4.6899056434631374</c:v>
                </c:pt>
                <c:pt idx="22">
                  <c:v>4.6899056434631374</c:v>
                </c:pt>
                <c:pt idx="23">
                  <c:v>4.7808547019958496</c:v>
                </c:pt>
              </c:numCache>
            </c:numRef>
          </c:val>
        </c:ser>
        <c:ser>
          <c:idx val="1"/>
          <c:order val="2"/>
          <c:tx>
            <c:v>a 0.9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Лист1!$B$16:$Y$16</c:f>
              <c:numCache>
                <c:formatCode>General</c:formatCode>
                <c:ptCount val="24"/>
                <c:pt idx="0">
                  <c:v>3.9244341850280762</c:v>
                </c:pt>
                <c:pt idx="1">
                  <c:v>3.9416809082031237</c:v>
                </c:pt>
                <c:pt idx="2">
                  <c:v>3.9585111141204834</c:v>
                </c:pt>
                <c:pt idx="3">
                  <c:v>3.9749131202697727</c:v>
                </c:pt>
                <c:pt idx="4">
                  <c:v>3.9908766746520987</c:v>
                </c:pt>
                <c:pt idx="5">
                  <c:v>4.0063929557800382</c:v>
                </c:pt>
                <c:pt idx="6">
                  <c:v>4.0214548110961816</c:v>
                </c:pt>
                <c:pt idx="7">
                  <c:v>4.0360560417175293</c:v>
                </c:pt>
                <c:pt idx="8">
                  <c:v>4.0501923561096165</c:v>
                </c:pt>
                <c:pt idx="9">
                  <c:v>4.0638608932495117</c:v>
                </c:pt>
                <c:pt idx="10">
                  <c:v>4.0770597457885804</c:v>
                </c:pt>
                <c:pt idx="11">
                  <c:v>4.0897884368896484</c:v>
                </c:pt>
                <c:pt idx="12">
                  <c:v>4.0971999168395907</c:v>
                </c:pt>
                <c:pt idx="13">
                  <c:v>4.0996332168579075</c:v>
                </c:pt>
                <c:pt idx="14">
                  <c:v>4.1020474433898926</c:v>
                </c:pt>
                <c:pt idx="15">
                  <c:v>4.1138391494750879</c:v>
                </c:pt>
                <c:pt idx="16">
                  <c:v>4.1251664161682013</c:v>
                </c:pt>
                <c:pt idx="17">
                  <c:v>4.1360330581664959</c:v>
                </c:pt>
                <c:pt idx="18">
                  <c:v>4.1412954330444425</c:v>
                </c:pt>
                <c:pt idx="19">
                  <c:v>4.1464447975158691</c:v>
                </c:pt>
                <c:pt idx="20">
                  <c:v>4.1564083099365225</c:v>
                </c:pt>
                <c:pt idx="21">
                  <c:v>4.1659293174743652</c:v>
                </c:pt>
                <c:pt idx="22">
                  <c:v>4.1750164031982395</c:v>
                </c:pt>
                <c:pt idx="23">
                  <c:v>4.1836776733398437</c:v>
                </c:pt>
              </c:numCache>
            </c:numRef>
          </c:val>
        </c:ser>
        <c:marker val="1"/>
        <c:axId val="119374592"/>
        <c:axId val="119376896"/>
      </c:lineChart>
      <c:catAx>
        <c:axId val="119374592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i="1"/>
                  <a:t>B</a:t>
                </a:r>
                <a:endParaRPr lang="ru-RU" i="1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9376896"/>
        <c:crosses val="autoZero"/>
        <c:auto val="1"/>
        <c:lblAlgn val="ctr"/>
        <c:lblOffset val="100"/>
      </c:catAx>
      <c:valAx>
        <c:axId val="11937689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9374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 smtClean="0">
                <a:effectLst/>
              </a:rPr>
              <a:t>S</a:t>
            </a:r>
            <a:r>
              <a:rPr lang="ru-RU" sz="1800" b="0" i="0" baseline="0" dirty="0" smtClean="0">
                <a:effectLst/>
              </a:rPr>
              <a:t> Удельная р</a:t>
            </a:r>
            <a:r>
              <a:rPr lang="ru-RU" sz="1800" b="0" i="0" u="none" strike="noStrike" baseline="0" dirty="0" smtClean="0">
                <a:effectLst/>
              </a:rPr>
              <a:t>абота силы трения </a:t>
            </a:r>
            <a:endParaRPr lang="ru-RU" sz="1800" dirty="0">
              <a:effectLst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2"/>
          <c:order val="0"/>
          <c:tx>
            <c:v>b -0.9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Лист1!$A$4:$A$17</c:f>
              <c:numCache>
                <c:formatCode>General</c:formatCode>
                <c:ptCount val="1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0.36000000000000032</c:v>
                </c:pt>
                <c:pt idx="5">
                  <c:v>0.38000000000000056</c:v>
                </c:pt>
                <c:pt idx="6">
                  <c:v>0.4</c:v>
                </c:pt>
                <c:pt idx="7">
                  <c:v>0.44</c:v>
                </c:pt>
                <c:pt idx="8">
                  <c:v>0.5</c:v>
                </c:pt>
                <c:pt idx="9">
                  <c:v>0.60000000000000064</c:v>
                </c:pt>
                <c:pt idx="10">
                  <c:v>0.70000000000000062</c:v>
                </c:pt>
                <c:pt idx="11">
                  <c:v>0.8</c:v>
                </c:pt>
                <c:pt idx="12">
                  <c:v>0.9</c:v>
                </c:pt>
                <c:pt idx="13">
                  <c:v>1</c:v>
                </c:pt>
              </c:numCache>
            </c:numRef>
          </c:cat>
          <c:val>
            <c:numRef>
              <c:f>Лист1!$C$4:$C$17</c:f>
              <c:numCache>
                <c:formatCode>General</c:formatCode>
                <c:ptCount val="14"/>
                <c:pt idx="0">
                  <c:v>3.4058830738067627</c:v>
                </c:pt>
                <c:pt idx="1">
                  <c:v>3.4305286407470712</c:v>
                </c:pt>
                <c:pt idx="2">
                  <c:v>3.4615883827209482</c:v>
                </c:pt>
                <c:pt idx="3">
                  <c:v>3.4996390342712367</c:v>
                </c:pt>
                <c:pt idx="4">
                  <c:v>3.5260245800018311</c:v>
                </c:pt>
                <c:pt idx="5">
                  <c:v>3.5354497432708727</c:v>
                </c:pt>
                <c:pt idx="6">
                  <c:v>3.5452051162719731</c:v>
                </c:pt>
                <c:pt idx="7">
                  <c:v>3.5657508373260498</c:v>
                </c:pt>
                <c:pt idx="8">
                  <c:v>3.5993275642395042</c:v>
                </c:pt>
                <c:pt idx="9">
                  <c:v>3.6635584831237753</c:v>
                </c:pt>
                <c:pt idx="10">
                  <c:v>3.7399542331695557</c:v>
                </c:pt>
                <c:pt idx="11">
                  <c:v>3.8313257694244385</c:v>
                </c:pt>
                <c:pt idx="12">
                  <c:v>3.9416809082031237</c:v>
                </c:pt>
              </c:numCache>
            </c:numRef>
          </c:val>
        </c:ser>
        <c:ser>
          <c:idx val="0"/>
          <c:order val="1"/>
          <c:tx>
            <c:v>b 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Лист1!$A$4:$A$17</c:f>
              <c:numCache>
                <c:formatCode>General</c:formatCode>
                <c:ptCount val="1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0.36000000000000032</c:v>
                </c:pt>
                <c:pt idx="5">
                  <c:v>0.38000000000000056</c:v>
                </c:pt>
                <c:pt idx="6">
                  <c:v>0.4</c:v>
                </c:pt>
                <c:pt idx="7">
                  <c:v>0.44</c:v>
                </c:pt>
                <c:pt idx="8">
                  <c:v>0.5</c:v>
                </c:pt>
                <c:pt idx="9">
                  <c:v>0.60000000000000064</c:v>
                </c:pt>
                <c:pt idx="10">
                  <c:v>0.70000000000000062</c:v>
                </c:pt>
                <c:pt idx="11">
                  <c:v>0.8</c:v>
                </c:pt>
                <c:pt idx="12">
                  <c:v>0.9</c:v>
                </c:pt>
                <c:pt idx="13">
                  <c:v>1</c:v>
                </c:pt>
              </c:numCache>
            </c:numRef>
          </c:cat>
          <c:val>
            <c:numRef>
              <c:f>Лист1!$L$4:$L$17</c:f>
              <c:numCache>
                <c:formatCode>General</c:formatCode>
                <c:ptCount val="14"/>
                <c:pt idx="0">
                  <c:v>4.0770597457885804</c:v>
                </c:pt>
                <c:pt idx="1">
                  <c:v>4.0770597457885804</c:v>
                </c:pt>
                <c:pt idx="2">
                  <c:v>4.0770597457885804</c:v>
                </c:pt>
                <c:pt idx="3">
                  <c:v>4.0770597457885804</c:v>
                </c:pt>
                <c:pt idx="6">
                  <c:v>4.0770597457885804</c:v>
                </c:pt>
                <c:pt idx="8">
                  <c:v>4.0770597457885804</c:v>
                </c:pt>
                <c:pt idx="9">
                  <c:v>4.0770597457885804</c:v>
                </c:pt>
                <c:pt idx="10">
                  <c:v>4.0770597457885804</c:v>
                </c:pt>
                <c:pt idx="11">
                  <c:v>4.0770597457885804</c:v>
                </c:pt>
                <c:pt idx="12">
                  <c:v>4.0770597457885804</c:v>
                </c:pt>
                <c:pt idx="13">
                  <c:v>4.0770597457885804</c:v>
                </c:pt>
              </c:numCache>
            </c:numRef>
          </c:val>
        </c:ser>
        <c:ser>
          <c:idx val="1"/>
          <c:order val="2"/>
          <c:tx>
            <c:v>b 0.9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Лист1!$A$4:$A$17</c:f>
              <c:numCache>
                <c:formatCode>General</c:formatCode>
                <c:ptCount val="1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0.36000000000000032</c:v>
                </c:pt>
                <c:pt idx="5">
                  <c:v>0.38000000000000056</c:v>
                </c:pt>
                <c:pt idx="6">
                  <c:v>0.4</c:v>
                </c:pt>
                <c:pt idx="7">
                  <c:v>0.44</c:v>
                </c:pt>
                <c:pt idx="8">
                  <c:v>0.5</c:v>
                </c:pt>
                <c:pt idx="9">
                  <c:v>0.60000000000000064</c:v>
                </c:pt>
                <c:pt idx="10">
                  <c:v>0.70000000000000062</c:v>
                </c:pt>
                <c:pt idx="11">
                  <c:v>0.8</c:v>
                </c:pt>
                <c:pt idx="12">
                  <c:v>0.9</c:v>
                </c:pt>
                <c:pt idx="13">
                  <c:v>1</c:v>
                </c:pt>
              </c:numCache>
            </c:numRef>
          </c:cat>
          <c:val>
            <c:numRef>
              <c:f>Лист1!$X$4:$X$17</c:f>
              <c:numCache>
                <c:formatCode>General</c:formatCode>
                <c:ptCount val="14"/>
                <c:pt idx="0">
                  <c:v>7.2752480506897053</c:v>
                </c:pt>
                <c:pt idx="1">
                  <c:v>6.4823899269103995</c:v>
                </c:pt>
                <c:pt idx="2">
                  <c:v>5.8386101722717294</c:v>
                </c:pt>
                <c:pt idx="3">
                  <c:v>5.3700766563415465</c:v>
                </c:pt>
                <c:pt idx="4">
                  <c:v>5.1554470062255771</c:v>
                </c:pt>
                <c:pt idx="5">
                  <c:v>5.0924401283264071</c:v>
                </c:pt>
                <c:pt idx="6">
                  <c:v>5.0330853462219149</c:v>
                </c:pt>
                <c:pt idx="7">
                  <c:v>4.9240722656249956</c:v>
                </c:pt>
                <c:pt idx="8">
                  <c:v>4.6899056434631374</c:v>
                </c:pt>
                <c:pt idx="9">
                  <c:v>4.5832180976867694</c:v>
                </c:pt>
                <c:pt idx="10">
                  <c:v>4.4226541519164959</c:v>
                </c:pt>
                <c:pt idx="11">
                  <c:v>4.2887616157531907</c:v>
                </c:pt>
                <c:pt idx="12">
                  <c:v>4.1750164031982395</c:v>
                </c:pt>
                <c:pt idx="13">
                  <c:v>4.0770597457885804</c:v>
                </c:pt>
              </c:numCache>
            </c:numRef>
          </c:val>
        </c:ser>
        <c:marker val="1"/>
        <c:axId val="62839040"/>
        <c:axId val="127144704"/>
      </c:lineChart>
      <c:catAx>
        <c:axId val="6283904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</a:t>
                </a:r>
                <a:endParaRPr lang="ru-RU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144704"/>
        <c:crosses val="autoZero"/>
        <c:auto val="1"/>
        <c:lblAlgn val="ctr"/>
        <c:lblOffset val="100"/>
      </c:catAx>
      <c:valAx>
        <c:axId val="12714470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2839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1" baseline="0" dirty="0" smtClean="0">
                <a:effectLst/>
              </a:rPr>
              <a:t>A </a:t>
            </a:r>
            <a:r>
              <a:rPr lang="ru-RU" sz="1400" b="0" i="0" u="none" strike="noStrike" baseline="0" dirty="0" smtClean="0">
                <a:effectLst/>
              </a:rPr>
              <a:t>Работа силы трения </a:t>
            </a:r>
            <a:endParaRPr lang="ru-RU" i="1" dirty="0">
              <a:effectLst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2"/>
          <c:order val="0"/>
          <c:tx>
            <c:v>a 0.1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Лист1!$B$22:$Y$22</c:f>
              <c:numCache>
                <c:formatCode>General</c:formatCode>
                <c:ptCount val="24"/>
                <c:pt idx="0">
                  <c:v>340.93188476562369</c:v>
                </c:pt>
                <c:pt idx="1">
                  <c:v>344.243896484375</c:v>
                </c:pt>
                <c:pt idx="2">
                  <c:v>348.29544067382932</c:v>
                </c:pt>
                <c:pt idx="3">
                  <c:v>353.06289672851562</c:v>
                </c:pt>
                <c:pt idx="4">
                  <c:v>358.52499389648426</c:v>
                </c:pt>
                <c:pt idx="5">
                  <c:v>364.71359252929665</c:v>
                </c:pt>
                <c:pt idx="6">
                  <c:v>371.68496704101562</c:v>
                </c:pt>
                <c:pt idx="7">
                  <c:v>379.51065063477074</c:v>
                </c:pt>
                <c:pt idx="8">
                  <c:v>388.28042602539062</c:v>
                </c:pt>
                <c:pt idx="9">
                  <c:v>398.11123657226523</c:v>
                </c:pt>
                <c:pt idx="10">
                  <c:v>409.15447998046932</c:v>
                </c:pt>
                <c:pt idx="11">
                  <c:v>421.61328125</c:v>
                </c:pt>
                <c:pt idx="12">
                  <c:v>429.88610839843699</c:v>
                </c:pt>
                <c:pt idx="13">
                  <c:v>432.79409790039023</c:v>
                </c:pt>
                <c:pt idx="14">
                  <c:v>435.78302001953131</c:v>
                </c:pt>
                <c:pt idx="15">
                  <c:v>452.08853149414023</c:v>
                </c:pt>
                <c:pt idx="16">
                  <c:v>471.16351318359375</c:v>
                </c:pt>
                <c:pt idx="17">
                  <c:v>493.97830200195313</c:v>
                </c:pt>
                <c:pt idx="18">
                  <c:v>507.22048950195312</c:v>
                </c:pt>
                <c:pt idx="19">
                  <c:v>521.981201171875</c:v>
                </c:pt>
                <c:pt idx="20">
                  <c:v>557.01287841796841</c:v>
                </c:pt>
                <c:pt idx="21">
                  <c:v>600.33642578123931</c:v>
                </c:pt>
                <c:pt idx="22">
                  <c:v>650.540283203125</c:v>
                </c:pt>
                <c:pt idx="23">
                  <c:v>702.60626220703125</c:v>
                </c:pt>
              </c:numCache>
            </c:numRef>
          </c:val>
        </c:ser>
        <c:ser>
          <c:idx val="0"/>
          <c:order val="1"/>
          <c:tx>
            <c:v>a 0.5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Лист1!$B$3:$Y$3</c:f>
              <c:numCache>
                <c:formatCode>General</c:formatCode>
                <c:ptCount val="24"/>
                <c:pt idx="0">
                  <c:v>-1</c:v>
                </c:pt>
                <c:pt idx="1">
                  <c:v>-0.9</c:v>
                </c:pt>
                <c:pt idx="2">
                  <c:v>-0.8</c:v>
                </c:pt>
                <c:pt idx="3">
                  <c:v>-0.70000000000000062</c:v>
                </c:pt>
                <c:pt idx="4">
                  <c:v>-0.60000000000000064</c:v>
                </c:pt>
                <c:pt idx="5">
                  <c:v>-0.5</c:v>
                </c:pt>
                <c:pt idx="6">
                  <c:v>-0.4</c:v>
                </c:pt>
                <c:pt idx="7">
                  <c:v>-0.30000000000000032</c:v>
                </c:pt>
                <c:pt idx="8">
                  <c:v>-0.2</c:v>
                </c:pt>
                <c:pt idx="9">
                  <c:v>-0.1</c:v>
                </c:pt>
                <c:pt idx="10">
                  <c:v>0</c:v>
                </c:pt>
                <c:pt idx="11">
                  <c:v>0.1</c:v>
                </c:pt>
                <c:pt idx="12">
                  <c:v>0.16</c:v>
                </c:pt>
                <c:pt idx="13">
                  <c:v>0.18000000000000024</c:v>
                </c:pt>
                <c:pt idx="14">
                  <c:v>0.2</c:v>
                </c:pt>
                <c:pt idx="15">
                  <c:v>0.30000000000000032</c:v>
                </c:pt>
                <c:pt idx="16">
                  <c:v>0.4</c:v>
                </c:pt>
                <c:pt idx="17">
                  <c:v>0.5</c:v>
                </c:pt>
                <c:pt idx="18">
                  <c:v>0.55000000000000004</c:v>
                </c:pt>
                <c:pt idx="19">
                  <c:v>0.60000000000000064</c:v>
                </c:pt>
                <c:pt idx="20">
                  <c:v>0.70000000000000062</c:v>
                </c:pt>
                <c:pt idx="21">
                  <c:v>0.8</c:v>
                </c:pt>
                <c:pt idx="22">
                  <c:v>0.9</c:v>
                </c:pt>
                <c:pt idx="23">
                  <c:v>1</c:v>
                </c:pt>
              </c:numCache>
            </c:numRef>
          </c:cat>
          <c:val>
            <c:numRef>
              <c:f>Лист1!$B$29:$Y$29</c:f>
              <c:numCache>
                <c:formatCode>General</c:formatCode>
                <c:ptCount val="24"/>
                <c:pt idx="0">
                  <c:v>357.13494873046932</c:v>
                </c:pt>
                <c:pt idx="1">
                  <c:v>361.19558715820313</c:v>
                </c:pt>
                <c:pt idx="2">
                  <c:v>365.5067138671825</c:v>
                </c:pt>
                <c:pt idx="3">
                  <c:v>370.06811523437369</c:v>
                </c:pt>
                <c:pt idx="4">
                  <c:v>374.8809814453125</c:v>
                </c:pt>
                <c:pt idx="5">
                  <c:v>379.94650268554687</c:v>
                </c:pt>
                <c:pt idx="6">
                  <c:v>385.26654052734375</c:v>
                </c:pt>
                <c:pt idx="7">
                  <c:v>390.84371948242165</c:v>
                </c:pt>
                <c:pt idx="8">
                  <c:v>396.68167114257699</c:v>
                </c:pt>
                <c:pt idx="9">
                  <c:v>402.78384399414062</c:v>
                </c:pt>
                <c:pt idx="10">
                  <c:v>409.15447998046932</c:v>
                </c:pt>
                <c:pt idx="11">
                  <c:v>415.79827880858869</c:v>
                </c:pt>
                <c:pt idx="12">
                  <c:v>419.91848754882699</c:v>
                </c:pt>
                <c:pt idx="13">
                  <c:v>421.31463623046932</c:v>
                </c:pt>
                <c:pt idx="14">
                  <c:v>422.72232055664023</c:v>
                </c:pt>
                <c:pt idx="15">
                  <c:v>429.93637084960432</c:v>
                </c:pt>
                <c:pt idx="16">
                  <c:v>437.44927978515631</c:v>
                </c:pt>
                <c:pt idx="17">
                  <c:v>445.2701416015625</c:v>
                </c:pt>
                <c:pt idx="18">
                  <c:v>449.29901123046875</c:v>
                </c:pt>
                <c:pt idx="19">
                  <c:v>453.40826416015631</c:v>
                </c:pt>
                <c:pt idx="20">
                  <c:v>461.87200927734375</c:v>
                </c:pt>
                <c:pt idx="21">
                  <c:v>470.66726684570432</c:v>
                </c:pt>
                <c:pt idx="22">
                  <c:v>479.79547119140631</c:v>
                </c:pt>
                <c:pt idx="23">
                  <c:v>489.25048828125</c:v>
                </c:pt>
              </c:numCache>
            </c:numRef>
          </c:val>
        </c:ser>
        <c:ser>
          <c:idx val="1"/>
          <c:order val="2"/>
          <c:tx>
            <c:v>a 0.9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Лист1!$B$33:$Y$33</c:f>
              <c:numCache>
                <c:formatCode>General</c:formatCode>
                <c:ptCount val="24"/>
                <c:pt idx="0">
                  <c:v>393.83407592773426</c:v>
                </c:pt>
                <c:pt idx="1">
                  <c:v>395.56527709960926</c:v>
                </c:pt>
                <c:pt idx="2">
                  <c:v>397.25466918945892</c:v>
                </c:pt>
                <c:pt idx="3">
                  <c:v>398.90109252929665</c:v>
                </c:pt>
                <c:pt idx="4">
                  <c:v>400.50350952148369</c:v>
                </c:pt>
                <c:pt idx="5">
                  <c:v>402.06100463867165</c:v>
                </c:pt>
                <c:pt idx="6">
                  <c:v>403.57290649414062</c:v>
                </c:pt>
                <c:pt idx="7">
                  <c:v>405.03857421874869</c:v>
                </c:pt>
                <c:pt idx="8">
                  <c:v>406.45755004882699</c:v>
                </c:pt>
                <c:pt idx="9">
                  <c:v>407.82958984375313</c:v>
                </c:pt>
                <c:pt idx="10">
                  <c:v>409.15447998046932</c:v>
                </c:pt>
                <c:pt idx="11">
                  <c:v>410.43215942382699</c:v>
                </c:pt>
                <c:pt idx="12">
                  <c:v>411.17614746093699</c:v>
                </c:pt>
                <c:pt idx="13">
                  <c:v>411.42037963866869</c:v>
                </c:pt>
                <c:pt idx="14">
                  <c:v>411.6627197265625</c:v>
                </c:pt>
                <c:pt idx="15">
                  <c:v>412.84637451171875</c:v>
                </c:pt>
                <c:pt idx="16">
                  <c:v>413.98339843749494</c:v>
                </c:pt>
                <c:pt idx="17">
                  <c:v>415.07418823242187</c:v>
                </c:pt>
                <c:pt idx="18">
                  <c:v>415.6024475097708</c:v>
                </c:pt>
                <c:pt idx="19">
                  <c:v>416.119384765625</c:v>
                </c:pt>
                <c:pt idx="20">
                  <c:v>417.11950683593778</c:v>
                </c:pt>
                <c:pt idx="21">
                  <c:v>418.07528686523426</c:v>
                </c:pt>
                <c:pt idx="22">
                  <c:v>418.98745727539023</c:v>
                </c:pt>
                <c:pt idx="23">
                  <c:v>419.85687255859369</c:v>
                </c:pt>
              </c:numCache>
            </c:numRef>
          </c:val>
        </c:ser>
        <c:marker val="1"/>
        <c:axId val="127360384"/>
        <c:axId val="127362944"/>
      </c:lineChart>
      <c:catAx>
        <c:axId val="127360384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i="1"/>
                  <a:t>B</a:t>
                </a:r>
                <a:endParaRPr lang="ru-RU" i="1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362944"/>
        <c:crosses val="autoZero"/>
        <c:auto val="1"/>
        <c:lblAlgn val="ctr"/>
        <c:lblOffset val="100"/>
      </c:catAx>
      <c:valAx>
        <c:axId val="12736294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360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1" baseline="0" dirty="0">
                <a:effectLst/>
              </a:rPr>
              <a:t>A</a:t>
            </a:r>
            <a:r>
              <a:rPr lang="en-US" sz="1400" b="0" i="0" baseline="0" dirty="0">
                <a:effectLst/>
              </a:rPr>
              <a:t> </a:t>
            </a:r>
            <a:r>
              <a:rPr lang="ru-RU" sz="1400" b="0" i="0" u="none" strike="noStrike" baseline="0" dirty="0" smtClean="0">
                <a:effectLst/>
              </a:rPr>
              <a:t>Работа силы трения </a:t>
            </a:r>
            <a:endParaRPr lang="ru-RU" sz="1400" dirty="0">
              <a:effectLst/>
            </a:endParaRPr>
          </a:p>
        </c:rich>
      </c:tx>
      <c:layout>
        <c:manualLayout>
          <c:xMode val="edge"/>
          <c:yMode val="edge"/>
          <c:x val="0.22765079801811117"/>
          <c:y val="3.7037037037037056E-2"/>
        </c:manualLayout>
      </c:layout>
      <c:spPr>
        <a:noFill/>
        <a:ln>
          <a:noFill/>
        </a:ln>
        <a:effectLst/>
      </c:spPr>
    </c:title>
    <c:plotArea>
      <c:layout/>
      <c:lineChart>
        <c:grouping val="standard"/>
        <c:ser>
          <c:idx val="2"/>
          <c:order val="0"/>
          <c:tx>
            <c:v>b -0.9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Лист1!$A$21:$A$34</c:f>
              <c:numCache>
                <c:formatCode>General</c:formatCode>
                <c:ptCount val="1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0.36000000000000032</c:v>
                </c:pt>
                <c:pt idx="5">
                  <c:v>0.380000000000003</c:v>
                </c:pt>
                <c:pt idx="6">
                  <c:v>0.4</c:v>
                </c:pt>
                <c:pt idx="7">
                  <c:v>0.44</c:v>
                </c:pt>
                <c:pt idx="8">
                  <c:v>0.5</c:v>
                </c:pt>
                <c:pt idx="9">
                  <c:v>0.60000000000000064</c:v>
                </c:pt>
                <c:pt idx="10">
                  <c:v>0.70000000000000062</c:v>
                </c:pt>
                <c:pt idx="11">
                  <c:v>0.8</c:v>
                </c:pt>
                <c:pt idx="12">
                  <c:v>0.9</c:v>
                </c:pt>
                <c:pt idx="13">
                  <c:v>1</c:v>
                </c:pt>
              </c:numCache>
            </c:numRef>
          </c:cat>
          <c:val>
            <c:numRef>
              <c:f>Лист1!$C$38:$C$51</c:f>
              <c:numCache>
                <c:formatCode>General</c:formatCode>
                <c:ptCount val="14"/>
                <c:pt idx="0">
                  <c:v>125.73792266845776</c:v>
                </c:pt>
                <c:pt idx="1">
                  <c:v>126.88720703125</c:v>
                </c:pt>
                <c:pt idx="2">
                  <c:v>128.31533813476562</c:v>
                </c:pt>
                <c:pt idx="3">
                  <c:v>130.11367797851472</c:v>
                </c:pt>
                <c:pt idx="4">
                  <c:v>131.33746337890707</c:v>
                </c:pt>
                <c:pt idx="5">
                  <c:v>131.77131652832031</c:v>
                </c:pt>
                <c:pt idx="6">
                  <c:v>132.21818542480236</c:v>
                </c:pt>
                <c:pt idx="7">
                  <c:v>133.15301513671687</c:v>
                </c:pt>
                <c:pt idx="8">
                  <c:v>134.67015075683472</c:v>
                </c:pt>
                <c:pt idx="9">
                  <c:v>137.53973388671875</c:v>
                </c:pt>
                <c:pt idx="10">
                  <c:v>140.93948364257812</c:v>
                </c:pt>
                <c:pt idx="11">
                  <c:v>145.11363220214537</c:v>
                </c:pt>
                <c:pt idx="12">
                  <c:v>150.21290588378906</c:v>
                </c:pt>
              </c:numCache>
            </c:numRef>
          </c:val>
        </c:ser>
        <c:ser>
          <c:idx val="0"/>
          <c:order val="1"/>
          <c:tx>
            <c:v>b 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Лист1!$A$21:$A$34</c:f>
              <c:numCache>
                <c:formatCode>General</c:formatCode>
                <c:ptCount val="1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0.36000000000000032</c:v>
                </c:pt>
                <c:pt idx="5">
                  <c:v>0.380000000000003</c:v>
                </c:pt>
                <c:pt idx="6">
                  <c:v>0.4</c:v>
                </c:pt>
                <c:pt idx="7">
                  <c:v>0.44</c:v>
                </c:pt>
                <c:pt idx="8">
                  <c:v>0.5</c:v>
                </c:pt>
                <c:pt idx="9">
                  <c:v>0.60000000000000064</c:v>
                </c:pt>
                <c:pt idx="10">
                  <c:v>0.70000000000000062</c:v>
                </c:pt>
                <c:pt idx="11">
                  <c:v>0.8</c:v>
                </c:pt>
                <c:pt idx="12">
                  <c:v>0.9</c:v>
                </c:pt>
                <c:pt idx="13">
                  <c:v>1</c:v>
                </c:pt>
              </c:numCache>
            </c:numRef>
          </c:cat>
          <c:val>
            <c:numRef>
              <c:f>Лист1!$L$21:$L$34</c:f>
              <c:numCache>
                <c:formatCode>General</c:formatCode>
                <c:ptCount val="14"/>
                <c:pt idx="0">
                  <c:v>409.15447998046932</c:v>
                </c:pt>
                <c:pt idx="1">
                  <c:v>409.15447998046932</c:v>
                </c:pt>
                <c:pt idx="2">
                  <c:v>409.15447998046932</c:v>
                </c:pt>
                <c:pt idx="3">
                  <c:v>409.15447998046932</c:v>
                </c:pt>
                <c:pt idx="6">
                  <c:v>409.15447998046932</c:v>
                </c:pt>
                <c:pt idx="8">
                  <c:v>409.15447998046932</c:v>
                </c:pt>
                <c:pt idx="9">
                  <c:v>409.15447998046932</c:v>
                </c:pt>
                <c:pt idx="10">
                  <c:v>409.15447998046932</c:v>
                </c:pt>
                <c:pt idx="11">
                  <c:v>409.15447998046932</c:v>
                </c:pt>
                <c:pt idx="12">
                  <c:v>409.15447998046932</c:v>
                </c:pt>
                <c:pt idx="13">
                  <c:v>409.15447998046932</c:v>
                </c:pt>
              </c:numCache>
            </c:numRef>
          </c:val>
        </c:ser>
        <c:ser>
          <c:idx val="1"/>
          <c:order val="2"/>
          <c:tx>
            <c:v>b 0.9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Лист1!$A$21:$A$34</c:f>
              <c:numCache>
                <c:formatCode>General</c:formatCode>
                <c:ptCount val="1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0.36000000000000032</c:v>
                </c:pt>
                <c:pt idx="5">
                  <c:v>0.380000000000003</c:v>
                </c:pt>
                <c:pt idx="6">
                  <c:v>0.4</c:v>
                </c:pt>
                <c:pt idx="7">
                  <c:v>0.44</c:v>
                </c:pt>
                <c:pt idx="8">
                  <c:v>0.5</c:v>
                </c:pt>
                <c:pt idx="9">
                  <c:v>0.60000000000000064</c:v>
                </c:pt>
                <c:pt idx="10">
                  <c:v>0.70000000000000062</c:v>
                </c:pt>
                <c:pt idx="11">
                  <c:v>0.8</c:v>
                </c:pt>
                <c:pt idx="12">
                  <c:v>0.9</c:v>
                </c:pt>
                <c:pt idx="13">
                  <c:v>1</c:v>
                </c:pt>
              </c:numCache>
            </c:numRef>
          </c:cat>
          <c:val>
            <c:numRef>
              <c:f>Лист1!$X$21:$X$34</c:f>
              <c:numCache>
                <c:formatCode>General</c:formatCode>
                <c:ptCount val="14"/>
                <c:pt idx="0">
                  <c:v>730.086669921875</c:v>
                </c:pt>
                <c:pt idx="1">
                  <c:v>650.540283203125</c:v>
                </c:pt>
                <c:pt idx="2">
                  <c:v>585.9439697265625</c:v>
                </c:pt>
                <c:pt idx="3">
                  <c:v>538.92779541015625</c:v>
                </c:pt>
                <c:pt idx="4">
                  <c:v>517.38903808593739</c:v>
                </c:pt>
                <c:pt idx="5">
                  <c:v>511.06591796874869</c:v>
                </c:pt>
                <c:pt idx="6">
                  <c:v>505.1092529296875</c:v>
                </c:pt>
                <c:pt idx="7">
                  <c:v>494.16888427734432</c:v>
                </c:pt>
                <c:pt idx="8">
                  <c:v>479.79547119140631</c:v>
                </c:pt>
                <c:pt idx="9">
                  <c:v>459.95974731445432</c:v>
                </c:pt>
                <c:pt idx="10">
                  <c:v>443.84408569336824</c:v>
                </c:pt>
                <c:pt idx="11">
                  <c:v>430.40487670898369</c:v>
                </c:pt>
                <c:pt idx="12">
                  <c:v>418.98745727539023</c:v>
                </c:pt>
                <c:pt idx="13">
                  <c:v>409.15447998046932</c:v>
                </c:pt>
              </c:numCache>
            </c:numRef>
          </c:val>
        </c:ser>
        <c:marker val="1"/>
        <c:axId val="127419520"/>
        <c:axId val="127421824"/>
      </c:lineChart>
      <c:catAx>
        <c:axId val="12741952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i="1"/>
                  <a:t>A</a:t>
                </a:r>
                <a:endParaRPr lang="ru-RU" i="1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421824"/>
        <c:crosses val="autoZero"/>
        <c:auto val="1"/>
        <c:lblAlgn val="ctr"/>
        <c:lblOffset val="100"/>
      </c:catAx>
      <c:valAx>
        <c:axId val="12742182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419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1" baseline="0" dirty="0" smtClean="0">
                <a:effectLst/>
              </a:rPr>
              <a:t>M</a:t>
            </a:r>
            <a:r>
              <a:rPr lang="en-US" sz="1800" b="0" i="0" baseline="0" dirty="0" smtClean="0">
                <a:effectLst/>
              </a:rPr>
              <a:t> </a:t>
            </a:r>
            <a:r>
              <a:rPr lang="ru-RU" sz="1800" b="0" i="0" baseline="0" dirty="0" smtClean="0">
                <a:effectLst/>
              </a:rPr>
              <a:t>Фактор износа, мощность</a:t>
            </a:r>
            <a:endParaRPr lang="ru-RU" dirty="0" smtClean="0">
              <a:effectLst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2"/>
          <c:order val="0"/>
          <c:tx>
            <c:v>a 0.1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Лист1!$B$39:$Y$39</c:f>
              <c:numCache>
                <c:formatCode>General</c:formatCode>
                <c:ptCount val="24"/>
                <c:pt idx="0">
                  <c:v>125.36668395996099</c:v>
                </c:pt>
                <c:pt idx="1">
                  <c:v>126.88720703125</c:v>
                </c:pt>
                <c:pt idx="2">
                  <c:v>128.73677062987991</c:v>
                </c:pt>
                <c:pt idx="3">
                  <c:v>130.95179748535207</c:v>
                </c:pt>
                <c:pt idx="4">
                  <c:v>133.437255859375</c:v>
                </c:pt>
                <c:pt idx="5">
                  <c:v>136.20954895019531</c:v>
                </c:pt>
                <c:pt idx="6">
                  <c:v>139.29565429687113</c:v>
                </c:pt>
                <c:pt idx="7">
                  <c:v>142.82511901855608</c:v>
                </c:pt>
                <c:pt idx="8">
                  <c:v>146.84403991699224</c:v>
                </c:pt>
                <c:pt idx="9">
                  <c:v>151.39411926269668</c:v>
                </c:pt>
                <c:pt idx="10">
                  <c:v>156.60221862793108</c:v>
                </c:pt>
                <c:pt idx="11">
                  <c:v>162.5469970703125</c:v>
                </c:pt>
                <c:pt idx="12">
                  <c:v>166.55671691894668</c:v>
                </c:pt>
                <c:pt idx="13">
                  <c:v>167.98709106445321</c:v>
                </c:pt>
                <c:pt idx="14">
                  <c:v>169.45672607421881</c:v>
                </c:pt>
                <c:pt idx="15">
                  <c:v>177.75721740722869</c:v>
                </c:pt>
                <c:pt idx="16">
                  <c:v>188.03196716308594</c:v>
                </c:pt>
                <c:pt idx="17">
                  <c:v>201.44721984863574</c:v>
                </c:pt>
                <c:pt idx="18">
                  <c:v>209.92948913574219</c:v>
                </c:pt>
                <c:pt idx="19">
                  <c:v>220.11566162109122</c:v>
                </c:pt>
                <c:pt idx="20">
                  <c:v>247.90661621093761</c:v>
                </c:pt>
                <c:pt idx="21">
                  <c:v>289.2142333984375</c:v>
                </c:pt>
                <c:pt idx="22">
                  <c:v>343.10635375976562</c:v>
                </c:pt>
                <c:pt idx="23">
                  <c:v>399.48608398437369</c:v>
                </c:pt>
              </c:numCache>
            </c:numRef>
          </c:val>
        </c:ser>
        <c:ser>
          <c:idx val="0"/>
          <c:order val="1"/>
          <c:tx>
            <c:v>a 0.5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Лист1!$B$3:$Y$3</c:f>
              <c:numCache>
                <c:formatCode>General</c:formatCode>
                <c:ptCount val="24"/>
                <c:pt idx="0">
                  <c:v>-1</c:v>
                </c:pt>
                <c:pt idx="1">
                  <c:v>-0.9</c:v>
                </c:pt>
                <c:pt idx="2">
                  <c:v>-0.8</c:v>
                </c:pt>
                <c:pt idx="3">
                  <c:v>-0.70000000000000062</c:v>
                </c:pt>
                <c:pt idx="4">
                  <c:v>-0.60000000000000064</c:v>
                </c:pt>
                <c:pt idx="5">
                  <c:v>-0.5</c:v>
                </c:pt>
                <c:pt idx="6">
                  <c:v>-0.4</c:v>
                </c:pt>
                <c:pt idx="7">
                  <c:v>-0.30000000000000032</c:v>
                </c:pt>
                <c:pt idx="8">
                  <c:v>-0.2</c:v>
                </c:pt>
                <c:pt idx="9">
                  <c:v>-0.1</c:v>
                </c:pt>
                <c:pt idx="10">
                  <c:v>0</c:v>
                </c:pt>
                <c:pt idx="11">
                  <c:v>0.1</c:v>
                </c:pt>
                <c:pt idx="12">
                  <c:v>0.16</c:v>
                </c:pt>
                <c:pt idx="13">
                  <c:v>0.18000000000000024</c:v>
                </c:pt>
                <c:pt idx="14">
                  <c:v>0.2</c:v>
                </c:pt>
                <c:pt idx="15">
                  <c:v>0.30000000000000032</c:v>
                </c:pt>
                <c:pt idx="16">
                  <c:v>0.4</c:v>
                </c:pt>
                <c:pt idx="17">
                  <c:v>0.5</c:v>
                </c:pt>
                <c:pt idx="18">
                  <c:v>0.55000000000000004</c:v>
                </c:pt>
                <c:pt idx="19">
                  <c:v>0.60000000000000064</c:v>
                </c:pt>
                <c:pt idx="20">
                  <c:v>0.70000000000000062</c:v>
                </c:pt>
                <c:pt idx="21">
                  <c:v>0.8</c:v>
                </c:pt>
                <c:pt idx="22">
                  <c:v>0.9</c:v>
                </c:pt>
                <c:pt idx="23">
                  <c:v>1</c:v>
                </c:pt>
              </c:numCache>
            </c:numRef>
          </c:cat>
          <c:val>
            <c:numRef>
              <c:f>Лист1!$B$46:$Z$46</c:f>
              <c:numCache>
                <c:formatCode>General</c:formatCode>
                <c:ptCount val="25"/>
                <c:pt idx="0">
                  <c:v>132.85224914551011</c:v>
                </c:pt>
                <c:pt idx="1">
                  <c:v>134.67015075683472</c:v>
                </c:pt>
                <c:pt idx="2">
                  <c:v>136.58502197265707</c:v>
                </c:pt>
                <c:pt idx="3">
                  <c:v>138.5990447998025</c:v>
                </c:pt>
                <c:pt idx="4">
                  <c:v>140.72457885742187</c:v>
                </c:pt>
                <c:pt idx="5">
                  <c:v>143.03349304199219</c:v>
                </c:pt>
                <c:pt idx="6">
                  <c:v>145.45713806152517</c:v>
                </c:pt>
                <c:pt idx="7">
                  <c:v>148.0302734375</c:v>
                </c:pt>
                <c:pt idx="8">
                  <c:v>150.72129821777517</c:v>
                </c:pt>
                <c:pt idx="9">
                  <c:v>153.59902954101562</c:v>
                </c:pt>
                <c:pt idx="10">
                  <c:v>156.60221862793108</c:v>
                </c:pt>
                <c:pt idx="11">
                  <c:v>159.74467468261577</c:v>
                </c:pt>
                <c:pt idx="12">
                  <c:v>161.73117065429685</c:v>
                </c:pt>
                <c:pt idx="13">
                  <c:v>162.40420532226562</c:v>
                </c:pt>
                <c:pt idx="14">
                  <c:v>163.08259582519531</c:v>
                </c:pt>
                <c:pt idx="15">
                  <c:v>166.58432006835937</c:v>
                </c:pt>
                <c:pt idx="16">
                  <c:v>170.2891998291002</c:v>
                </c:pt>
                <c:pt idx="17">
                  <c:v>174.24412536620972</c:v>
                </c:pt>
                <c:pt idx="18">
                  <c:v>176.31916809081972</c:v>
                </c:pt>
                <c:pt idx="19">
                  <c:v>178.45272827148582</c:v>
                </c:pt>
                <c:pt idx="20">
                  <c:v>182.93446350097656</c:v>
                </c:pt>
                <c:pt idx="21">
                  <c:v>187.74526977538972</c:v>
                </c:pt>
                <c:pt idx="22">
                  <c:v>192.91539001464838</c:v>
                </c:pt>
                <c:pt idx="23">
                  <c:v>198.47935485839838</c:v>
                </c:pt>
              </c:numCache>
            </c:numRef>
          </c:val>
        </c:ser>
        <c:ser>
          <c:idx val="1"/>
          <c:order val="2"/>
          <c:tx>
            <c:v>a 0.9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Лист1!$B$50:$Y$50</c:f>
              <c:numCache>
                <c:formatCode>General</c:formatCode>
                <c:ptCount val="24"/>
                <c:pt idx="0">
                  <c:v>149.41944885254097</c:v>
                </c:pt>
                <c:pt idx="1">
                  <c:v>150.21290588378906</c:v>
                </c:pt>
                <c:pt idx="2">
                  <c:v>151.00041198730608</c:v>
                </c:pt>
                <c:pt idx="3">
                  <c:v>151.77453613281099</c:v>
                </c:pt>
                <c:pt idx="4">
                  <c:v>152.5283813476585</c:v>
                </c:pt>
                <c:pt idx="5">
                  <c:v>153.26142883300781</c:v>
                </c:pt>
                <c:pt idx="6">
                  <c:v>153.97325134277344</c:v>
                </c:pt>
                <c:pt idx="7">
                  <c:v>154.66348266601472</c:v>
                </c:pt>
                <c:pt idx="8">
                  <c:v>155.33184814453207</c:v>
                </c:pt>
                <c:pt idx="9">
                  <c:v>155.97813415527517</c:v>
                </c:pt>
                <c:pt idx="10">
                  <c:v>156.60221862793108</c:v>
                </c:pt>
                <c:pt idx="11">
                  <c:v>157.20405578612991</c:v>
                </c:pt>
                <c:pt idx="12">
                  <c:v>157.55447387695321</c:v>
                </c:pt>
                <c:pt idx="13">
                  <c:v>157.66950988769668</c:v>
                </c:pt>
                <c:pt idx="14">
                  <c:v>157.78366088867185</c:v>
                </c:pt>
                <c:pt idx="15">
                  <c:v>158.34109497070321</c:v>
                </c:pt>
                <c:pt idx="16">
                  <c:v>158.87649536132812</c:v>
                </c:pt>
                <c:pt idx="17">
                  <c:v>159.39894104004097</c:v>
                </c:pt>
                <c:pt idx="18">
                  <c:v>159.65426635742452</c:v>
                </c:pt>
                <c:pt idx="19">
                  <c:v>159.90422058105469</c:v>
                </c:pt>
                <c:pt idx="20">
                  <c:v>160.38809204101699</c:v>
                </c:pt>
                <c:pt idx="21">
                  <c:v>160.85087585449224</c:v>
                </c:pt>
                <c:pt idx="22">
                  <c:v>161.29287719726562</c:v>
                </c:pt>
                <c:pt idx="23">
                  <c:v>161.71449279784898</c:v>
                </c:pt>
              </c:numCache>
            </c:numRef>
          </c:val>
        </c:ser>
        <c:marker val="1"/>
        <c:axId val="127498112"/>
        <c:axId val="127504768"/>
      </c:lineChart>
      <c:catAx>
        <c:axId val="127498112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i="1"/>
                  <a:t>B</a:t>
                </a:r>
                <a:endParaRPr lang="ru-RU" i="1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504768"/>
        <c:crosses val="autoZero"/>
        <c:auto val="1"/>
        <c:lblAlgn val="ctr"/>
        <c:lblOffset val="100"/>
      </c:catAx>
      <c:valAx>
        <c:axId val="12750476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498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1" baseline="0" dirty="0">
                <a:effectLst/>
              </a:rPr>
              <a:t>M</a:t>
            </a:r>
            <a:r>
              <a:rPr lang="en-US" sz="1400" b="0" i="0" baseline="0" dirty="0">
                <a:effectLst/>
              </a:rPr>
              <a:t> </a:t>
            </a:r>
            <a:r>
              <a:rPr lang="ru-RU" sz="1400" b="0" i="0" baseline="0" dirty="0" smtClean="0">
                <a:effectLst/>
              </a:rPr>
              <a:t>Фактор износа, мощность</a:t>
            </a:r>
            <a:endParaRPr lang="ru-RU" sz="1400" dirty="0">
              <a:effectLst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2"/>
          <c:order val="0"/>
          <c:tx>
            <c:v>b -0.9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Лист1!$A$38:$A$51</c:f>
              <c:numCache>
                <c:formatCode>General</c:formatCode>
                <c:ptCount val="1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0.36000000000000032</c:v>
                </c:pt>
                <c:pt idx="5">
                  <c:v>0.380000000000003</c:v>
                </c:pt>
                <c:pt idx="6">
                  <c:v>0.4</c:v>
                </c:pt>
                <c:pt idx="7">
                  <c:v>0.44</c:v>
                </c:pt>
                <c:pt idx="8">
                  <c:v>0.5</c:v>
                </c:pt>
                <c:pt idx="9">
                  <c:v>0.60000000000000064</c:v>
                </c:pt>
                <c:pt idx="10">
                  <c:v>0.70000000000000062</c:v>
                </c:pt>
                <c:pt idx="11">
                  <c:v>0.8</c:v>
                </c:pt>
                <c:pt idx="12">
                  <c:v>0.9</c:v>
                </c:pt>
                <c:pt idx="13">
                  <c:v>1</c:v>
                </c:pt>
              </c:numCache>
            </c:numRef>
          </c:cat>
          <c:val>
            <c:numRef>
              <c:f>Лист1!$C$38:$C$50</c:f>
              <c:numCache>
                <c:formatCode>General</c:formatCode>
                <c:ptCount val="13"/>
                <c:pt idx="0">
                  <c:v>125.73792266845776</c:v>
                </c:pt>
                <c:pt idx="1">
                  <c:v>126.88720703125</c:v>
                </c:pt>
                <c:pt idx="2">
                  <c:v>128.31533813476562</c:v>
                </c:pt>
                <c:pt idx="3">
                  <c:v>130.11367797851472</c:v>
                </c:pt>
                <c:pt idx="4">
                  <c:v>131.33746337890707</c:v>
                </c:pt>
                <c:pt idx="5">
                  <c:v>131.77131652832031</c:v>
                </c:pt>
                <c:pt idx="6">
                  <c:v>132.21818542480236</c:v>
                </c:pt>
                <c:pt idx="7">
                  <c:v>133.15301513671687</c:v>
                </c:pt>
                <c:pt idx="8">
                  <c:v>134.67015075683472</c:v>
                </c:pt>
                <c:pt idx="9">
                  <c:v>137.53973388671875</c:v>
                </c:pt>
                <c:pt idx="10">
                  <c:v>140.93948364257812</c:v>
                </c:pt>
                <c:pt idx="11">
                  <c:v>145.11363220214537</c:v>
                </c:pt>
                <c:pt idx="12">
                  <c:v>150.21290588378906</c:v>
                </c:pt>
              </c:numCache>
            </c:numRef>
          </c:val>
        </c:ser>
        <c:ser>
          <c:idx val="0"/>
          <c:order val="1"/>
          <c:tx>
            <c:v>b 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Лист1!$A$38:$A$51</c:f>
              <c:numCache>
                <c:formatCode>General</c:formatCode>
                <c:ptCount val="1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0.36000000000000032</c:v>
                </c:pt>
                <c:pt idx="5">
                  <c:v>0.380000000000003</c:v>
                </c:pt>
                <c:pt idx="6">
                  <c:v>0.4</c:v>
                </c:pt>
                <c:pt idx="7">
                  <c:v>0.44</c:v>
                </c:pt>
                <c:pt idx="8">
                  <c:v>0.5</c:v>
                </c:pt>
                <c:pt idx="9">
                  <c:v>0.60000000000000064</c:v>
                </c:pt>
                <c:pt idx="10">
                  <c:v>0.70000000000000062</c:v>
                </c:pt>
                <c:pt idx="11">
                  <c:v>0.8</c:v>
                </c:pt>
                <c:pt idx="12">
                  <c:v>0.9</c:v>
                </c:pt>
                <c:pt idx="13">
                  <c:v>1</c:v>
                </c:pt>
              </c:numCache>
            </c:numRef>
          </c:cat>
          <c:val>
            <c:numRef>
              <c:f>Лист1!$L$38:$L$51</c:f>
              <c:numCache>
                <c:formatCode>General</c:formatCode>
                <c:ptCount val="14"/>
                <c:pt idx="0">
                  <c:v>156.60221862793114</c:v>
                </c:pt>
                <c:pt idx="1">
                  <c:v>156.60221862793114</c:v>
                </c:pt>
                <c:pt idx="2">
                  <c:v>156.60221862793114</c:v>
                </c:pt>
                <c:pt idx="3">
                  <c:v>156.60221862793114</c:v>
                </c:pt>
                <c:pt idx="6">
                  <c:v>156.60221862793114</c:v>
                </c:pt>
                <c:pt idx="8">
                  <c:v>156.60221862793114</c:v>
                </c:pt>
                <c:pt idx="9">
                  <c:v>156.60221862793114</c:v>
                </c:pt>
                <c:pt idx="10">
                  <c:v>156.60221862793114</c:v>
                </c:pt>
                <c:pt idx="11">
                  <c:v>156.60221862793114</c:v>
                </c:pt>
                <c:pt idx="12">
                  <c:v>156.60221862793114</c:v>
                </c:pt>
                <c:pt idx="13">
                  <c:v>156.60221862793114</c:v>
                </c:pt>
              </c:numCache>
            </c:numRef>
          </c:val>
        </c:ser>
        <c:ser>
          <c:idx val="1"/>
          <c:order val="2"/>
          <c:tx>
            <c:v>b 0.9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triangl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Лист1!$A$38:$A$51</c:f>
              <c:numCache>
                <c:formatCode>General</c:formatCode>
                <c:ptCount val="1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0.36000000000000032</c:v>
                </c:pt>
                <c:pt idx="5">
                  <c:v>0.380000000000003</c:v>
                </c:pt>
                <c:pt idx="6">
                  <c:v>0.4</c:v>
                </c:pt>
                <c:pt idx="7">
                  <c:v>0.44</c:v>
                </c:pt>
                <c:pt idx="8">
                  <c:v>0.5</c:v>
                </c:pt>
                <c:pt idx="9">
                  <c:v>0.60000000000000064</c:v>
                </c:pt>
                <c:pt idx="10">
                  <c:v>0.70000000000000062</c:v>
                </c:pt>
                <c:pt idx="11">
                  <c:v>0.8</c:v>
                </c:pt>
                <c:pt idx="12">
                  <c:v>0.9</c:v>
                </c:pt>
                <c:pt idx="13">
                  <c:v>1</c:v>
                </c:pt>
              </c:numCache>
            </c:numRef>
          </c:cat>
          <c:val>
            <c:numRef>
              <c:f>Лист1!$X$38:$X$51</c:f>
              <c:numCache>
                <c:formatCode>General</c:formatCode>
                <c:ptCount val="14"/>
                <c:pt idx="0">
                  <c:v>432.73947143554687</c:v>
                </c:pt>
                <c:pt idx="1">
                  <c:v>343.10635375976562</c:v>
                </c:pt>
                <c:pt idx="2">
                  <c:v>274.03182983398426</c:v>
                </c:pt>
                <c:pt idx="3">
                  <c:v>232.53005981445321</c:v>
                </c:pt>
                <c:pt idx="4">
                  <c:v>216.65649414062642</c:v>
                </c:pt>
                <c:pt idx="5">
                  <c:v>212.34318542480236</c:v>
                </c:pt>
                <c:pt idx="6">
                  <c:v>208.41007995605469</c:v>
                </c:pt>
                <c:pt idx="7">
                  <c:v>201.48686218261724</c:v>
                </c:pt>
                <c:pt idx="8">
                  <c:v>192.91539001464838</c:v>
                </c:pt>
                <c:pt idx="9">
                  <c:v>181.91531372070313</c:v>
                </c:pt>
                <c:pt idx="10">
                  <c:v>173.53324890136719</c:v>
                </c:pt>
                <c:pt idx="11">
                  <c:v>166.83090209960937</c:v>
                </c:pt>
                <c:pt idx="12">
                  <c:v>161.29287719726562</c:v>
                </c:pt>
                <c:pt idx="13">
                  <c:v>156.60221862793114</c:v>
                </c:pt>
              </c:numCache>
            </c:numRef>
          </c:val>
        </c:ser>
        <c:marker val="1"/>
        <c:axId val="127549440"/>
        <c:axId val="127551744"/>
      </c:lineChart>
      <c:catAx>
        <c:axId val="12754944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i="1"/>
                  <a:t>A</a:t>
                </a:r>
                <a:endParaRPr lang="ru-RU" i="1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551744"/>
        <c:crosses val="autoZero"/>
        <c:auto val="1"/>
        <c:lblAlgn val="ctr"/>
        <c:lblOffset val="100"/>
      </c:catAx>
      <c:valAx>
        <c:axId val="12755174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549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C5AE1C4-82E8-47CB-8F0C-71AC71D2573F}" type="datetimeFigureOut">
              <a:rPr lang="ru-RU"/>
              <a:pPr>
                <a:defRPr/>
              </a:pPr>
              <a:t>07.04.2016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9681C33-9D00-405D-A9B9-067595ECF8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987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F9506DF-1D1C-4F98-AFE7-EAFA7EF12F03}" type="slidenum">
              <a:rPr lang="ru-RU" altLang="ru-RU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8742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В реальных ситуациях взаимодействия колеса и рельса, влияние изменений характеристик трения на износ в общем случае является существенным. Поэтому при  компьютерном моделировании рекомендуется учитывать зависимость коэффициента трения от скорости проскальзывания, если в задачу входит оценка износа.</a:t>
            </a:r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Как показывает компьютерное моделирование движения колесной пары по рельсовому пути, при падающей кинетической характеристике трения уменьшение коэффициента трения может сопровождаться увеличением характеристик износа. </a:t>
            </a:r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Так как, в трибодинамике значение коэффициента трения является функцией МГНОВЕННОЙ скорости скольжения, которая изменяется во времени. То для компьютерного моделирования движения железнодорожных экипажей желательно использовать не кинетическую, а динамическую характеристику трения, которая может от нее существенно отличаться. Однако это требует проведения предварительно широкого круга теоретических и экспериментальных исследований.</a:t>
            </a:r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348599-B2A7-4F3A-B2F5-97082B1F27DB}" type="slidenum">
              <a:rPr lang="ru-RU" altLang="ru-RU"/>
              <a:pPr/>
              <a:t>22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998064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Исследования. проводятся начиная с </a:t>
            </a:r>
            <a:r>
              <a:rPr lang="en-US" altLang="ru-RU" smtClean="0"/>
              <a:t>XIX </a:t>
            </a:r>
            <a:r>
              <a:rPr lang="ru-RU" altLang="ru-RU" smtClean="0"/>
              <a:t>века. Между тем, до сих пор нет ясности, насколько хорошо предлагаемые зависимости отражают реальные случаи, и как следует задавать различные их параметры в разных ситуациях с учетом многообразия действующих реальных факторов.</a:t>
            </a:r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974C8A8-C80B-4481-B0AD-BB89F9A652BA}" type="slidenum">
              <a:rPr lang="ru-RU" altLang="ru-RU"/>
              <a:pPr/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956542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Современные технологии позволяют проводить моделирование с использованием специализированных программных комплексов. В данной работе использовался комплекс УМ.</a:t>
            </a:r>
            <a:br>
              <a:rPr lang="ru-RU" altLang="ru-RU" smtClean="0"/>
            </a:br>
            <a:r>
              <a:rPr lang="ru-RU" altLang="ru-RU" smtClean="0"/>
              <a:t>В программном комплексе «Универсальный механизм» для моделирования износа используется формула, которая, по сути, является частным случаем известной формулы И.В. Крагельского – С.В. Щедрова </a:t>
            </a:r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69D63A3-339F-4912-B8E4-D80E70CC9B96}" type="slidenum">
              <a:rPr lang="ru-RU" altLang="ru-RU"/>
              <a:pPr/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5761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dirty="0" smtClean="0"/>
              <a:t>На подготовительном этапе было математически обосновано, что эта формула является частным случаем.</a:t>
            </a:r>
          </a:p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  <a:p>
            <a:pPr eaLnBrk="1" hangingPunct="1">
              <a:spcBef>
                <a:spcPct val="0"/>
              </a:spcBef>
            </a:pPr>
            <a:r>
              <a:rPr lang="ru-RU" altLang="ru-RU" dirty="0" smtClean="0"/>
              <a:t>В описании комплекса УМ  приводятся некоторые рекомендации по выбору параметров в зависимости от типа локомотива, влажности, наличия </a:t>
            </a:r>
            <a:r>
              <a:rPr lang="ru-RU" altLang="ru-RU" dirty="0" err="1" smtClean="0"/>
              <a:t>лубрикации</a:t>
            </a:r>
            <a:r>
              <a:rPr lang="ru-RU" altLang="ru-RU" dirty="0" smtClean="0"/>
              <a:t>. </a:t>
            </a:r>
          </a:p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  <a:p>
            <a:pPr eaLnBrk="1" hangingPunct="1">
              <a:spcBef>
                <a:spcPct val="0"/>
              </a:spcBef>
            </a:pPr>
            <a:r>
              <a:rPr lang="ru-RU" altLang="ru-RU" dirty="0" smtClean="0"/>
              <a:t>Представляет интерес изучение, насколько велика чувствительность результатов компьютерного моделирования по износу к задаваемым параметрам и оценка, как может влиять изменение этих параметров в более широких пределах.</a:t>
            </a:r>
          </a:p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99DD740-2A4A-4631-A1B2-BE72112C9648}" type="slidenum">
              <a:rPr lang="ru-RU" altLang="ru-RU"/>
              <a:pPr/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8416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При каждом запуск моделирования изменялись только параметры </a:t>
            </a:r>
            <a:r>
              <a:rPr lang="en-US" altLang="ru-RU" smtClean="0"/>
              <a:t>A B</a:t>
            </a:r>
            <a:r>
              <a:rPr lang="ru-RU" altLang="ru-RU" smtClean="0"/>
              <a:t> кинетической характеристики трения, но не изменялись параметры окружения и колёсной пары. </a:t>
            </a: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EC76FF-B5E4-4223-AF80-F6B7C64E4312}" type="slidenum">
              <a:rPr lang="ru-RU" altLang="ru-RU"/>
              <a:pPr/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35907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Примерно так выглядело моделирование движения колёсной пары по рельсу. На графиках в реальном времени отражаются изменения количественных характеристик, непосредственно связанных с износом.</a:t>
            </a:r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249CB0-4F68-4824-8470-FCAD6116ECB6}" type="slidenum">
              <a:rPr lang="ru-RU" altLang="ru-RU"/>
              <a:pPr/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90583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Были получены графики, отражающие зависимость факторов износа от параметров </a:t>
            </a:r>
            <a:r>
              <a:rPr lang="en-US" altLang="ru-RU" smtClean="0"/>
              <a:t>A </a:t>
            </a:r>
            <a:r>
              <a:rPr lang="ru-RU" altLang="ru-RU" smtClean="0"/>
              <a:t>и </a:t>
            </a:r>
            <a:r>
              <a:rPr lang="en-US" altLang="ru-RU" smtClean="0"/>
              <a:t>B</a:t>
            </a:r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E40BC2-903E-4108-BFF4-B21F7EC32157}" type="slidenum">
              <a:rPr lang="ru-RU" altLang="ru-RU"/>
              <a:pPr/>
              <a:t>18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684156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15F0992-B797-4528-A331-68527E5DC4FC}" type="slidenum">
              <a:rPr lang="ru-RU" altLang="ru-RU"/>
              <a:pPr/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32690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2451FC-5A20-48CE-A4F8-EF9929C518D7}" type="slidenum">
              <a:rPr lang="ru-RU" altLang="ru-RU"/>
              <a:pPr/>
              <a:t>20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096052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90B10-1E2F-4D40-8E88-270E9B434B87}" type="datetimeFigureOut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29EB04-18B0-4F70-9F77-2909E78702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FDBE3-F450-49CD-B032-94B9805E2DB1}" type="datetimeFigureOut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C7D618-4D58-4625-A6F5-E2925556A0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1B33C-1F30-4AC4-BB3E-9588CBA5BCF9}" type="datetimeFigureOut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262D2-3C68-4760-96BC-DE7B52100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61C13-89A0-4DC2-938A-A48D40173D6C}" type="datetimeFigureOut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7CA0B-DCA4-4322-B0C4-9186C00D0B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63D58-8541-4C52-BAA9-3899D141623F}" type="datetimeFigureOut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F1B63-F353-4D79-A432-ACA72EAF78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AC891-C977-4344-B048-59F784BE05F2}" type="datetimeFigureOut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258CB-B088-4E32-B093-85F1924F67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C0F6-2DDF-42CF-B6AB-951316760677}" type="datetimeFigureOut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C1775-8B9A-4118-B53E-A21C3964D0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B5738-0811-4D88-B890-6F98648942C5}" type="datetimeFigureOut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C95B4-8EEC-426B-BAA7-4A33F06DD3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7EE9C-FF14-4C88-92C7-3B9E1FF84B9D}" type="datetimeFigureOut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7B315-E624-41DA-85DB-D20E298FEF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F5686-0421-478C-BE31-EABCD274F8F0}" type="datetimeFigureOut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EC04E-5730-41DC-9D30-E6FA7A5230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C45A4-104A-4CB3-A365-14C1E18922A0}" type="datetimeFigureOut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B0311-C13A-4382-9CBB-25F4DD050F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0EFF7B-E120-4AB6-8C7F-26FD1BF4E4B9}" type="datetimeFigureOut">
              <a:rPr lang="en-US"/>
              <a:pPr>
                <a:defRPr/>
              </a:pPr>
              <a:t>4/7/2016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0277C1BE-AB4F-4ECE-8D6C-199D78BC3A9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Многовариантные расчеты факторов  износа колеса и рельса при варьировании  параметров кинетической характеристики трения</a:t>
            </a:r>
            <a:endParaRPr lang="ru-RU" altLang="ru-RU" sz="40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06126" y="4547936"/>
            <a:ext cx="4590549" cy="1636963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к.т.н., доц. Л.И. Евельсон, 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err="1" smtClean="0"/>
              <a:t>асп</a:t>
            </a:r>
            <a:r>
              <a:rPr lang="ru-RU" dirty="0" smtClean="0"/>
              <a:t>. Л.И. Ширяева, 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ст. А.Г. Цыганков (БГИТУ), 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д.т.н., проф. Е.А. Памфилов (БГТУ)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1985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b="1" cap="all" dirty="0" smtClean="0"/>
              <a:t>UM LOCO</a:t>
            </a:r>
            <a:endParaRPr lang="ru-RU" sz="4400" b="1" dirty="0" smtClean="0"/>
          </a:p>
        </p:txBody>
      </p:sp>
      <p:pic>
        <p:nvPicPr>
          <p:cNvPr id="7171" name="Picture 2" descr="Модуль моделирования динамики рельсовых экипажей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453" r="1453"/>
          <a:stretch>
            <a:fillRect/>
          </a:stretch>
        </p:blipFill>
        <p:spPr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cap="all" dirty="0"/>
              <a:t>МОДУЛЬ МОДЕЛИРОВАНИЯ ДИНАМИКИ РЕЛЬСОВЫХ ЭКИПАЖЕЙ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/>
              <a:t>Формула в программном комплексе «Универсальный Механизм»</a:t>
            </a:r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838200" y="1825625"/>
            <a:ext cx="10515600" cy="775685"/>
          </a:xfrm>
          <a:blipFill rotWithShape="0"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99544" y="2885090"/>
            <a:ext cx="6637283" cy="2585323"/>
          </a:xfrm>
          <a:prstGeom prst="rect">
            <a:avLst/>
          </a:prstGeom>
          <a:blipFill rotWithShape="0"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 l="-1377" t="-188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Изучение функции </a:t>
            </a:r>
            <a:r>
              <a:rPr lang="en-US" i="1" dirty="0" smtClean="0"/>
              <a:t>g(v)</a:t>
            </a:r>
            <a:r>
              <a:rPr lang="ru-RU" dirty="0" smtClean="0"/>
              <a:t> при фиксированных А,В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/>
                        <m:t>𝑔</m:t>
                      </m:r>
                      <m:d>
                        <m:dPr>
                          <m:ctrlPr>
                            <a:rPr lang="ru-RU" i="1"/>
                          </m:ctrlPr>
                        </m:dPr>
                        <m:e>
                          <m:r>
                            <a:rPr lang="ru-RU" i="1"/>
                            <m:t>𝑣</m:t>
                          </m:r>
                        </m:e>
                      </m:d>
                      <m:r>
                        <a:rPr lang="ru-RU" i="1"/>
                        <m:t>=</m:t>
                      </m:r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a:rPr lang="ru-RU" i="1"/>
                            <m:t>𝑓</m:t>
                          </m:r>
                        </m:e>
                        <m:sub>
                          <m:r>
                            <a:rPr lang="ru-RU" i="1"/>
                            <m:t>0</m:t>
                          </m:r>
                        </m:sub>
                      </m:sSub>
                      <m:r>
                        <a:rPr lang="ru-RU" i="1"/>
                        <m:t>(</m:t>
                      </m:r>
                      <m:d>
                        <m:dPr>
                          <m:ctrlPr>
                            <a:rPr lang="ru-RU" i="1"/>
                          </m:ctrlPr>
                        </m:dPr>
                        <m:e>
                          <m:r>
                            <a:rPr lang="ru-RU" i="1"/>
                            <m:t>1−</m:t>
                          </m:r>
                          <m:r>
                            <a:rPr lang="ru-RU" i="1"/>
                            <m:t>𝐴</m:t>
                          </m:r>
                        </m:e>
                      </m:d>
                      <m:sSup>
                        <m:sSupPr>
                          <m:ctrlPr>
                            <a:rPr lang="ru-RU" i="1"/>
                          </m:ctrlPr>
                        </m:sSupPr>
                        <m:e>
                          <m:r>
                            <a:rPr lang="ru-RU" i="1"/>
                            <m:t>𝑒</m:t>
                          </m:r>
                        </m:e>
                        <m:sup>
                          <m:r>
                            <a:rPr lang="ru-RU" i="1"/>
                            <m:t>−</m:t>
                          </m:r>
                          <m:r>
                            <a:rPr lang="ru-RU" i="1"/>
                            <m:t>𝐵𝑣</m:t>
                          </m:r>
                        </m:sup>
                      </m:sSup>
                      <m:r>
                        <a:rPr lang="ru-RU" i="1"/>
                        <m:t>+</m:t>
                      </m:r>
                      <m:r>
                        <a:rPr lang="ru-RU" i="1"/>
                        <m:t>𝐴</m:t>
                      </m:r>
                      <m:r>
                        <a:rPr lang="ru-RU" i="1"/>
                        <m:t>)</m:t>
                      </m:r>
                    </m:oMath>
                  </m:oMathPara>
                </a14:m>
                <a:endParaRPr lang="en-US" i="1" dirty="0" smtClean="0"/>
              </a:p>
              <a:p>
                <a:pPr marL="0" indent="0" algn="ctr">
                  <a:buNone/>
                </a:pPr>
                <a:endParaRPr lang="en-US" i="1" dirty="0" smtClean="0"/>
              </a:p>
              <a:p>
                <a:pPr marL="0" indent="0">
                  <a:buNone/>
                </a:pPr>
                <a:r>
                  <a:rPr lang="ru-RU" dirty="0" smtClean="0"/>
                  <a:t>Если </a:t>
                </a:r>
                <a:r>
                  <a:rPr lang="en-US" dirty="0" smtClean="0"/>
                  <a:t>A </a:t>
                </a:r>
                <a:r>
                  <a:rPr lang="ru-RU" dirty="0" smtClean="0"/>
                  <a:t>=</a:t>
                </a:r>
                <a:r>
                  <a:rPr lang="en-US" dirty="0" smtClean="0"/>
                  <a:t/>
                </a:r>
                <a:r>
                  <a:rPr lang="ru-RU" dirty="0" smtClean="0"/>
                  <a:t>0</a:t>
                </a:r>
                <a:r>
                  <a:rPr lang="ru-RU" dirty="0" smtClean="0"/>
                  <a:t>, то </a:t>
                </a:r>
                <a:r>
                  <a:rPr lang="en-US" dirty="0" smtClean="0"/>
                  <a:t/>
                </a:r>
                <a:r>
                  <a:rPr lang="ru-RU" dirty="0" smtClean="0"/>
                  <a:t>получаем монотонно убывающую функцию, и параметр </a:t>
                </a:r>
                <a:r>
                  <a:rPr lang="en-US" dirty="0" smtClean="0"/>
                  <a:t>B</a:t>
                </a:r>
                <a:r>
                  <a:rPr lang="ru-RU" dirty="0" smtClean="0"/>
                  <a:t> определяет скорость убывания. Величина </a:t>
                </a:r>
                <a:r>
                  <a:rPr lang="en-US" dirty="0" smtClean="0"/>
                  <a:t>B</a:t>
                </a:r>
                <a:r>
                  <a:rPr lang="ru-RU" dirty="0" smtClean="0"/>
                  <a:t> существенно зависит от температуры и давления. </a:t>
                </a:r>
                <a:endParaRPr lang="en-US" dirty="0" smtClean="0"/>
              </a:p>
              <a:p>
                <a:pPr marL="0" indent="0" algn="ctr">
                  <a:buNone/>
                </a:pPr>
                <a:r>
                  <a:rPr lang="ru-RU" sz="3200" i="1" dirty="0"/>
                  <a:t/>
                </a:r>
                <a14:m>
                  <m:oMath xmlns:m="http://schemas.openxmlformats.org/officeDocument/2006/math">
                    <m:r>
                      <a:rPr lang="ru-RU" sz="3200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ru-RU" sz="32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sz="3200" i="1">
                            <a:latin typeface="Cambria Math" panose="02040503050406030204" pitchFamily="18" charset="0"/>
                          </a:rPr>
                          <m:t>𝐵𝑣</m:t>
                        </m:r>
                      </m:sup>
                    </m:sSup>
                  </m:oMath>
                </a14:m>
                <a:endParaRPr lang="en-US" sz="3200" dirty="0" smtClean="0"/>
              </a:p>
              <a:p>
                <a:pPr marL="0" indent="0">
                  <a:buNone/>
                </a:pPr>
                <a:r>
                  <a:rPr lang="ru-RU" dirty="0" smtClean="0"/>
                  <a:t>Если </a:t>
                </a:r>
                <a:r>
                  <a:rPr lang="en-US" dirty="0" smtClean="0"/>
                  <a:t>A </a:t>
                </a:r>
                <a:r>
                  <a:rPr lang="ru-RU" dirty="0" smtClean="0"/>
                  <a:t>=</a:t>
                </a:r>
                <a:r>
                  <a:rPr lang="en-US" dirty="0" smtClean="0"/>
                  <a:t/>
                </a:r>
                <a:r>
                  <a:rPr lang="ru-RU" dirty="0" smtClean="0"/>
                  <a:t>1</a:t>
                </a:r>
                <a:r>
                  <a:rPr lang="ru-RU" dirty="0" smtClean="0"/>
                  <a:t>, то кинетическая характеристика вырождается в константу – коэффициент трения покоя</a:t>
                </a:r>
                <a:r>
                  <a:rPr lang="ru-RU" dirty="0" smtClean="0"/>
                  <a:t>.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i="1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ru-RU" sz="3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ru-RU" sz="3200" dirty="0"/>
              </a:p>
              <a:p>
                <a:pPr marL="0" indent="0">
                  <a:buNone/>
                </a:pPr>
                <a:endParaRPr lang="ru-RU" dirty="0" smtClean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Изучение функции </a:t>
            </a:r>
            <a:r>
              <a:rPr lang="en-US" i="1" dirty="0" smtClean="0"/>
              <a:t>g(v)</a:t>
            </a:r>
            <a:r>
              <a:rPr lang="ru-RU" dirty="0" smtClean="0"/>
              <a:t> при фиксированных А,В (продолжение)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ru-RU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ru-RU" i="1">
                          <a:latin typeface="Cambria Math" panose="02040503050406030204" pitchFamily="18" charset="0"/>
                        </a:rPr>
                        <m:t>(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𝐵𝑣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i="1" dirty="0" smtClean="0"/>
              </a:p>
              <a:p>
                <a:pPr marL="0" indent="0">
                  <a:buNone/>
                </a:pPr>
                <a:endParaRPr lang="en-US" i="1" dirty="0"/>
              </a:p>
              <a:p>
                <a:pPr marL="0" indent="0">
                  <a:buNone/>
                </a:pPr>
                <a:r>
                  <a:rPr lang="ru-RU" dirty="0" smtClean="0"/>
                  <a:t>Если </a:t>
                </a:r>
                <a:r>
                  <a:rPr lang="en-US" i="1" dirty="0" smtClean="0"/>
                  <a:t>B </a:t>
                </a:r>
                <a:r>
                  <a:rPr lang="ru-RU" dirty="0" smtClean="0"/>
                  <a:t>= </a:t>
                </a:r>
                <a:r>
                  <a:rPr lang="ru-RU" dirty="0"/>
                  <a:t>0, то функция </a:t>
                </a:r>
                <a:r>
                  <a:rPr lang="ru-RU" i="1" dirty="0"/>
                  <a:t>g(v</a:t>
                </a:r>
                <a:r>
                  <a:rPr lang="ru-RU" i="1" dirty="0" smtClean="0"/>
                  <a:t>)</a:t>
                </a:r>
                <a:r>
                  <a:rPr lang="en-US" i="1" dirty="0" smtClean="0"/>
                  <a:t/>
                </a:r>
                <a:r>
                  <a:rPr lang="ru-RU" dirty="0" smtClean="0"/>
                  <a:t>также </a:t>
                </a:r>
                <a:r>
                  <a:rPr lang="ru-RU" dirty="0"/>
                  <a:t>вырождается в константу, являющуюся коэффициентом трения покоя. 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/>
                        <m:t>𝑔</m:t>
                      </m:r>
                      <m:d>
                        <m:dPr>
                          <m:ctrlPr>
                            <a:rPr lang="ru-RU" i="1"/>
                          </m:ctrlPr>
                        </m:dPr>
                        <m:e>
                          <m:r>
                            <a:rPr lang="ru-RU" i="1"/>
                            <m:t>𝑣</m:t>
                          </m:r>
                        </m:e>
                      </m:d>
                      <m:r>
                        <a:rPr lang="ru-RU" i="1"/>
                        <m:t>=</m:t>
                      </m:r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a:rPr lang="ru-RU" i="1"/>
                            <m:t>𝑓</m:t>
                          </m:r>
                        </m:e>
                        <m:sub>
                          <m:r>
                            <a:rPr lang="ru-RU" i="1"/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Если </a:t>
                </a:r>
                <a:r>
                  <a:rPr lang="en-US" i="1" dirty="0"/>
                  <a:t>B</a:t>
                </a:r>
                <a:r>
                  <a:rPr lang="ru-RU" dirty="0"/>
                  <a:t> лежит в интервале (-∞; 0), то функция </a:t>
                </a:r>
                <a:r>
                  <a:rPr lang="ru-RU" i="1" dirty="0"/>
                  <a:t>g(v)</a:t>
                </a:r>
                <a:r>
                  <a:rPr lang="ru-RU" dirty="0"/>
                  <a:t>является возрастающей. 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Если </a:t>
                </a:r>
                <a:r>
                  <a:rPr lang="ru-RU" dirty="0"/>
                  <a:t>параметр </a:t>
                </a:r>
                <a:r>
                  <a:rPr lang="en-US" i="1" dirty="0"/>
                  <a:t>B</a:t>
                </a:r>
                <a:r>
                  <a:rPr lang="ru-RU" dirty="0"/>
                  <a:t> лежит в интервале (0; +∞), то функция является убывающей.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01515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Анализ функции </a:t>
            </a:r>
            <a:r>
              <a:rPr lang="en-US" i="1" dirty="0" smtClean="0"/>
              <a:t>f(A,B) </a:t>
            </a:r>
            <a:r>
              <a:rPr lang="ru-RU" dirty="0" smtClean="0"/>
              <a:t>при фиксации </a:t>
            </a:r>
            <a:r>
              <a:rPr lang="en-US" i="1" dirty="0" smtClean="0"/>
              <a:t>v</a:t>
            </a:r>
            <a:endParaRPr lang="ru-RU" i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/>
                  <a:t>При </a:t>
                </a:r>
                <a:r>
                  <a:rPr lang="en-US" i="1" dirty="0"/>
                  <a:t>B </a:t>
                </a:r>
                <a:r>
                  <a:rPr lang="ru-RU" dirty="0"/>
                  <a:t>&gt; 0 и </a:t>
                </a:r>
                <a:r>
                  <a:rPr lang="en-US" i="1" dirty="0"/>
                  <a:t>A </a:t>
                </a:r>
                <a:r>
                  <a:rPr lang="ru-RU" dirty="0"/>
                  <a:t>&gt;</a:t>
                </a:r>
                <a:r>
                  <a:rPr lang="ru-RU" dirty="0" smtClean="0"/>
                  <a:t>1:</a:t>
                </a:r>
                <a:endParaRPr lang="ru-RU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тр2</m:t>
                              </m:r>
                            </m:sub>
                          </m:sSub>
                        </m:num>
                        <m:den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&gt;0 </m:t>
                      </m:r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При </a:t>
                </a:r>
                <a:r>
                  <a:rPr lang="en-US" i="1" dirty="0"/>
                  <a:t>A </a:t>
                </a:r>
                <a:r>
                  <a:rPr lang="ru-RU" i="1" dirty="0"/>
                  <a:t>&lt;</a:t>
                </a:r>
                <a:r>
                  <a:rPr lang="ru-RU" dirty="0"/>
                  <a:t>1</a:t>
                </a:r>
                <a:r>
                  <a:rPr lang="ru-RU" i="1" dirty="0" smtClean="0"/>
                  <a:t>,</a:t>
                </a:r>
              </a:p>
              <a:p>
                <a:pPr marL="0" indent="0" algn="ctr">
                  <a:buNone/>
                </a:pPr>
                <a:r>
                  <a:rPr lang="ru-RU" i="1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тр2</m:t>
                            </m:r>
                          </m:sub>
                        </m:sSub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ru-RU" i="1" dirty="0" smtClean="0"/>
                  <a:t>,</a:t>
                </a:r>
              </a:p>
              <a:p>
                <a:pPr marL="0" indent="0">
                  <a:buNone/>
                </a:pPr>
                <a:r>
                  <a:rPr lang="ru-RU" i="1" dirty="0" smtClean="0"/>
                  <a:t/>
                </a:r>
                <a:r>
                  <a:rPr lang="ru-RU" dirty="0"/>
                  <a:t>т.е. с ростом </a:t>
                </a:r>
                <a:r>
                  <a:rPr lang="en-US" i="1" dirty="0"/>
                  <a:t>B</a:t>
                </a:r>
                <a:r>
                  <a:rPr lang="ru-RU" i="1" dirty="0"/>
                  <a:t> f</a:t>
                </a:r>
                <a:r>
                  <a:rPr lang="ru-RU" i="1" baseline="-25000" dirty="0"/>
                  <a:t>тр2 </a:t>
                </a:r>
                <a:r>
                  <a:rPr lang="ru-RU" dirty="0"/>
                  <a:t>уменьшается.</a:t>
                </a:r>
                <a:endParaRPr lang="ru-RU" i="1" dirty="0"/>
              </a:p>
              <a:p>
                <a:pPr marL="0" indent="0">
                  <a:buNone/>
                </a:pPr>
                <a:endParaRPr lang="ru-RU" i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0433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Расчетные факторы износа в ПК «УМ»</a:t>
            </a:r>
          </a:p>
        </p:txBody>
      </p:sp>
      <p:sp>
        <p:nvSpPr>
          <p:cNvPr id="6" name="Объект 5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0"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 t="-2801" r="-464"/>
            </a:stretch>
          </a:blipFill>
        </p:spPr>
        <p:txBody>
          <a:bodyPr/>
          <a:lstStyle/>
          <a:p>
            <a:r>
              <a:rPr lang="ru-RU" dirty="0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/>
              <a:t>Задание параметров модели</a:t>
            </a:r>
          </a:p>
        </p:txBody>
      </p:sp>
      <p:pic>
        <p:nvPicPr>
          <p:cNvPr id="17411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413" y="2333625"/>
            <a:ext cx="10639425" cy="330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Объект 4"/>
          <p:cNvPicPr>
            <a:picLocks noGrp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8186738" y="1690688"/>
            <a:ext cx="3167062" cy="43513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Моделирование движения колесной пары</a:t>
            </a:r>
          </a:p>
        </p:txBody>
      </p:sp>
      <p:pic>
        <p:nvPicPr>
          <p:cNvPr id="19459" name="Объект 3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628775" y="1690688"/>
            <a:ext cx="8934450" cy="4713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Обработка результатов моделирования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Обработка результатов моделирования</a:t>
            </a: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Объект 9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/>
              <a:t>1. Изучить влияние параметров кинетической характеристики трения на характеристики износа колес и рельсов</a:t>
            </a:r>
          </a:p>
          <a:p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2. Привлечь внимание к проблемам описания трения и оценивания износа при компьютерном моделировании динамических процессов  в железнодорожном транспорте и обсудить пути решения этих проблем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Обработка результатов моделирования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</p:nvPr>
        </p:nvGraphicFramePr>
        <p:xfrm>
          <a:off x="322263" y="2776538"/>
          <a:ext cx="5604466" cy="2929466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616744"/>
                <a:gridCol w="1629582"/>
                <a:gridCol w="1406789"/>
                <a:gridCol w="1951351"/>
              </a:tblGrid>
              <a:tr h="6784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m</a:t>
                      </a:r>
                      <a:r>
                        <a:rPr lang="ru-RU" sz="3200">
                          <a:effectLst/>
                        </a:rPr>
                        <a:t>in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m</a:t>
                      </a:r>
                      <a:r>
                        <a:rPr lang="ru-RU" sz="3200" dirty="0" err="1">
                          <a:effectLst/>
                        </a:rPr>
                        <a:t>ax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рост, %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84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S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3.38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7.85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132.45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862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A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338.90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787.90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132.46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862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M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124.40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485.90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290.62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573088"/>
            <a:ext cx="5461000" cy="2203450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/>
              <a:t>Сводные </a:t>
            </a:r>
            <a:r>
              <a:rPr lang="ru-RU" sz="3600" b="1" dirty="0" smtClean="0"/>
              <a:t>значения показателей </a:t>
            </a:r>
            <a:r>
              <a:rPr lang="ru-RU" sz="3600" b="1" dirty="0"/>
              <a:t>по </a:t>
            </a:r>
            <a:r>
              <a:rPr lang="ru-RU" sz="3600" b="1" dirty="0" smtClean="0"/>
              <a:t>рекомендуемым в </a:t>
            </a:r>
            <a:r>
              <a:rPr lang="ru-RU" sz="3600" b="1" dirty="0"/>
              <a:t>программе параметрам</a:t>
            </a:r>
            <a:endParaRPr lang="ru-RU" sz="36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sp>
        <p:nvSpPr>
          <p:cNvPr id="18459" name="TextBox 5"/>
          <p:cNvSpPr txBox="1">
            <a:spLocks noChangeArrowheads="1"/>
          </p:cNvSpPr>
          <p:nvPr/>
        </p:nvSpPr>
        <p:spPr bwMode="auto">
          <a:xfrm>
            <a:off x="346075" y="573088"/>
            <a:ext cx="57324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3600" b="1" dirty="0"/>
              <a:t>Сводные </a:t>
            </a:r>
            <a:r>
              <a:rPr lang="ru-RU" sz="3600" b="1" dirty="0" smtClean="0"/>
              <a:t>значения показателей </a:t>
            </a:r>
            <a:r>
              <a:rPr lang="ru-RU" sz="3600" b="1" dirty="0"/>
              <a:t>износа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307138" y="2776538"/>
          <a:ext cx="5486400" cy="2895601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469164"/>
                <a:gridCol w="1770579"/>
                <a:gridCol w="1634620"/>
                <a:gridCol w="1612037"/>
              </a:tblGrid>
              <a:tr h="712427">
                <a:tc>
                  <a:txBody>
                    <a:bodyPr/>
                    <a:lstStyle/>
                    <a:p>
                      <a:endParaRPr lang="ru-RU" sz="2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67" marR="750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100" dirty="0">
                          <a:effectLst/>
                        </a:rPr>
                        <a:t>min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100">
                          <a:effectLst/>
                        </a:rPr>
                        <a:t>max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100">
                          <a:effectLst/>
                        </a:rPr>
                        <a:t>рост, %</a:t>
                      </a:r>
                      <a:endParaRPr lang="ru-RU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/>
                </a:tc>
              </a:tr>
              <a:tr h="6618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500">
                          <a:effectLst/>
                        </a:rPr>
                        <a:t>S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500" dirty="0">
                          <a:effectLst/>
                        </a:rPr>
                        <a:t>4.14</a:t>
                      </a:r>
                      <a:endParaRPr lang="ru-RU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500" dirty="0">
                          <a:effectLst/>
                        </a:rPr>
                        <a:t>4.80</a:t>
                      </a:r>
                      <a:endParaRPr lang="ru-RU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500" dirty="0">
                          <a:effectLst/>
                        </a:rPr>
                        <a:t>16</a:t>
                      </a:r>
                      <a:endParaRPr lang="ru-RU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 anchor="b"/>
                </a:tc>
              </a:tr>
              <a:tr h="760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500">
                          <a:effectLst/>
                        </a:rPr>
                        <a:t>A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500">
                          <a:effectLst/>
                        </a:rPr>
                        <a:t>415.07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500" dirty="0">
                          <a:effectLst/>
                        </a:rPr>
                        <a:t>481.94</a:t>
                      </a:r>
                      <a:endParaRPr lang="ru-RU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500" dirty="0">
                          <a:effectLst/>
                        </a:rPr>
                        <a:t>16</a:t>
                      </a:r>
                      <a:endParaRPr lang="ru-RU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 anchor="b"/>
                </a:tc>
              </a:tr>
              <a:tr h="760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500" dirty="0">
                          <a:effectLst/>
                        </a:rPr>
                        <a:t>M</a:t>
                      </a:r>
                      <a:endParaRPr lang="ru-RU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500" dirty="0">
                          <a:effectLst/>
                        </a:rPr>
                        <a:t>159.40</a:t>
                      </a:r>
                      <a:endParaRPr lang="ru-RU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500" dirty="0">
                          <a:effectLst/>
                        </a:rPr>
                        <a:t>194.18</a:t>
                      </a:r>
                      <a:endParaRPr lang="ru-RU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500" dirty="0">
                          <a:effectLst/>
                        </a:rPr>
                        <a:t>22</a:t>
                      </a:r>
                      <a:endParaRPr lang="ru-RU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67" marR="75067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6438"/>
          </a:xfrm>
        </p:spPr>
        <p:txBody>
          <a:bodyPr anchor="t"/>
          <a:lstStyle/>
          <a:p>
            <a:pPr algn="ctr" eaLnBrk="1" hangingPunct="1"/>
            <a:r>
              <a:rPr lang="ru-RU" altLang="ru-RU" dirty="0" smtClean="0"/>
              <a:t>Выводы по результатам расчетов</a:t>
            </a:r>
          </a:p>
        </p:txBody>
      </p:sp>
      <p:sp>
        <p:nvSpPr>
          <p:cNvPr id="29699" name="Объект 5"/>
          <p:cNvSpPr>
            <a:spLocks noGrp="1"/>
          </p:cNvSpPr>
          <p:nvPr>
            <p:ph idx="1"/>
          </p:nvPr>
        </p:nvSpPr>
        <p:spPr>
          <a:xfrm>
            <a:off x="838200" y="1466850"/>
            <a:ext cx="10515600" cy="4710113"/>
          </a:xfrm>
        </p:spPr>
        <p:txBody>
          <a:bodyPr/>
          <a:lstStyle/>
          <a:p>
            <a:pPr marL="514350" indent="-514350" algn="just" eaLnBrk="1" hangingPunct="1">
              <a:buFont typeface="Calibri Light" pitchFamily="34" charset="0"/>
              <a:buAutoNum type="arabicPeriod"/>
            </a:pPr>
            <a:r>
              <a:rPr lang="ru-RU" altLang="ru-RU" dirty="0" smtClean="0"/>
              <a:t>При падающей кинетической характеристике может происходить увеличение характеристик износа, несмотря на уменьшение коэффициента трения</a:t>
            </a:r>
            <a:endParaRPr lang="en-US" altLang="ru-RU" dirty="0" smtClean="0"/>
          </a:p>
          <a:p>
            <a:pPr marL="514350" indent="-514350" algn="just" eaLnBrk="1" hangingPunct="1">
              <a:buFont typeface="Calibri Light" pitchFamily="34" charset="0"/>
              <a:buAutoNum type="arabicPeriod"/>
            </a:pPr>
            <a:r>
              <a:rPr lang="ru-RU" altLang="ru-RU" dirty="0" smtClean="0"/>
              <a:t>В рамках множества значений параметров А и В, указанных в Руководстве пользователя «УМ», различие между характеристиками износа  мало. Однако при более широком варьировании, соответствующем реальному разбросу, разница значительна.</a:t>
            </a:r>
          </a:p>
          <a:p>
            <a:pPr marL="514350" indent="-514350" algn="just" eaLnBrk="1" hangingPunct="1">
              <a:buFont typeface="Calibri Light" pitchFamily="34" charset="0"/>
              <a:buAutoNum type="arabicPeriod"/>
            </a:pPr>
            <a:r>
              <a:rPr lang="ru-RU" altLang="ru-RU" dirty="0" smtClean="0"/>
              <a:t> Зависимость коэффициента трения от скорости скольжения надо учитывать.</a:t>
            </a:r>
          </a:p>
          <a:p>
            <a:pPr marL="514350" indent="-514350" algn="just" eaLnBrk="1" hangingPunct="1">
              <a:buFont typeface="Calibri Light" pitchFamily="34" charset="0"/>
              <a:buAutoNum type="arabicPeriod"/>
            </a:pPr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Экспериментальные данные (</a:t>
            </a:r>
            <a:r>
              <a:rPr lang="en-US" dirty="0" err="1" smtClean="0"/>
              <a:t>Polach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Рисунок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32528" y="1825625"/>
            <a:ext cx="6926944" cy="477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Обобщение экспериментальных данных (</a:t>
            </a:r>
            <a:r>
              <a:rPr lang="en-US" dirty="0" err="1" smtClean="0"/>
              <a:t>Polach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Рисунок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0700" y="1825625"/>
            <a:ext cx="8610600" cy="492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Диссипация энергии при трении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5648"/>
          <a:stretch/>
        </p:blipFill>
        <p:spPr bwMode="auto">
          <a:xfrm rot="16200000">
            <a:off x="3641641" y="766859"/>
            <a:ext cx="4913842" cy="703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9417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Трение при наложении колебаний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9" name="Рисунок 2" descr="Погорелов_доклад 0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-60000">
            <a:off x="6203965" y="1810417"/>
            <a:ext cx="5116183" cy="4082611"/>
          </a:xfrm>
          <a:prstGeom prst="rect">
            <a:avLst/>
          </a:prstGeom>
          <a:noFill/>
        </p:spPr>
      </p:pic>
      <p:pic>
        <p:nvPicPr>
          <p:cNvPr id="11" name="Рисунок 1" descr="Погорелов_доклад 0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-60000">
            <a:off x="878095" y="1804157"/>
            <a:ext cx="5105279" cy="4616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ru-RU" dirty="0" smtClean="0"/>
              <a:t>Евельсон Л.И. Методология математического и компьютерного моделирования трибодинамических систем. – Брянск: БГИТА, 2015. – 204 с.</a:t>
            </a:r>
          </a:p>
          <a:p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ru-RU" dirty="0" smtClean="0"/>
              <a:t>Евельсон Л.И., </a:t>
            </a:r>
            <a:r>
              <a:rPr lang="ru-RU" dirty="0" err="1" smtClean="0"/>
              <a:t>Хандыго</a:t>
            </a:r>
            <a:r>
              <a:rPr lang="ru-RU" dirty="0" smtClean="0"/>
              <a:t> В.Г., Ширяева Л.И., Захаров С.М., Построение базы знаний для систематизации опыта исследований взаимодействия колеса и рельса. Вестник компьютерных и информационных технологий.  №4, 2014. – С. 21 – 26.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Следует продолжить исследования , направленные на выявление зависимости трения и износа от различных (внутренних и внешних, количественных и качественных) реальных факторов для системы «колесо-рельс»</a:t>
            </a:r>
          </a:p>
          <a:p>
            <a:r>
              <a:rPr lang="ru-RU" altLang="ru-RU" dirty="0" smtClean="0"/>
              <a:t>Для компьютерного моделирования движения ж/</a:t>
            </a:r>
            <a:r>
              <a:rPr lang="ru-RU" altLang="ru-RU" dirty="0" err="1" smtClean="0"/>
              <a:t>д</a:t>
            </a:r>
            <a:r>
              <a:rPr lang="ru-RU" altLang="ru-RU" dirty="0" smtClean="0"/>
              <a:t> экипажей желательно использовать динамическую характеристику трения. Для этого необходимо проведение дополнительных исследований</a:t>
            </a:r>
          </a:p>
          <a:p>
            <a:r>
              <a:rPr lang="ru-RU" dirty="0" smtClean="0"/>
              <a:t>Перспективными методами являются информационное моделирование и интеллектуальные информационные системы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СПАСИБО ЗА ВНИМАНИЕ!</a:t>
            </a:r>
          </a:p>
          <a:p>
            <a:endParaRPr lang="ru-RU" sz="3200" dirty="0" smtClean="0"/>
          </a:p>
          <a:p>
            <a:r>
              <a:rPr lang="ru-RU" sz="3200" dirty="0" smtClean="0"/>
              <a:t>ПРИГЛАШАЕМ К СОТРУДНИЧЕСТВУ!</a:t>
            </a:r>
          </a:p>
          <a:p>
            <a:endParaRPr lang="ru-RU" sz="3200" dirty="0" smtClean="0"/>
          </a:p>
          <a:p>
            <a:r>
              <a:rPr lang="en-US" sz="3200" smtClean="0"/>
              <a:t>levelmoscow@mail.ru</a:t>
            </a:r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Совсем давно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</a:t>
            </a:r>
            <a:r>
              <a:rPr lang="ru-RU" dirty="0" smtClean="0"/>
              <a:t> век до н.э. -  колея длиной 6 км и шириной 1550 мм</a:t>
            </a:r>
          </a:p>
          <a:p>
            <a:r>
              <a:rPr lang="en-US" dirty="0" smtClean="0"/>
              <a:t>XV </a:t>
            </a:r>
            <a:r>
              <a:rPr lang="ru-RU" dirty="0" smtClean="0"/>
              <a:t>век – деревянные рельсы</a:t>
            </a:r>
          </a:p>
          <a:p>
            <a:r>
              <a:rPr lang="ru-RU" dirty="0" smtClean="0"/>
              <a:t>Чугунные рельсы</a:t>
            </a:r>
          </a:p>
          <a:p>
            <a:r>
              <a:rPr lang="ru-RU" dirty="0" smtClean="0"/>
              <a:t>Конка</a:t>
            </a:r>
          </a:p>
          <a:p>
            <a:r>
              <a:rPr lang="ru-RU" dirty="0" smtClean="0"/>
              <a:t>Начало </a:t>
            </a:r>
            <a:r>
              <a:rPr lang="en-US" dirty="0" smtClean="0"/>
              <a:t>XIX</a:t>
            </a:r>
            <a:r>
              <a:rPr lang="ru-RU" dirty="0" smtClean="0"/>
              <a:t> века – паровоз:</a:t>
            </a:r>
          </a:p>
          <a:p>
            <a:r>
              <a:rPr lang="ru-RU" dirty="0" smtClean="0"/>
              <a:t>1803 г.  - колеса с гвоздями, затем – с зубцами</a:t>
            </a:r>
          </a:p>
          <a:p>
            <a:r>
              <a:rPr lang="ru-RU" dirty="0" smtClean="0"/>
              <a:t>1814 г.  - паровоз Стефенсона передвигает 8 повозок массой 30 т со скоростью 6 км</a:t>
            </a:r>
            <a:r>
              <a:rPr lang="en-US" dirty="0" smtClean="0"/>
              <a:t>/x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 заре железных дорог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672321" y="-466099"/>
            <a:ext cx="4847358" cy="91609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Кинетическая характеристика трения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98463" algn="just" eaLnBrk="1" hangingPunct="1">
              <a:buNone/>
            </a:pPr>
            <a:r>
              <a:rPr lang="ru-RU" altLang="ru-RU" sz="3200" dirty="0" smtClean="0"/>
              <a:t>Кинетическая характеристика трения – это зависимость коэффициента трения от скорости скольжения, т.е. функция </a:t>
            </a:r>
            <a:r>
              <a:rPr lang="en-US" altLang="ru-RU" sz="3200" i="1" dirty="0" smtClean="0"/>
              <a:t>f(v)</a:t>
            </a:r>
            <a:r>
              <a:rPr lang="ru-RU" altLang="ru-RU" sz="3200" dirty="0" smtClean="0"/>
              <a:t>. Она может существенно влиять на возникновение и режимы автоколебаний.</a:t>
            </a:r>
          </a:p>
          <a:p>
            <a:pPr indent="398463" algn="just" eaLnBrk="1" hangingPunct="1">
              <a:buNone/>
            </a:pPr>
            <a:r>
              <a:rPr lang="ru-RU" altLang="ru-RU" sz="3200" dirty="0" smtClean="0"/>
              <a:t>В данной работе делается попытка оценить влияние параметров этой  функции  на характеристики износа колес и рельсов  на основе компьютерного моделирования с помощью программного комплекса «Универсальный механизм».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История изучения  кинетической характеристики трения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838200" y="2055813"/>
            <a:ext cx="5768975" cy="4351337"/>
          </a:xfrm>
        </p:spPr>
        <p:txBody>
          <a:bodyPr/>
          <a:lstStyle/>
          <a:p>
            <a:r>
              <a:rPr lang="ru-RU" sz="3200" dirty="0" smtClean="0"/>
              <a:t>1785 г. Кулон: при трении железа по дубу имеет место возрастание силы трения при увеличении скорости</a:t>
            </a:r>
          </a:p>
          <a:p>
            <a:r>
              <a:rPr lang="ru-RU" sz="3200" dirty="0" smtClean="0"/>
              <a:t>1851 г. </a:t>
            </a:r>
            <a:r>
              <a:rPr lang="ru-RU" sz="3200" dirty="0" err="1" smtClean="0"/>
              <a:t>Пуаре</a:t>
            </a:r>
            <a:r>
              <a:rPr lang="ru-RU" sz="3200" dirty="0" smtClean="0"/>
              <a:t> проводит опыты на Лионской железной дороге по торможению вагонов, заставляя их скользить по рельсам</a:t>
            </a:r>
          </a:p>
        </p:txBody>
      </p:sp>
      <p:sp>
        <p:nvSpPr>
          <p:cNvPr id="5124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endParaRPr lang="ru-RU"/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303213" y="54605238"/>
            <a:ext cx="12192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defTabSz="914400"/>
            <a:r>
              <a:rPr lang="ru-RU" altLang="ru-RU" sz="1600">
                <a:solidFill>
                  <a:srgbClr val="000000"/>
                </a:solidFill>
                <a:latin typeface="Georgia" pitchFamily="18" charset="0"/>
              </a:rPr>
              <a:t>при трении железа по дубу имеет место возрастание силы трения</a:t>
            </a:r>
            <a:endParaRPr lang="ru-RU" altLang="ru-RU" sz="1700">
              <a:solidFill>
                <a:srgbClr val="000000"/>
              </a:solidFill>
              <a:latin typeface="Georgia" pitchFamily="18" charset="0"/>
            </a:endParaRPr>
          </a:p>
          <a:p>
            <a:pPr defTabSz="914400"/>
            <a:endParaRPr lang="ru-RU" altLang="ru-RU">
              <a:latin typeface="Arial" charset="0"/>
            </a:endParaRPr>
          </a:p>
        </p:txBody>
      </p:sp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312738" y="54829075"/>
            <a:ext cx="12192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defTabSz="914400"/>
            <a:r>
              <a:rPr lang="ru-RU" altLang="ru-RU" sz="1700">
                <a:solidFill>
                  <a:srgbClr val="000000"/>
                </a:solidFill>
                <a:latin typeface="Georgia" pitchFamily="18" charset="0"/>
              </a:rPr>
              <a:t>при увеличении скорости</a:t>
            </a:r>
            <a:endParaRPr lang="ru-RU" altLang="ru-RU">
              <a:latin typeface="Arial" charset="0"/>
            </a:endParaRPr>
          </a:p>
        </p:txBody>
      </p:sp>
      <p:pic>
        <p:nvPicPr>
          <p:cNvPr id="5127" name="Picture 8" descr="http://api.ning.com/files/jBwpdPKo1jo71YGnB51NqgQzmnfsDlFM74Z8n7Oo0D-5Hz*5h2TTScnfj9pLYxaQIAS4JmiK0b0SUiy4V8bKoO0ozOcVDlo*/PLM_C_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4950" y="2055813"/>
            <a:ext cx="5334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История изучения  кинетической характеристики трения</a:t>
            </a:r>
            <a:endParaRPr lang="ru-RU" smtClean="0"/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0"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 l="-2667" t="-2241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Общие формулы </a:t>
            </a:r>
            <a:r>
              <a:rPr lang="ru-RU" dirty="0" err="1" smtClean="0"/>
              <a:t>Крагельского</a:t>
            </a:r>
            <a:r>
              <a:rPr lang="ru-RU" dirty="0" smtClean="0"/>
              <a:t> для коэффициента трения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59048" y="2463461"/>
            <a:ext cx="8273903" cy="896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06377" y="3494655"/>
            <a:ext cx="5382023" cy="111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История изучения  кинетической характеристики трения</a:t>
            </a:r>
            <a:endParaRPr lang="ru-RU" smtClean="0"/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14867" y="1876954"/>
            <a:ext cx="5473699" cy="1916113"/>
          </a:xfrm>
          <a:blipFill rotWithShape="0">
            <a:blip r:embed="rId2"/>
            <a:stretch>
              <a:fillRect l="-2227" r="-1893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pic>
        <p:nvPicPr>
          <p:cNvPr id="7172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8038" y="2387600"/>
            <a:ext cx="60960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89467" y="4318000"/>
            <a:ext cx="5706533" cy="1854547"/>
          </a:xfrm>
          <a:prstGeom prst="rect">
            <a:avLst/>
          </a:prstGeom>
          <a:blipFill rotWithShape="0">
            <a:blip r:embed="rId4"/>
            <a:stretch>
              <a:fillRect l="-2244" t="-2951" b="-8197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9608</TotalTime>
  <Words>951</Words>
  <Application>Microsoft Office PowerPoint</Application>
  <PresentationFormat>Произвольный</PresentationFormat>
  <Paragraphs>142</Paragraphs>
  <Slides>29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Многовариантные расчеты факторов  износа колеса и рельса при варьировании  параметров кинетической характеристики трения</vt:lpstr>
      <vt:lpstr>Цели</vt:lpstr>
      <vt:lpstr>Совсем давно</vt:lpstr>
      <vt:lpstr>На заре железных дорог</vt:lpstr>
      <vt:lpstr>Кинетическая характеристика трения</vt:lpstr>
      <vt:lpstr>История изучения  кинетической характеристики трения</vt:lpstr>
      <vt:lpstr>История изучения  кинетической характеристики трения</vt:lpstr>
      <vt:lpstr>Общие формулы Крагельского для коэффициента трения</vt:lpstr>
      <vt:lpstr>История изучения  кинетической характеристики трения</vt:lpstr>
      <vt:lpstr>UM LOCO</vt:lpstr>
      <vt:lpstr>Формула в программном комплексе «Универсальный Механизм»</vt:lpstr>
      <vt:lpstr>Изучение функции g(v) при фиксированных А,В</vt:lpstr>
      <vt:lpstr>Изучение функции g(v) при фиксированных А,В (продолжение)</vt:lpstr>
      <vt:lpstr>Анализ функции f(A,B) при фиксации v</vt:lpstr>
      <vt:lpstr>Расчетные факторы износа в ПК «УМ»</vt:lpstr>
      <vt:lpstr>Задание параметров модели</vt:lpstr>
      <vt:lpstr>Моделирование движения колесной пары</vt:lpstr>
      <vt:lpstr>Обработка результатов моделирования</vt:lpstr>
      <vt:lpstr>Обработка результатов моделирования</vt:lpstr>
      <vt:lpstr>Обработка результатов моделирования</vt:lpstr>
      <vt:lpstr>Слайд 21</vt:lpstr>
      <vt:lpstr>Выводы по результатам расчетов</vt:lpstr>
      <vt:lpstr>Экспериментальные данные (Polach)</vt:lpstr>
      <vt:lpstr>Обобщение экспериментальных данных (Polach)</vt:lpstr>
      <vt:lpstr>Диссипация энергии при трении</vt:lpstr>
      <vt:lpstr>Трение при наложении колебаний</vt:lpstr>
      <vt:lpstr>Литература</vt:lpstr>
      <vt:lpstr>Заключение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влияния параметров кинетической характеристики трения на износ колес и рельсов с помощью компьютерного моделирования</dc:title>
  <dc:creator>Александр</dc:creator>
  <cp:lastModifiedBy>Лев</cp:lastModifiedBy>
  <cp:revision>236</cp:revision>
  <dcterms:created xsi:type="dcterms:W3CDTF">2016-03-22T11:45:12Z</dcterms:created>
  <dcterms:modified xsi:type="dcterms:W3CDTF">2016-04-07T04:13:26Z</dcterms:modified>
</cp:coreProperties>
</file>