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2" r:id="rId4"/>
    <p:sldId id="258" r:id="rId5"/>
    <p:sldId id="263" r:id="rId6"/>
    <p:sldId id="264" r:id="rId7"/>
    <p:sldId id="259" r:id="rId8"/>
    <p:sldId id="265" r:id="rId9"/>
    <p:sldId id="266" r:id="rId10"/>
    <p:sldId id="260" r:id="rId11"/>
    <p:sldId id="261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288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M70_Work\models\Granular%20media\BallastSleperVibrocompactionHalf\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M70_Work\models\Granular%20media\BallastSleperVibrocompactionHalf\&#1053;&#1077;&#1089;&#1091;&#1097;&#1072;&#1103;%20&#1089;&#1087;&#1086;&#1089;&#1086;&#1073;&#1085;&#1086;&#1089;&#1090;&#110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M70_Work\models\Granular%20media\BallastSleperVibrocompactionHalf\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M70_Work\models\Granular%20media\BallastSleperVibrocompactionHalf\Resul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M70_Work\models\Granular%20media\BallastSleperVibrocompactionHalf\Resul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M70_Work\models\Granular%20media\BallastSleperVibrocompactionHalf\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/>
              <a:t>Относительная осадка, %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Сводка!$B$5</c:f>
              <c:strCache>
                <c:ptCount val="1"/>
                <c:pt idx="0">
                  <c:v>60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accent2">
                  <a:lumMod val="75000"/>
                </a:schemeClr>
              </a:solidFill>
            </c:spPr>
          </c:marker>
          <c:xVal>
            <c:numRef>
              <c:f>Сводка!$B$5:$B$10</c:f>
              <c:numCache>
                <c:formatCode>General</c:formatCode>
                <c:ptCount val="6"/>
                <c:pt idx="0">
                  <c:v>60</c:v>
                </c:pt>
                <c:pt idx="1">
                  <c:v>60</c:v>
                </c:pt>
                <c:pt idx="2">
                  <c:v>60</c:v>
                </c:pt>
                <c:pt idx="3">
                  <c:v>60</c:v>
                </c:pt>
                <c:pt idx="4">
                  <c:v>60</c:v>
                </c:pt>
                <c:pt idx="5">
                  <c:v>60</c:v>
                </c:pt>
              </c:numCache>
            </c:numRef>
          </c:xVal>
          <c:yVal>
            <c:numRef>
              <c:f>Сводка!$D$5:$D$10</c:f>
              <c:numCache>
                <c:formatCode>0.00</c:formatCode>
                <c:ptCount val="6"/>
                <c:pt idx="0">
                  <c:v>17.779867443180624</c:v>
                </c:pt>
                <c:pt idx="1">
                  <c:v>14.895390866268535</c:v>
                </c:pt>
                <c:pt idx="2">
                  <c:v>6.8395684256324918</c:v>
                </c:pt>
                <c:pt idx="3">
                  <c:v>16.875665225333726</c:v>
                </c:pt>
                <c:pt idx="4">
                  <c:v>7.3411786374789001</c:v>
                </c:pt>
                <c:pt idx="5">
                  <c:v>13.268786005835453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Сводка!$B$11</c:f>
              <c:strCache>
                <c:ptCount val="1"/>
                <c:pt idx="0">
                  <c:v>50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00"/>
              </a:solidFill>
            </c:spPr>
          </c:marker>
          <c:xVal>
            <c:numRef>
              <c:f>Сводка!$B$11:$B$16</c:f>
              <c:numCache>
                <c:formatCode>General</c:formatCode>
                <c:ptCount val="6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</c:numCache>
            </c:numRef>
          </c:xVal>
          <c:yVal>
            <c:numRef>
              <c:f>Сводка!$D$11:$D$16</c:f>
              <c:numCache>
                <c:formatCode>0.00</c:formatCode>
                <c:ptCount val="6"/>
                <c:pt idx="0">
                  <c:v>2.1348559011221182</c:v>
                </c:pt>
                <c:pt idx="1">
                  <c:v>14.608541753565557</c:v>
                </c:pt>
                <c:pt idx="2">
                  <c:v>16.979406268232079</c:v>
                </c:pt>
                <c:pt idx="3">
                  <c:v>17.385777525973239</c:v>
                </c:pt>
                <c:pt idx="4">
                  <c:v>13.637931280439265</c:v>
                </c:pt>
                <c:pt idx="5">
                  <c:v>3.8505062784451858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Сводка!$B$17</c:f>
              <c:strCache>
                <c:ptCount val="1"/>
                <c:pt idx="0">
                  <c:v>40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accent6">
                  <a:lumMod val="75000"/>
                </a:schemeClr>
              </a:solidFill>
            </c:spPr>
          </c:marker>
          <c:xVal>
            <c:numRef>
              <c:f>Сводка!$B$17:$B$22</c:f>
              <c:numCache>
                <c:formatCode>General</c:formatCode>
                <c:ptCount val="6"/>
                <c:pt idx="0">
                  <c:v>40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  <c:pt idx="4">
                  <c:v>40</c:v>
                </c:pt>
                <c:pt idx="5">
                  <c:v>40</c:v>
                </c:pt>
              </c:numCache>
            </c:numRef>
          </c:xVal>
          <c:yVal>
            <c:numRef>
              <c:f>Сводка!$D$17:$D$22</c:f>
              <c:numCache>
                <c:formatCode>0.00</c:formatCode>
                <c:ptCount val="6"/>
                <c:pt idx="0">
                  <c:v>16.035168097525926</c:v>
                </c:pt>
                <c:pt idx="1">
                  <c:v>16.712975353448225</c:v>
                </c:pt>
                <c:pt idx="2">
                  <c:v>8.4450384508084717</c:v>
                </c:pt>
                <c:pt idx="3">
                  <c:v>15.661312031553171</c:v>
                </c:pt>
                <c:pt idx="4">
                  <c:v>17.965812435694492</c:v>
                </c:pt>
                <c:pt idx="5">
                  <c:v>15.768243703389309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Сводка!$B$23</c:f>
              <c:strCache>
                <c:ptCount val="1"/>
                <c:pt idx="0">
                  <c:v>30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FF00"/>
              </a:solidFill>
            </c:spPr>
          </c:marker>
          <c:xVal>
            <c:numRef>
              <c:f>Сводка!$B$23:$B$28</c:f>
              <c:numCache>
                <c:formatCode>General</c:formatCode>
                <c:ptCount val="6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</c:numCache>
            </c:numRef>
          </c:xVal>
          <c:yVal>
            <c:numRef>
              <c:f>Сводка!$D$23:$D$28</c:f>
              <c:numCache>
                <c:formatCode>0.00</c:formatCode>
                <c:ptCount val="6"/>
                <c:pt idx="0">
                  <c:v>9.7281609404666511</c:v>
                </c:pt>
                <c:pt idx="1">
                  <c:v>16.007694026948023</c:v>
                </c:pt>
                <c:pt idx="2">
                  <c:v>9.4762770807061401</c:v>
                </c:pt>
                <c:pt idx="3">
                  <c:v>9.7090446211282533</c:v>
                </c:pt>
                <c:pt idx="4">
                  <c:v>11.327775528284196</c:v>
                </c:pt>
                <c:pt idx="5">
                  <c:v>22.305346860461459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Сводка!$B$29</c:f>
              <c:strCache>
                <c:ptCount val="1"/>
                <c:pt idx="0">
                  <c:v>20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00B050"/>
              </a:solidFill>
            </c:spPr>
          </c:marker>
          <c:xVal>
            <c:numRef>
              <c:f>Сводка!$B$29:$B$34</c:f>
              <c:numCache>
                <c:formatCode>General</c:formatCode>
                <c:ptCount val="6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</c:numCache>
            </c:numRef>
          </c:xVal>
          <c:yVal>
            <c:numRef>
              <c:f>Сводка!$D$29:$D$34</c:f>
              <c:numCache>
                <c:formatCode>0.00</c:formatCode>
                <c:ptCount val="6"/>
                <c:pt idx="0">
                  <c:v>16.081400320132499</c:v>
                </c:pt>
                <c:pt idx="1">
                  <c:v>8.1789996371312963</c:v>
                </c:pt>
                <c:pt idx="2">
                  <c:v>10.961359375850819</c:v>
                </c:pt>
                <c:pt idx="3">
                  <c:v>5.2419033797293135</c:v>
                </c:pt>
                <c:pt idx="4">
                  <c:v>11.034561149436502</c:v>
                </c:pt>
                <c:pt idx="5">
                  <c:v>21.182139672828963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Сводка!$B$35</c:f>
              <c:strCache>
                <c:ptCount val="1"/>
                <c:pt idx="0">
                  <c:v>10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0070C0"/>
              </a:solidFill>
            </c:spPr>
          </c:marker>
          <c:xVal>
            <c:numRef>
              <c:f>Сводка!$B$35:$B$40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xVal>
          <c:yVal>
            <c:numRef>
              <c:f>Сводка!$D$35:$D$40</c:f>
              <c:numCache>
                <c:formatCode>0.00</c:formatCode>
                <c:ptCount val="6"/>
                <c:pt idx="0">
                  <c:v>12.225962606243026</c:v>
                </c:pt>
                <c:pt idx="1">
                  <c:v>0.9512487083218123</c:v>
                </c:pt>
                <c:pt idx="2">
                  <c:v>10.253311634879324</c:v>
                </c:pt>
                <c:pt idx="3">
                  <c:v>11.423591705708253</c:v>
                </c:pt>
                <c:pt idx="4">
                  <c:v>7.8093705198100727</c:v>
                </c:pt>
                <c:pt idx="5">
                  <c:v>9.0980952788196223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Сводка!$B$41</c:f>
              <c:strCache>
                <c:ptCount val="1"/>
                <c:pt idx="0">
                  <c:v>0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0000FF"/>
              </a:solidFill>
            </c:spPr>
          </c:marker>
          <c:xVal>
            <c:numRef>
              <c:f>Сводка!$B$41:$B$46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xVal>
          <c:yVal>
            <c:numRef>
              <c:f>Сводка!$D$41:$D$46</c:f>
              <c:numCache>
                <c:formatCode>0.00</c:formatCode>
                <c:ptCount val="6"/>
                <c:pt idx="0">
                  <c:v>3.4769024637357706</c:v>
                </c:pt>
                <c:pt idx="1">
                  <c:v>4.3190136363636329</c:v>
                </c:pt>
                <c:pt idx="2">
                  <c:v>3.6651636363636282</c:v>
                </c:pt>
                <c:pt idx="3">
                  <c:v>1.6069347476753328</c:v>
                </c:pt>
                <c:pt idx="4">
                  <c:v>4.1365089808113122</c:v>
                </c:pt>
                <c:pt idx="5">
                  <c:v>5.3471829787233922</c:v>
                </c:pt>
              </c:numCache>
            </c:numRef>
          </c:yVal>
          <c:smooth val="0"/>
        </c:ser>
        <c:ser>
          <c:idx val="6"/>
          <c:order val="7"/>
          <c:tx>
            <c:strRef>
              <c:f>Сводка!$F$2</c:f>
              <c:strCache>
                <c:ptCount val="1"/>
                <c:pt idx="0">
                  <c:v>Средние значения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4"/>
            <c:spPr>
              <a:solidFill>
                <a:schemeClr val="tx1"/>
              </a:solidFill>
            </c:spPr>
          </c:marker>
          <c:xVal>
            <c:numRef>
              <c:f>Сводка!$F$5:$F$11</c:f>
              <c:numCache>
                <c:formatCode>General</c:formatCode>
                <c:ptCount val="7"/>
                <c:pt idx="0">
                  <c:v>60</c:v>
                </c:pt>
                <c:pt idx="1">
                  <c:v>50</c:v>
                </c:pt>
                <c:pt idx="2">
                  <c:v>40</c:v>
                </c:pt>
                <c:pt idx="3">
                  <c:v>30</c:v>
                </c:pt>
                <c:pt idx="4">
                  <c:v>20</c:v>
                </c:pt>
                <c:pt idx="5">
                  <c:v>10</c:v>
                </c:pt>
                <c:pt idx="6">
                  <c:v>0</c:v>
                </c:pt>
              </c:numCache>
            </c:numRef>
          </c:xVal>
          <c:yVal>
            <c:numRef>
              <c:f>Сводка!$H$5:$H$11</c:f>
              <c:numCache>
                <c:formatCode>0.00</c:formatCode>
                <c:ptCount val="7"/>
                <c:pt idx="0">
                  <c:v>12.833409433954955</c:v>
                </c:pt>
                <c:pt idx="1">
                  <c:v>11.432836501296238</c:v>
                </c:pt>
                <c:pt idx="2">
                  <c:v>15.0980916787366</c:v>
                </c:pt>
                <c:pt idx="3">
                  <c:v>13.092383176332453</c:v>
                </c:pt>
                <c:pt idx="4">
                  <c:v>12.113393922518233</c:v>
                </c:pt>
                <c:pt idx="5">
                  <c:v>8.6269300756303515</c:v>
                </c:pt>
                <c:pt idx="6">
                  <c:v>3.7586177406121775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270464"/>
        <c:axId val="135696320"/>
      </c:scatterChart>
      <c:valAx>
        <c:axId val="152270464"/>
        <c:scaling>
          <c:orientation val="maxMin"/>
          <c:max val="70"/>
          <c:min val="-1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5696320"/>
        <c:crosses val="autoZero"/>
        <c:crossBetween val="midCat"/>
      </c:valAx>
      <c:valAx>
        <c:axId val="135696320"/>
        <c:scaling>
          <c:orientation val="minMax"/>
        </c:scaling>
        <c:delete val="0"/>
        <c:axPos val="r"/>
        <c:majorGridlines/>
        <c:numFmt formatCode="0.00" sourceLinked="1"/>
        <c:majorTickMark val="out"/>
        <c:minorTickMark val="none"/>
        <c:tickLblPos val="high"/>
        <c:crossAx val="15227046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dirty="0" smtClean="0"/>
              <a:t>Перемещение штампа,</a:t>
            </a:r>
            <a:r>
              <a:rPr lang="ru-RU" sz="1400" baseline="0" dirty="0" smtClean="0"/>
              <a:t> м</a:t>
            </a:r>
            <a:endParaRPr lang="ru-RU" sz="1400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Сводка!$R$2</c:f>
              <c:strCache>
                <c:ptCount val="1"/>
                <c:pt idx="0">
                  <c:v>Усреднённое перемещение штампа на момент окончания эксперимента, м</c:v>
                </c:pt>
              </c:strCache>
            </c:strRef>
          </c:tx>
          <c:spPr>
            <a:ln w="63500" cmpd="sng">
              <a:solidFill>
                <a:schemeClr val="accent6">
                  <a:lumMod val="40000"/>
                  <a:lumOff val="60000"/>
                </a:schemeClr>
              </a:solidFill>
            </a:ln>
          </c:spPr>
          <c:marker>
            <c:symbol val="square"/>
            <c:size val="17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c:spPr>
          </c:marker>
          <c:xVal>
            <c:numRef>
              <c:f>Сводка!$C$4:$C$10</c:f>
              <c:numCache>
                <c:formatCode>General</c:formatCode>
                <c:ptCount val="7"/>
                <c:pt idx="0">
                  <c:v>60</c:v>
                </c:pt>
                <c:pt idx="1">
                  <c:v>50</c:v>
                </c:pt>
                <c:pt idx="2">
                  <c:v>40</c:v>
                </c:pt>
                <c:pt idx="3">
                  <c:v>30</c:v>
                </c:pt>
                <c:pt idx="4">
                  <c:v>20</c:v>
                </c:pt>
                <c:pt idx="5">
                  <c:v>10</c:v>
                </c:pt>
                <c:pt idx="6">
                  <c:v>0</c:v>
                </c:pt>
              </c:numCache>
            </c:numRef>
          </c:xVal>
          <c:yVal>
            <c:numRef>
              <c:f>Сводка!$D$4:$D$10</c:f>
              <c:numCache>
                <c:formatCode>General</c:formatCode>
                <c:ptCount val="7"/>
                <c:pt idx="0">
                  <c:v>0.123967826</c:v>
                </c:pt>
                <c:pt idx="1">
                  <c:v>9.3825858999999998E-2</c:v>
                </c:pt>
                <c:pt idx="2">
                  <c:v>0.25425016333333333</c:v>
                </c:pt>
                <c:pt idx="3">
                  <c:v>0.17720506833333335</c:v>
                </c:pt>
                <c:pt idx="4">
                  <c:v>0.14011246700000002</c:v>
                </c:pt>
                <c:pt idx="5">
                  <c:v>0.12430405883333333</c:v>
                </c:pt>
                <c:pt idx="6">
                  <c:v>0.23692820833333331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698624"/>
        <c:axId val="135699200"/>
      </c:scatterChart>
      <c:valAx>
        <c:axId val="135698624"/>
        <c:scaling>
          <c:orientation val="maxMin"/>
          <c:max val="70"/>
          <c:min val="-1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ln>
            <a:noFill/>
          </a:ln>
        </c:spPr>
        <c:crossAx val="135699200"/>
        <c:crosses val="autoZero"/>
        <c:crossBetween val="midCat"/>
      </c:valAx>
      <c:valAx>
        <c:axId val="135699200"/>
        <c:scaling>
          <c:orientation val="minMax"/>
          <c:max val="0.30000000000000004"/>
          <c:min val="0"/>
        </c:scaling>
        <c:delete val="0"/>
        <c:axPos val="r"/>
        <c:majorGridlines/>
        <c:numFmt formatCode="General" sourceLinked="1"/>
        <c:majorTickMark val="out"/>
        <c:minorTickMark val="none"/>
        <c:tickLblPos val="high"/>
        <c:crossAx val="135698624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/>
              <a:t>Осадка, см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'Сводка размер фракции'!$E$5</c:f>
              <c:strCache>
                <c:ptCount val="1"/>
                <c:pt idx="0">
                  <c:v>Очищенный крупный щебень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bg1">
                  <a:lumMod val="75000"/>
                </a:schemeClr>
              </a:solidFill>
            </c:spPr>
          </c:marker>
          <c:xVal>
            <c:numRef>
              <c:f>'Сводка размер фракции'!$A$5:$A$10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xVal>
          <c:yVal>
            <c:numRef>
              <c:f>'Сводка размер фракции'!$C$5:$C$10</c:f>
              <c:numCache>
                <c:formatCode>0.00</c:formatCode>
                <c:ptCount val="6"/>
                <c:pt idx="0">
                  <c:v>11.560600000000008</c:v>
                </c:pt>
                <c:pt idx="1">
                  <c:v>10.259461000000009</c:v>
                </c:pt>
                <c:pt idx="2">
                  <c:v>8.6685000000000016</c:v>
                </c:pt>
                <c:pt idx="3">
                  <c:v>10.640519000000005</c:v>
                </c:pt>
                <c:pt idx="4">
                  <c:v>3.8800840000000036</c:v>
                </c:pt>
                <c:pt idx="5">
                  <c:v>6.6560719999999947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'Сводка размер фракции'!$E$6</c:f>
              <c:strCache>
                <c:ptCount val="1"/>
                <c:pt idx="0">
                  <c:v>Очищенный щебень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CC9900"/>
              </a:solidFill>
            </c:spPr>
          </c:marker>
          <c:xVal>
            <c:numRef>
              <c:f>'Сводка размер фракции'!$A$11:$A$16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</c:numCache>
            </c:numRef>
          </c:xVal>
          <c:yVal>
            <c:numRef>
              <c:f>'Сводка размер фракции'!$C$11:$C$16</c:f>
              <c:numCache>
                <c:formatCode>0.00</c:formatCode>
                <c:ptCount val="6"/>
                <c:pt idx="0">
                  <c:v>7.9529069999999962</c:v>
                </c:pt>
                <c:pt idx="1">
                  <c:v>8.052543</c:v>
                </c:pt>
                <c:pt idx="2">
                  <c:v>3.9025579999999991</c:v>
                </c:pt>
                <c:pt idx="3">
                  <c:v>7.6365920000000003</c:v>
                </c:pt>
                <c:pt idx="4">
                  <c:v>8.8103179999999952</c:v>
                </c:pt>
                <c:pt idx="5">
                  <c:v>7.3784830000000028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'Сводка размер фракции'!$E$7</c:f>
              <c:strCache>
                <c:ptCount val="1"/>
                <c:pt idx="0">
                  <c:v>Очищенный мелкий щебень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tx1">
                  <a:lumMod val="65000"/>
                  <a:lumOff val="35000"/>
                </a:schemeClr>
              </a:solidFill>
            </c:spPr>
          </c:marker>
          <c:xVal>
            <c:numRef>
              <c:f>'Сводка размер фракции'!$A$17:$A$22</c:f>
              <c:numCache>
                <c:formatCode>General</c:formatCode>
                <c:ptCount val="6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</c:numCache>
            </c:numRef>
          </c:xVal>
          <c:yVal>
            <c:numRef>
              <c:f>'Сводка размер фракции'!$C$17:$C$22</c:f>
              <c:numCache>
                <c:formatCode>0.00</c:formatCode>
                <c:ptCount val="6"/>
                <c:pt idx="0">
                  <c:v>10.198116000000006</c:v>
                </c:pt>
                <c:pt idx="1">
                  <c:v>6.3240499999999997</c:v>
                </c:pt>
                <c:pt idx="2">
                  <c:v>7.8341929999999991</c:v>
                </c:pt>
                <c:pt idx="3">
                  <c:v>9.359138999999999</c:v>
                </c:pt>
                <c:pt idx="4">
                  <c:v>10.097118999999999</c:v>
                </c:pt>
                <c:pt idx="5">
                  <c:v>10.033902000000005</c:v>
                </c:pt>
              </c:numCache>
            </c:numRef>
          </c:yVal>
          <c:smooth val="0"/>
        </c:ser>
        <c:ser>
          <c:idx val="6"/>
          <c:order val="3"/>
          <c:tx>
            <c:strRef>
              <c:f>'Сводка размер фракции'!$G$2</c:f>
              <c:strCache>
                <c:ptCount val="1"/>
                <c:pt idx="0">
                  <c:v>Средние значения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4"/>
            <c:spPr>
              <a:solidFill>
                <a:schemeClr val="tx1"/>
              </a:solidFill>
            </c:spPr>
          </c:marker>
          <c:xVal>
            <c:numRef>
              <c:f>'Сводка размер фракции'!$F$5:$F$7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xVal>
          <c:yVal>
            <c:numRef>
              <c:f>'Сводка размер фракции'!$H$5:$H$7</c:f>
              <c:numCache>
                <c:formatCode>0.00</c:formatCode>
                <c:ptCount val="3"/>
                <c:pt idx="0">
                  <c:v>8.6108726666666708</c:v>
                </c:pt>
                <c:pt idx="1">
                  <c:v>7.2889001666666653</c:v>
                </c:pt>
                <c:pt idx="2">
                  <c:v>8.974419833333334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454720"/>
        <c:axId val="135455296"/>
      </c:scatterChart>
      <c:valAx>
        <c:axId val="135454720"/>
        <c:scaling>
          <c:orientation val="minMax"/>
          <c:max val="4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one"/>
        <c:crossAx val="135455296"/>
        <c:crosses val="autoZero"/>
        <c:crossBetween val="midCat"/>
      </c:valAx>
      <c:valAx>
        <c:axId val="13545529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354547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/>
              <a:t>Осадка, см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'Сводка A omega'!$E$5</c:f>
              <c:strCache>
                <c:ptCount val="1"/>
                <c:pt idx="0">
                  <c:v>3 кН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bg1">
                  <a:lumMod val="75000"/>
                </a:schemeClr>
              </a:solidFill>
            </c:spPr>
          </c:marker>
          <c:xVal>
            <c:numRef>
              <c:f>'Сводка A omega'!$A$5:$A$10</c:f>
              <c:numCache>
                <c:formatCode>General</c:formatCode>
                <c:ptCount val="6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</c:numCache>
            </c:numRef>
          </c:xVal>
          <c:yVal>
            <c:numRef>
              <c:f>'Сводка A omega'!$C$5:$C$10</c:f>
              <c:numCache>
                <c:formatCode>0.00</c:formatCode>
                <c:ptCount val="6"/>
                <c:pt idx="0">
                  <c:v>5.8436000000000021</c:v>
                </c:pt>
                <c:pt idx="1">
                  <c:v>1.8774999999999906</c:v>
                </c:pt>
                <c:pt idx="2">
                  <c:v>6.4743999999999957</c:v>
                </c:pt>
                <c:pt idx="3">
                  <c:v>4.8782999999999959</c:v>
                </c:pt>
                <c:pt idx="4">
                  <c:v>7.6518000000000015</c:v>
                </c:pt>
                <c:pt idx="5">
                  <c:v>7.5779999999999959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'Сводка A omega'!$E$6</c:f>
              <c:strCache>
                <c:ptCount val="1"/>
                <c:pt idx="0">
                  <c:v>6 кН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CC9900"/>
              </a:solidFill>
            </c:spPr>
          </c:marker>
          <c:xVal>
            <c:numRef>
              <c:f>'Сводка A omega'!$A$11:$A$16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xVal>
          <c:yVal>
            <c:numRef>
              <c:f>'Сводка A omega'!$C$11:$C$16</c:f>
              <c:numCache>
                <c:formatCode>0.00</c:formatCode>
                <c:ptCount val="6"/>
                <c:pt idx="0">
                  <c:v>7.9529069999999962</c:v>
                </c:pt>
                <c:pt idx="1">
                  <c:v>8.052543</c:v>
                </c:pt>
                <c:pt idx="2">
                  <c:v>3.9025579999999991</c:v>
                </c:pt>
                <c:pt idx="3">
                  <c:v>7.6365920000000003</c:v>
                </c:pt>
                <c:pt idx="4">
                  <c:v>8.8103179999999952</c:v>
                </c:pt>
                <c:pt idx="5">
                  <c:v>7.3784830000000028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'Сводка A omega'!$E$7</c:f>
              <c:strCache>
                <c:ptCount val="1"/>
                <c:pt idx="0">
                  <c:v>9 кН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tx1">
                  <a:lumMod val="65000"/>
                  <a:lumOff val="35000"/>
                </a:schemeClr>
              </a:solidFill>
            </c:spPr>
          </c:marker>
          <c:xVal>
            <c:numRef>
              <c:f>'Сводка A omega'!$A$17:$A$22</c:f>
              <c:numCache>
                <c:formatCode>General</c:formatCode>
                <c:ptCount val="6"/>
                <c:pt idx="0">
                  <c:v>9</c:v>
                </c:pt>
                <c:pt idx="1">
                  <c:v>9</c:v>
                </c:pt>
                <c:pt idx="2">
                  <c:v>9</c:v>
                </c:pt>
                <c:pt idx="3">
                  <c:v>9</c:v>
                </c:pt>
                <c:pt idx="4">
                  <c:v>9</c:v>
                </c:pt>
                <c:pt idx="5">
                  <c:v>9</c:v>
                </c:pt>
              </c:numCache>
            </c:numRef>
          </c:xVal>
          <c:yVal>
            <c:numRef>
              <c:f>'Сводка A omega'!$C$17:$C$22</c:f>
              <c:numCache>
                <c:formatCode>0.00</c:formatCode>
                <c:ptCount val="6"/>
                <c:pt idx="0">
                  <c:v>12.338799999999999</c:v>
                </c:pt>
                <c:pt idx="1">
                  <c:v>12.94830000000001</c:v>
                </c:pt>
                <c:pt idx="2">
                  <c:v>9.1738999999999962</c:v>
                </c:pt>
                <c:pt idx="3">
                  <c:v>7.8649999999999949</c:v>
                </c:pt>
                <c:pt idx="4">
                  <c:v>9.7085000000000008</c:v>
                </c:pt>
                <c:pt idx="5">
                  <c:v>10.640799999999999</c:v>
                </c:pt>
              </c:numCache>
            </c:numRef>
          </c:yVal>
          <c:smooth val="0"/>
        </c:ser>
        <c:ser>
          <c:idx val="6"/>
          <c:order val="3"/>
          <c:tx>
            <c:strRef>
              <c:f>'Сводка A omega'!$G$2</c:f>
              <c:strCache>
                <c:ptCount val="1"/>
                <c:pt idx="0">
                  <c:v>Средние значения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4"/>
            <c:spPr>
              <a:solidFill>
                <a:schemeClr val="tx1"/>
              </a:solidFill>
            </c:spPr>
          </c:marker>
          <c:xVal>
            <c:numRef>
              <c:f>'Сводка A omega'!$F$5:$F$7</c:f>
              <c:numCache>
                <c:formatCode>General</c:formatCode>
                <c:ptCount val="3"/>
                <c:pt idx="0">
                  <c:v>3</c:v>
                </c:pt>
                <c:pt idx="1">
                  <c:v>6</c:v>
                </c:pt>
                <c:pt idx="2">
                  <c:v>9</c:v>
                </c:pt>
              </c:numCache>
            </c:numRef>
          </c:xVal>
          <c:yVal>
            <c:numRef>
              <c:f>'Сводка A omega'!$H$5:$H$7</c:f>
              <c:numCache>
                <c:formatCode>0.00</c:formatCode>
                <c:ptCount val="3"/>
                <c:pt idx="0">
                  <c:v>5.7172666666666636</c:v>
                </c:pt>
                <c:pt idx="1">
                  <c:v>7.2889001666666653</c:v>
                </c:pt>
                <c:pt idx="2">
                  <c:v>10.445883333333333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457600"/>
        <c:axId val="135458176"/>
      </c:scatterChart>
      <c:valAx>
        <c:axId val="135457600"/>
        <c:scaling>
          <c:orientation val="minMax"/>
          <c:max val="10"/>
          <c:min val="2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5458176"/>
        <c:crosses val="autoZero"/>
        <c:crossBetween val="midCat"/>
      </c:valAx>
      <c:valAx>
        <c:axId val="13545817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3545760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/>
              <a:t>Осадка, см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'Сводка A omega'!$E$29</c:f>
              <c:strCache>
                <c:ptCount val="1"/>
                <c:pt idx="0">
                  <c:v>8 Гц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bg1">
                  <a:lumMod val="75000"/>
                </a:schemeClr>
              </a:solidFill>
            </c:spPr>
          </c:marker>
          <c:xVal>
            <c:numRef>
              <c:f>'Сводка A omega'!$A$29:$A$34</c:f>
              <c:numCache>
                <c:formatCode>General</c:formatCode>
                <c:ptCount val="6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</c:numCache>
            </c:numRef>
          </c:xVal>
          <c:yVal>
            <c:numRef>
              <c:f>'Сводка A omega'!$C$29:$C$34</c:f>
              <c:numCache>
                <c:formatCode>0.00</c:formatCode>
                <c:ptCount val="6"/>
                <c:pt idx="0">
                  <c:v>5.5826999999999956</c:v>
                </c:pt>
                <c:pt idx="1">
                  <c:v>7.5801999999999978</c:v>
                </c:pt>
                <c:pt idx="2">
                  <c:v>3.9786000000000001</c:v>
                </c:pt>
                <c:pt idx="3">
                  <c:v>4.5988000000000042</c:v>
                </c:pt>
                <c:pt idx="4">
                  <c:v>5.3799999999999955</c:v>
                </c:pt>
                <c:pt idx="5">
                  <c:v>9.1603999999999957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'Сводка A omega'!$E$30</c:f>
              <c:strCache>
                <c:ptCount val="1"/>
                <c:pt idx="0">
                  <c:v>15.4 Гц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CC9900"/>
              </a:solidFill>
            </c:spPr>
          </c:marker>
          <c:xVal>
            <c:numRef>
              <c:f>'Сводка A omega'!$A$35:$A$40</c:f>
              <c:numCache>
                <c:formatCode>General</c:formatCode>
                <c:ptCount val="6"/>
                <c:pt idx="0">
                  <c:v>15.4</c:v>
                </c:pt>
                <c:pt idx="1">
                  <c:v>15.4</c:v>
                </c:pt>
                <c:pt idx="2">
                  <c:v>15.4</c:v>
                </c:pt>
                <c:pt idx="3">
                  <c:v>15.4</c:v>
                </c:pt>
                <c:pt idx="4">
                  <c:v>15.4</c:v>
                </c:pt>
                <c:pt idx="5">
                  <c:v>15.4</c:v>
                </c:pt>
              </c:numCache>
            </c:numRef>
          </c:xVal>
          <c:yVal>
            <c:numRef>
              <c:f>'Сводка A omega'!$C$35:$C$40</c:f>
              <c:numCache>
                <c:formatCode>0.00</c:formatCode>
                <c:ptCount val="6"/>
                <c:pt idx="0">
                  <c:v>7.9529069999999962</c:v>
                </c:pt>
                <c:pt idx="1">
                  <c:v>8.052543</c:v>
                </c:pt>
                <c:pt idx="2">
                  <c:v>3.9025579999999991</c:v>
                </c:pt>
                <c:pt idx="3">
                  <c:v>7.6365920000000003</c:v>
                </c:pt>
                <c:pt idx="4">
                  <c:v>8.8103179999999952</c:v>
                </c:pt>
                <c:pt idx="5">
                  <c:v>7.3784830000000028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'Сводка A omega'!$E$31</c:f>
              <c:strCache>
                <c:ptCount val="1"/>
                <c:pt idx="0">
                  <c:v>30 Гц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tx1">
                  <a:lumMod val="65000"/>
                  <a:lumOff val="35000"/>
                </a:schemeClr>
              </a:solidFill>
            </c:spPr>
          </c:marker>
          <c:xVal>
            <c:numRef>
              <c:f>'Сводка A omega'!$A$41:$A$46</c:f>
              <c:numCache>
                <c:formatCode>General</c:formatCode>
                <c:ptCount val="6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</c:numCache>
            </c:numRef>
          </c:xVal>
          <c:yVal>
            <c:numRef>
              <c:f>'Сводка A omega'!$C$41:$C$46</c:f>
              <c:numCache>
                <c:formatCode>0.00</c:formatCode>
                <c:ptCount val="6"/>
                <c:pt idx="0">
                  <c:v>3.6525000000000034</c:v>
                </c:pt>
                <c:pt idx="1">
                  <c:v>3.2357000000000014</c:v>
                </c:pt>
                <c:pt idx="2">
                  <c:v>4.6189000000000036</c:v>
                </c:pt>
                <c:pt idx="3">
                  <c:v>3.3355999999999995</c:v>
                </c:pt>
                <c:pt idx="4">
                  <c:v>6.3868000000000009</c:v>
                </c:pt>
                <c:pt idx="5">
                  <c:v>7.5097999999999985</c:v>
                </c:pt>
              </c:numCache>
            </c:numRef>
          </c:yVal>
          <c:smooth val="0"/>
        </c:ser>
        <c:ser>
          <c:idx val="6"/>
          <c:order val="3"/>
          <c:tx>
            <c:strRef>
              <c:f>'Сводка A omega'!$G$26</c:f>
              <c:strCache>
                <c:ptCount val="1"/>
                <c:pt idx="0">
                  <c:v>Средние значения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4"/>
            <c:spPr>
              <a:solidFill>
                <a:schemeClr val="tx1"/>
              </a:solidFill>
            </c:spPr>
          </c:marker>
          <c:xVal>
            <c:numRef>
              <c:f>'Сводка A omega'!$F$29:$F$31</c:f>
              <c:numCache>
                <c:formatCode>General</c:formatCode>
                <c:ptCount val="3"/>
                <c:pt idx="0">
                  <c:v>8</c:v>
                </c:pt>
                <c:pt idx="1">
                  <c:v>15.4</c:v>
                </c:pt>
                <c:pt idx="2">
                  <c:v>30</c:v>
                </c:pt>
              </c:numCache>
            </c:numRef>
          </c:xVal>
          <c:yVal>
            <c:numRef>
              <c:f>'Сводка A omega'!$H$29:$H$31</c:f>
              <c:numCache>
                <c:formatCode>0.00</c:formatCode>
                <c:ptCount val="3"/>
                <c:pt idx="0">
                  <c:v>6.0467833333333312</c:v>
                </c:pt>
                <c:pt idx="1">
                  <c:v>7.2889001666666653</c:v>
                </c:pt>
                <c:pt idx="2">
                  <c:v>4.7898833333333348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460480"/>
        <c:axId val="135461056"/>
      </c:scatterChart>
      <c:valAx>
        <c:axId val="13546048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5461056"/>
        <c:crosses val="autoZero"/>
        <c:crossBetween val="midCat"/>
      </c:valAx>
      <c:valAx>
        <c:axId val="13546105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3546048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Осадка, см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'Сводка f'!$F$5</c:f>
              <c:strCache>
                <c:ptCount val="1"/>
                <c:pt idx="0">
                  <c:v>0.5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bg1">
                  <a:lumMod val="85000"/>
                </a:schemeClr>
              </a:solidFill>
            </c:spPr>
          </c:marker>
          <c:xVal>
            <c:numRef>
              <c:f>'Сводка f'!$A$5:$A$10</c:f>
              <c:numCache>
                <c:formatCode>General</c:formatCode>
                <c:ptCount val="6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</c:numCache>
            </c:numRef>
          </c:xVal>
          <c:yVal>
            <c:numRef>
              <c:f>'Сводка f'!$C$5:$C$10</c:f>
              <c:numCache>
                <c:formatCode>0.00</c:formatCode>
                <c:ptCount val="6"/>
                <c:pt idx="0">
                  <c:v>20.170899999999996</c:v>
                </c:pt>
                <c:pt idx="1">
                  <c:v>24.258700000000001</c:v>
                </c:pt>
                <c:pt idx="2">
                  <c:v>20.046399999999998</c:v>
                </c:pt>
                <c:pt idx="3">
                  <c:v>21.945999999999998</c:v>
                </c:pt>
                <c:pt idx="4">
                  <c:v>25.312899999999999</c:v>
                </c:pt>
                <c:pt idx="5">
                  <c:v>19.508699999999997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'Сводка f'!$F$6</c:f>
              <c:strCache>
                <c:ptCount val="1"/>
                <c:pt idx="0">
                  <c:v>1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bg1">
                  <a:lumMod val="50000"/>
                </a:schemeClr>
              </a:solidFill>
            </c:spPr>
          </c:marker>
          <c:xVal>
            <c:numRef>
              <c:f>'Сводка f'!$A$11:$A$16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xVal>
          <c:yVal>
            <c:numRef>
              <c:f>'Сводка f'!$C$11:$C$16</c:f>
              <c:numCache>
                <c:formatCode>0.00</c:formatCode>
                <c:ptCount val="6"/>
                <c:pt idx="0">
                  <c:v>15.476399999999998</c:v>
                </c:pt>
                <c:pt idx="1">
                  <c:v>10.994599999999998</c:v>
                </c:pt>
                <c:pt idx="2">
                  <c:v>14.392800000000001</c:v>
                </c:pt>
                <c:pt idx="3">
                  <c:v>14.052199999999999</c:v>
                </c:pt>
                <c:pt idx="4">
                  <c:v>12.833300000000001</c:v>
                </c:pt>
                <c:pt idx="5">
                  <c:v>14.380099999999992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'Сводка f'!$F$7</c:f>
              <c:strCache>
                <c:ptCount val="1"/>
                <c:pt idx="0">
                  <c:v>1.5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CC9900"/>
              </a:solidFill>
            </c:spPr>
          </c:marker>
          <c:xVal>
            <c:numRef>
              <c:f>'Сводка f'!$A$17:$A$22</c:f>
              <c:numCache>
                <c:formatCode>General</c:formatCode>
                <c:ptCount val="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</c:numCache>
            </c:numRef>
          </c:xVal>
          <c:yVal>
            <c:numRef>
              <c:f>'Сводка f'!$C$17:$C$22</c:f>
              <c:numCache>
                <c:formatCode>0.00</c:formatCode>
                <c:ptCount val="6"/>
                <c:pt idx="0">
                  <c:v>7.9529069999999962</c:v>
                </c:pt>
                <c:pt idx="1">
                  <c:v>8.052543</c:v>
                </c:pt>
                <c:pt idx="2">
                  <c:v>3.9025579999999991</c:v>
                </c:pt>
                <c:pt idx="3">
                  <c:v>7.6365920000000003</c:v>
                </c:pt>
                <c:pt idx="4">
                  <c:v>8.8103179999999952</c:v>
                </c:pt>
                <c:pt idx="5">
                  <c:v>7.3784830000000028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'Сводка f'!$F$8</c:f>
              <c:strCache>
                <c:ptCount val="1"/>
                <c:pt idx="0">
                  <c:v>2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tx1">
                  <a:lumMod val="65000"/>
                  <a:lumOff val="35000"/>
                </a:schemeClr>
              </a:solidFill>
            </c:spPr>
          </c:marker>
          <c:xVal>
            <c:numRef>
              <c:f>'Сводка f'!$A$23:$A$28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</c:numCache>
            </c:numRef>
          </c:xVal>
          <c:yVal>
            <c:numRef>
              <c:f>'Сводка f'!$C$23:$C$28</c:f>
              <c:numCache>
                <c:formatCode>0.00</c:formatCode>
                <c:ptCount val="6"/>
                <c:pt idx="0">
                  <c:v>7.5419999999999945</c:v>
                </c:pt>
                <c:pt idx="1">
                  <c:v>6.8740000000000094</c:v>
                </c:pt>
                <c:pt idx="2">
                  <c:v>5.0031999999999925</c:v>
                </c:pt>
                <c:pt idx="3">
                  <c:v>8.5433999999999912</c:v>
                </c:pt>
                <c:pt idx="4">
                  <c:v>8.8008000000000024</c:v>
                </c:pt>
                <c:pt idx="5">
                  <c:v>8.3806000000000012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'Сводка f'!$G$2</c:f>
              <c:strCache>
                <c:ptCount val="1"/>
                <c:pt idx="0">
                  <c:v>Средние значения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4"/>
            <c:spPr>
              <a:solidFill>
                <a:schemeClr val="tx1"/>
              </a:solidFill>
            </c:spPr>
          </c:marker>
          <c:xVal>
            <c:numRef>
              <c:f>'Сводка f'!$F$5:$F$8</c:f>
              <c:numCache>
                <c:formatCode>General</c:formatCode>
                <c:ptCount val="4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</c:numCache>
            </c:numRef>
          </c:xVal>
          <c:yVal>
            <c:numRef>
              <c:f>'Сводка f'!$H$5:$H$8</c:f>
              <c:numCache>
                <c:formatCode>0.00</c:formatCode>
                <c:ptCount val="4"/>
                <c:pt idx="0">
                  <c:v>21.87393333333333</c:v>
                </c:pt>
                <c:pt idx="1">
                  <c:v>13.688233333333335</c:v>
                </c:pt>
                <c:pt idx="2">
                  <c:v>7.2889001666666653</c:v>
                </c:pt>
                <c:pt idx="3">
                  <c:v>7.5239999999999982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438336"/>
        <c:axId val="136438912"/>
      </c:scatterChart>
      <c:valAx>
        <c:axId val="13643833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6438912"/>
        <c:crosses val="autoZero"/>
        <c:crossBetween val="midCat"/>
      </c:valAx>
      <c:valAx>
        <c:axId val="136438912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364383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wmf"/><Relationship Id="rId4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5" Type="http://schemas.openxmlformats.org/officeDocument/2006/relationships/image" Target="../media/image15.e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7D9FE-61C2-4F3A-B26F-943308993C46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918C7-4509-4CDA-A5A1-8E4861AA04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718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82C9A-98B8-40CF-9710-6D4B572F13BE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CF1B-D19E-48A7-AF02-0D1DD9581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41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Я представляю работу, проведённую</a:t>
            </a:r>
            <a:r>
              <a:rPr lang="ru-RU" baseline="0" dirty="0" smtClean="0"/>
              <a:t> совместно с Самарским государственным университетом путей сообщения.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BCF1B-D19E-48A7-AF02-0D1DD958113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81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Балластный</a:t>
            </a:r>
            <a:r>
              <a:rPr lang="ru-RU" baseline="0" dirty="0" smtClean="0"/>
              <a:t> слой, состоящий из щебня горных пород играет одну из важнейших ролей в поддержании геометрии пути и его несущей способности. В процессе эксплуатации балласт загрязняется и теряет свои полезные свойства. </a:t>
            </a:r>
            <a:r>
              <a:rPr lang="ru-RU" dirty="0" smtClean="0"/>
              <a:t>На картинке </a:t>
            </a:r>
            <a:r>
              <a:rPr lang="ru-RU" baseline="0" dirty="0" smtClean="0"/>
              <a:t>в утрированном виде показаны последствия загрязнения балластной призмы.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BCF1B-D19E-48A7-AF02-0D1DD958113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003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bse.sci-lib.com/pictures/17/01/284936008.jpg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http://bse.sci-lib.com/pictures/17/01/284936008.jpg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6769298" y="3076073"/>
            <a:ext cx="4002505" cy="675910"/>
          </a:xfrm>
        </p:spPr>
        <p:txBody>
          <a:bodyPr/>
          <a:lstStyle>
            <a:lvl1pPr>
              <a:defRPr sz="1200"/>
            </a:lvl1pPr>
          </a:lstStyle>
          <a:p>
            <a:r>
              <a:rPr lang="ru-RU" dirty="0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dirty="0" smtClean="0"/>
              <a:t>Брянск, 6-7 апреля 2016 г.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 descr="Картинка 9 из 139">
            <a:hlinkClick r:id="rId2" tgtFrame="_blank"/>
          </p:cNvPr>
          <p:cNvPicPr/>
          <p:nvPr userDrawn="1"/>
        </p:nvPicPr>
        <p:blipFill>
          <a:blip r:embed="rId3" r:link="rId4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847" y="0"/>
            <a:ext cx="696563" cy="129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430" y="6175002"/>
            <a:ext cx="686570" cy="68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D5A6D26-BE72-45CA-B7EB-E96EC005223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739356" y="3148081"/>
            <a:ext cx="4062390" cy="531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ru-RU" dirty="0" smtClean="0"/>
              <a:t>Компьютерное моделирование в железнодорожном транспорте: динамика, прочность, износ. Брянск, 6-7 апреля 2016 г.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se.sci-lib.com/pictures/17/01/284936008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bse.sci-lib.com/pictures/17/01/284936008.jpg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0.jpeg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e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4.wmf"/><Relationship Id="rId4" Type="http://schemas.openxmlformats.org/officeDocument/2006/relationships/image" Target="../media/image11.emf"/><Relationship Id="rId9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19201"/>
            <a:ext cx="7543800" cy="2593975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Моделирование динамики балластного слоя</a:t>
            </a:r>
            <a:br>
              <a:rPr lang="ru-RU" sz="2800" dirty="0" smtClean="0"/>
            </a:br>
            <a:r>
              <a:rPr lang="ru-RU" sz="2800" dirty="0" smtClean="0"/>
              <a:t>и исследование влияния различных факторов </a:t>
            </a:r>
            <a:br>
              <a:rPr lang="ru-RU" sz="2800" dirty="0" smtClean="0"/>
            </a:br>
            <a:r>
              <a:rPr lang="ru-RU" sz="2800" dirty="0" smtClean="0"/>
              <a:t>на скорость его осадки в программном </a:t>
            </a:r>
            <a:br>
              <a:rPr lang="ru-RU" sz="2800" dirty="0" smtClean="0"/>
            </a:br>
            <a:r>
              <a:rPr lang="ru-RU" sz="2800" dirty="0" smtClean="0"/>
              <a:t>комплексе “Универсальный механизм”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314528"/>
            <a:ext cx="6461760" cy="10668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Агапов Д.Г. , Брянский государственный технический университет</a:t>
            </a:r>
          </a:p>
          <a:p>
            <a:r>
              <a:rPr lang="ru-RU" dirty="0" smtClean="0"/>
              <a:t>Илюшин А.В. , Самарский государственный университет путей сообщения</a:t>
            </a:r>
            <a:endParaRPr lang="ru-RU" dirty="0"/>
          </a:p>
        </p:txBody>
      </p:sp>
      <p:pic>
        <p:nvPicPr>
          <p:cNvPr id="4" name="Рисунок 3" descr="Картинка 9 из 139">
            <a:hlinkClick r:id="rId3" tgtFrame="_blank"/>
          </p:cNvPr>
          <p:cNvPicPr/>
          <p:nvPr/>
        </p:nvPicPr>
        <p:blipFill>
          <a:blip r:embed="rId4" r:link="rId5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980728"/>
            <a:ext cx="1152128" cy="214162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259632" y="262389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Компьютерное моделирование в железнодорожном транспорте: динамика, прочность, износ. Брянск, 2016</a:t>
            </a:r>
          </a:p>
        </p:txBody>
      </p:sp>
    </p:spTree>
    <p:extLst>
      <p:ext uri="{BB962C8B-B14F-4D97-AF65-F5344CB8AC3E}">
        <p14:creationId xmlns:p14="http://schemas.microsoft.com/office/powerpoint/2010/main" val="306631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Упрощения и допущения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Плоская модель: рассматривается поперечный слой </a:t>
            </a:r>
            <a:r>
              <a:rPr lang="ru-RU" dirty="0"/>
              <a:t>толщиной </a:t>
            </a:r>
            <a:r>
              <a:rPr lang="ru-RU" dirty="0" smtClean="0"/>
              <a:t>в 1 частицу (особенность модуля </a:t>
            </a:r>
            <a:r>
              <a:rPr lang="en-US" dirty="0" smtClean="0"/>
              <a:t>UM Ballast</a:t>
            </a:r>
            <a:r>
              <a:rPr lang="ru-RU" dirty="0" smtClean="0"/>
              <a:t>).</a:t>
            </a:r>
          </a:p>
          <a:p>
            <a:r>
              <a:rPr lang="ru-RU" dirty="0" smtClean="0"/>
              <a:t>Симметрия: рассматривается половина сечения.</a:t>
            </a:r>
          </a:p>
          <a:p>
            <a:r>
              <a:rPr lang="ru-RU" dirty="0" smtClean="0"/>
              <a:t>Коэффициенты жёсткости и диссипации в контакте между частицами уменьшены (ускорение расчёта).</a:t>
            </a:r>
          </a:p>
          <a:p>
            <a:r>
              <a:rPr lang="ru-RU" dirty="0" smtClean="0"/>
              <a:t>Коэффициенты трения в контакте между частицами увеличены (впадины на частицах).</a:t>
            </a:r>
          </a:p>
          <a:p>
            <a:r>
              <a:rPr lang="ru-RU" dirty="0" smtClean="0"/>
              <a:t>Поездная нагрузка моделируется гармонической силой (постоянная плюс синусоида).</a:t>
            </a:r>
          </a:p>
          <a:p>
            <a:r>
              <a:rPr lang="ru-RU" dirty="0" smtClean="0"/>
              <a:t>Приземный </a:t>
            </a:r>
            <a:r>
              <a:rPr lang="ru-RU" dirty="0" smtClean="0"/>
              <a:t>диссипативный </a:t>
            </a:r>
            <a:r>
              <a:rPr lang="ru-RU" dirty="0" smtClean="0"/>
              <a:t>слой моделирует взаимодействие балласта с песчаной подушкой.</a:t>
            </a:r>
          </a:p>
          <a:p>
            <a:r>
              <a:rPr lang="ru-RU" dirty="0" smtClean="0"/>
              <a:t>Существенно сокращено модельное время.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35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моделирования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Зависимость осадки от высоты </a:t>
            </a:r>
            <a:r>
              <a:rPr lang="ru-RU" dirty="0"/>
              <a:t>слоя </a:t>
            </a:r>
            <a:r>
              <a:rPr lang="ru-RU" dirty="0" smtClean="0"/>
              <a:t>очищенного щебня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11</a:t>
            </a:fld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949928788"/>
              </p:ext>
            </p:extLst>
          </p:nvPr>
        </p:nvGraphicFramePr>
        <p:xfrm>
          <a:off x="539552" y="2204864"/>
          <a:ext cx="7541362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5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моделирования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Оценка несущей способности балластной призмы в зависимости </a:t>
            </a:r>
            <a:r>
              <a:rPr lang="ru-RU" dirty="0"/>
              <a:t>от высоты слоя очищенного щебня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12</a:t>
            </a:fld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591840215"/>
              </p:ext>
            </p:extLst>
          </p:nvPr>
        </p:nvGraphicFramePr>
        <p:xfrm>
          <a:off x="827584" y="2420888"/>
          <a:ext cx="720079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149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моделирования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Оценка влияния фракционного состава очищенного щебня на остаточную осадку балласта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dirty="0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13</a:t>
            </a:fld>
            <a:endParaRPr lang="ru-RU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608134536"/>
              </p:ext>
            </p:extLst>
          </p:nvPr>
        </p:nvGraphicFramePr>
        <p:xfrm>
          <a:off x="899592" y="2492896"/>
          <a:ext cx="6912770" cy="3456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164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моделирования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Оценка влияния величины поездной нагрузки на остаточную осадку балласта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dirty="0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14</a:t>
            </a:fld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596627086"/>
              </p:ext>
            </p:extLst>
          </p:nvPr>
        </p:nvGraphicFramePr>
        <p:xfrm>
          <a:off x="755576" y="2492896"/>
          <a:ext cx="720080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86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моделирования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Оценка влияния частоты поездной нагрузки на остаточную осадку балласта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dirty="0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15</a:t>
            </a:fld>
            <a:endParaRPr lang="ru-RU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483021096"/>
              </p:ext>
            </p:extLst>
          </p:nvPr>
        </p:nvGraphicFramePr>
        <p:xfrm>
          <a:off x="683568" y="2420888"/>
          <a:ext cx="727280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717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моделирования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Оценка влияния коэффициента трения в контакте между частицами на остаточную осадку балласта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dirty="0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16</a:t>
            </a:fld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495165756"/>
              </p:ext>
            </p:extLst>
          </p:nvPr>
        </p:nvGraphicFramePr>
        <p:xfrm>
          <a:off x="683568" y="2492896"/>
          <a:ext cx="720080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657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36712"/>
            <a:ext cx="7620000" cy="48006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В целом модель показывает адекватное поведение во всех рассмотренных режимах и расчётных схемах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Модель имеет несколько важных упрощений, среди которых наиболее существенное  – это размерность </a:t>
            </a:r>
            <a:r>
              <a:rPr lang="ru-RU" dirty="0" smtClean="0"/>
              <a:t>модели. Все результаты </a:t>
            </a:r>
            <a:r>
              <a:rPr lang="ru-RU" dirty="0"/>
              <a:t>могут быть использованы только для первичной оценки влияния того или иного фактора на несущую способность и скорость осадки балластной призмы. </a:t>
            </a:r>
            <a:r>
              <a:rPr lang="ru-RU" dirty="0" smtClean="0"/>
              <a:t>Рекомендуется </a:t>
            </a:r>
            <a:r>
              <a:rPr lang="ru-RU" dirty="0"/>
              <a:t>подтвердить полученные результаты на более точной пространственной </a:t>
            </a:r>
            <a:r>
              <a:rPr lang="ru-RU" dirty="0" smtClean="0"/>
              <a:t>модели.</a:t>
            </a:r>
            <a:endParaRPr lang="ru-RU" dirty="0"/>
          </a:p>
          <a:p>
            <a:pPr lvl="0"/>
            <a:r>
              <a:rPr lang="ru-RU" dirty="0" smtClean="0"/>
              <a:t>Рекомендуется </a:t>
            </a:r>
            <a:r>
              <a:rPr lang="ru-RU" dirty="0"/>
              <a:t>использовать </a:t>
            </a:r>
            <a:r>
              <a:rPr lang="ru-RU" dirty="0" smtClean="0"/>
              <a:t>вариант </a:t>
            </a:r>
            <a:r>
              <a:rPr lang="ru-RU" dirty="0"/>
              <a:t>балласта с </a:t>
            </a:r>
            <a:r>
              <a:rPr lang="ru-RU" dirty="0" smtClean="0"/>
              <a:t>40</a:t>
            </a:r>
            <a:r>
              <a:rPr lang="ru-RU" dirty="0"/>
              <a:t>%-50% очищенного </a:t>
            </a:r>
            <a:r>
              <a:rPr lang="ru-RU" dirty="0" smtClean="0"/>
              <a:t>щебня. </a:t>
            </a:r>
            <a:r>
              <a:rPr lang="ru-RU" dirty="0"/>
              <a:t>При этом используемая модель показывает высокую скорость </a:t>
            </a:r>
            <a:r>
              <a:rPr lang="ru-RU" dirty="0" smtClean="0"/>
              <a:t>осадки на начальном этапе </a:t>
            </a:r>
            <a:r>
              <a:rPr lang="ru-RU" dirty="0"/>
              <a:t>и </a:t>
            </a:r>
            <a:r>
              <a:rPr lang="ru-RU" dirty="0" smtClean="0"/>
              <a:t>достаточную несущую </a:t>
            </a:r>
            <a:r>
              <a:rPr lang="ru-RU" dirty="0"/>
              <a:t>способность. Для более нагруженных путей рекомендуется использовать вариант балласта с </a:t>
            </a:r>
            <a:r>
              <a:rPr lang="ru-RU" dirty="0" smtClean="0"/>
              <a:t>20</a:t>
            </a:r>
            <a:r>
              <a:rPr lang="ru-RU" dirty="0"/>
              <a:t>%-30% очищенного балласта.</a:t>
            </a:r>
          </a:p>
          <a:p>
            <a:r>
              <a:rPr lang="ru-RU" dirty="0"/>
              <a:t>Изменяя коэффициент трения в контакте между частицами, можно </a:t>
            </a:r>
            <a:r>
              <a:rPr lang="ru-RU" dirty="0" smtClean="0"/>
              <a:t>моделировать </a:t>
            </a:r>
            <a:r>
              <a:rPr lang="ru-RU" dirty="0"/>
              <a:t>различные степени </a:t>
            </a:r>
            <a:r>
              <a:rPr lang="ru-RU" dirty="0" smtClean="0"/>
              <a:t>загрязнения </a:t>
            </a:r>
            <a:r>
              <a:rPr lang="ru-RU" dirty="0"/>
              <a:t>балласта</a:t>
            </a:r>
            <a:r>
              <a:rPr lang="ru-RU" dirty="0" smtClean="0"/>
              <a:t>.</a:t>
            </a:r>
          </a:p>
          <a:p>
            <a:r>
              <a:rPr lang="ru-RU" dirty="0"/>
              <a:t>Основной </a:t>
            </a:r>
            <a:r>
              <a:rPr lang="ru-RU" dirty="0" smtClean="0"/>
              <a:t>результат: рекомендованы </a:t>
            </a:r>
            <a:r>
              <a:rPr lang="ru-RU" dirty="0"/>
              <a:t>изменения для существующих норм укладки балластной призмы при частичном и полном ремонте, учитывающие уменьшение несущей способности очищенного щебня.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56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18</a:t>
            </a:fld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5800" y="2419201"/>
            <a:ext cx="7543800" cy="25939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/>
              <a:t>Моделирование динамики балластного слоя</a:t>
            </a:r>
            <a:br>
              <a:rPr lang="ru-RU" sz="2800" dirty="0" smtClean="0"/>
            </a:br>
            <a:r>
              <a:rPr lang="ru-RU" sz="2800" dirty="0" smtClean="0"/>
              <a:t>и исследование влияния различных факторов </a:t>
            </a:r>
            <a:br>
              <a:rPr lang="ru-RU" sz="2800" dirty="0" smtClean="0"/>
            </a:br>
            <a:r>
              <a:rPr lang="ru-RU" sz="2800" dirty="0" smtClean="0"/>
              <a:t>на скорость его осадки в программном </a:t>
            </a:r>
            <a:br>
              <a:rPr lang="ru-RU" sz="2800" dirty="0" smtClean="0"/>
            </a:br>
            <a:r>
              <a:rPr lang="ru-RU" sz="2800" dirty="0" smtClean="0"/>
              <a:t>комплексе “Универсальный механизм”</a:t>
            </a:r>
            <a:endParaRPr lang="ru-RU" sz="2800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685800" y="5314528"/>
            <a:ext cx="6461760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Агапов Д.Г. , Брянский государственный технический университет</a:t>
            </a:r>
          </a:p>
          <a:p>
            <a:r>
              <a:rPr lang="ru-RU" smtClean="0"/>
              <a:t>Илюшин А.В. , Самарский государственный университет путей сообщения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262389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Компьютерное моделирование в железнодорожном транспорте: динамика, прочность, износ. Брянск, 2016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9592" y="1556792"/>
            <a:ext cx="6891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090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Постановка задачи</a:t>
            </a:r>
            <a:endParaRPr lang="ru-RU" sz="4400" dirty="0"/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ru-RU" dirty="0" smtClean="0"/>
              <a:t>Загрязнение балластного слоя</a:t>
            </a:r>
          </a:p>
          <a:p>
            <a:r>
              <a:rPr lang="ru-RU" dirty="0" smtClean="0"/>
              <a:t>Причины: </a:t>
            </a:r>
          </a:p>
          <a:p>
            <a:pPr lvl="1"/>
            <a:r>
              <a:rPr lang="ru-RU" dirty="0" smtClean="0"/>
              <a:t>проникновение глинистых грунтов снизу;</a:t>
            </a:r>
          </a:p>
          <a:p>
            <a:pPr lvl="1"/>
            <a:r>
              <a:rPr lang="ru-RU" dirty="0" smtClean="0"/>
              <a:t>эксплуатационные нагрузки;</a:t>
            </a:r>
          </a:p>
          <a:p>
            <a:pPr lvl="1"/>
            <a:r>
              <a:rPr lang="ru-RU" dirty="0" smtClean="0"/>
              <a:t>загрязнение </a:t>
            </a:r>
            <a:r>
              <a:rPr lang="ru-RU" dirty="0"/>
              <a:t>частицами</a:t>
            </a:r>
            <a:r>
              <a:rPr lang="ru-RU" dirty="0" smtClean="0"/>
              <a:t> перевозимых грузов.</a:t>
            </a:r>
            <a:endParaRPr lang="ru-RU" dirty="0"/>
          </a:p>
          <a:p>
            <a:r>
              <a:rPr lang="ru-RU" dirty="0" smtClean="0"/>
              <a:t>Следствия:</a:t>
            </a:r>
          </a:p>
          <a:p>
            <a:pPr lvl="1"/>
            <a:r>
              <a:rPr lang="ru-RU" dirty="0" smtClean="0"/>
              <a:t>снижение несущей способности;</a:t>
            </a:r>
          </a:p>
          <a:p>
            <a:pPr lvl="1"/>
            <a:r>
              <a:rPr lang="ru-RU" dirty="0" smtClean="0"/>
              <a:t>неравномерная осадка рельсошпальной решётки;</a:t>
            </a:r>
          </a:p>
          <a:p>
            <a:pPr lvl="1"/>
            <a:r>
              <a:rPr lang="ru-RU" dirty="0" smtClean="0"/>
              <a:t>потеря дренирующих свойств.</a:t>
            </a:r>
          </a:p>
          <a:p>
            <a:r>
              <a:rPr lang="ru-RU" dirty="0" smtClean="0"/>
              <a:t>Методы оздоровления:</a:t>
            </a:r>
            <a:endParaRPr lang="ru-RU" dirty="0"/>
          </a:p>
          <a:p>
            <a:pPr lvl="1"/>
            <a:r>
              <a:rPr lang="ru-RU" dirty="0" smtClean="0"/>
              <a:t>очистка щебня;</a:t>
            </a:r>
          </a:p>
          <a:p>
            <a:pPr lvl="1"/>
            <a:r>
              <a:rPr lang="ru-RU" dirty="0" smtClean="0"/>
              <a:t>замена щебня.</a:t>
            </a: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dirty="0" smtClean="0"/>
              <a:t>Брянск, 6-7 апреля 2016 г.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2</a:t>
            </a:fld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463549" y="1196752"/>
            <a:ext cx="7369721" cy="5380099"/>
            <a:chOff x="683568" y="1124743"/>
            <a:chExt cx="7369721" cy="5380099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990950" y="6132984"/>
              <a:ext cx="20612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http://geofabrika.ru</a:t>
              </a:r>
              <a:endParaRPr lang="ru-RU" dirty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1026" name="Picture 2" descr="http://geofabrika.ru/images/foto/geosynthetics-tenax-midgham-railway-station-ballast-reinforcement-for-railtr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124743"/>
              <a:ext cx="7369721" cy="53800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593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Постановка задачи</a:t>
            </a:r>
            <a:endParaRPr lang="ru-RU" sz="4400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dirty="0" smtClean="0"/>
              <a:t>Брянск, 6-7 апреля 2016 г.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3</a:t>
            </a:fld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Изменение остаточной осадки балластного слоя:</a:t>
            </a:r>
          </a:p>
          <a:p>
            <a:pPr lvl="1"/>
            <a:r>
              <a:rPr lang="ru-RU" dirty="0" smtClean="0"/>
              <a:t>период стабилизации (интенсивное накопление осадки);</a:t>
            </a:r>
          </a:p>
          <a:p>
            <a:pPr lvl="1"/>
            <a:r>
              <a:rPr lang="ru-RU" dirty="0" smtClean="0"/>
              <a:t>период нормальной эксплуатации;</a:t>
            </a:r>
          </a:p>
          <a:p>
            <a:pPr lvl="1"/>
            <a:r>
              <a:rPr lang="ru-RU" dirty="0" smtClean="0"/>
              <a:t>период критической эксплуатации (интенсивность возрастает в связи с загрязнением и соответственно потерей упругости);</a:t>
            </a:r>
          </a:p>
          <a:p>
            <a:pPr lvl="1"/>
            <a:r>
              <a:rPr lang="ru-RU" dirty="0" smtClean="0"/>
              <a:t>аварийный период (перенапряжения в элементов пути).</a:t>
            </a:r>
          </a:p>
          <a:p>
            <a:pPr lvl="1"/>
            <a:endParaRPr lang="ru-RU" dirty="0" smtClean="0"/>
          </a:p>
          <a:p>
            <a:pPr lvl="1"/>
            <a:endParaRPr lang="ru-RU" dirty="0"/>
          </a:p>
        </p:txBody>
      </p:sp>
      <p:pic>
        <p:nvPicPr>
          <p:cNvPr id="10" name="Рисунок 9" descr="Рисунок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780" y="3789040"/>
            <a:ext cx="5119468" cy="301808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588224" y="478786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Выправки</a:t>
            </a:r>
            <a:endParaRPr lang="ru-RU" dirty="0"/>
          </a:p>
        </p:txBody>
      </p:sp>
      <p:cxnSp>
        <p:nvCxnSpPr>
          <p:cNvPr id="7" name="Прямая соединительная линия 6"/>
          <p:cNvCxnSpPr>
            <a:stCxn id="5" idx="1"/>
          </p:cNvCxnSpPr>
          <p:nvPr/>
        </p:nvCxnSpPr>
        <p:spPr>
          <a:xfrm flipH="1">
            <a:off x="4355976" y="4972526"/>
            <a:ext cx="2232248" cy="247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5" idx="1"/>
          </p:cNvCxnSpPr>
          <p:nvPr/>
        </p:nvCxnSpPr>
        <p:spPr>
          <a:xfrm flipH="1">
            <a:off x="3946599" y="4972526"/>
            <a:ext cx="2641625" cy="184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5" idx="1"/>
          </p:cNvCxnSpPr>
          <p:nvPr/>
        </p:nvCxnSpPr>
        <p:spPr>
          <a:xfrm flipH="1">
            <a:off x="3374531" y="4972526"/>
            <a:ext cx="3213693" cy="91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99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75427" cy="1143000"/>
          </a:xfrm>
        </p:spPr>
        <p:txBody>
          <a:bodyPr/>
          <a:lstStyle/>
          <a:p>
            <a:r>
              <a:rPr lang="ru-RU" sz="4400" dirty="0" smtClean="0"/>
              <a:t>Математическая модель балласта в ПК «УМ»</a:t>
            </a:r>
            <a:endParaRPr lang="ru-RU" sz="4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4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683568" y="1686686"/>
            <a:ext cx="3182911" cy="2102354"/>
            <a:chOff x="683568" y="1484784"/>
            <a:chExt cx="3182911" cy="2102354"/>
          </a:xfrm>
        </p:grpSpPr>
        <p:pic>
          <p:nvPicPr>
            <p:cNvPr id="2050" name="Picture 2" descr="http://dni24.com/uploads/posts/2015-08/1439663389_sten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484784"/>
              <a:ext cx="3155504" cy="2102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1742180" y="3140968"/>
              <a:ext cx="21242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http://</a:t>
              </a:r>
              <a:r>
                <a:rPr lang="en-US" dirty="0" smtClean="0">
                  <a:solidFill>
                    <a:srgbClr val="FFFF00"/>
                  </a:solidFill>
                </a:rPr>
                <a:t>ru.torange.biz</a:t>
              </a:r>
              <a:endParaRPr lang="ru-RU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0" name="Group 218"/>
          <p:cNvGrpSpPr>
            <a:grpSpLocks/>
          </p:cNvGrpSpPr>
          <p:nvPr/>
        </p:nvGrpSpPr>
        <p:grpSpPr bwMode="auto">
          <a:xfrm>
            <a:off x="251520" y="2223219"/>
            <a:ext cx="7024689" cy="4302125"/>
            <a:chOff x="138" y="799"/>
            <a:chExt cx="4425" cy="2710"/>
          </a:xfrm>
        </p:grpSpPr>
        <p:sp>
          <p:nvSpPr>
            <p:cNvPr id="11" name="Text Box 172"/>
            <p:cNvSpPr txBox="1">
              <a:spLocks noChangeArrowheads="1"/>
            </p:cNvSpPr>
            <p:nvPr/>
          </p:nvSpPr>
          <p:spPr bwMode="auto">
            <a:xfrm>
              <a:off x="138" y="2205"/>
              <a:ext cx="18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Модель сплошной среды</a:t>
              </a:r>
              <a:endParaRPr lang="ru-RU" dirty="0"/>
            </a:p>
          </p:txBody>
        </p:sp>
        <p:sp>
          <p:nvSpPr>
            <p:cNvPr id="12" name="Text Box 173"/>
            <p:cNvSpPr txBox="1">
              <a:spLocks noChangeArrowheads="1"/>
            </p:cNvSpPr>
            <p:nvPr/>
          </p:nvSpPr>
          <p:spPr bwMode="auto">
            <a:xfrm>
              <a:off x="3128" y="799"/>
              <a:ext cx="14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/>
                <a:t>Дискретная модель</a:t>
              </a:r>
            </a:p>
          </p:txBody>
        </p:sp>
        <p:sp>
          <p:nvSpPr>
            <p:cNvPr id="13" name="Oval 161"/>
            <p:cNvSpPr>
              <a:spLocks noChangeArrowheads="1"/>
            </p:cNvSpPr>
            <p:nvPr/>
          </p:nvSpPr>
          <p:spPr bwMode="auto">
            <a:xfrm>
              <a:off x="1037" y="845"/>
              <a:ext cx="544" cy="544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14" name="Line 162"/>
            <p:cNvSpPr>
              <a:spLocks noChangeShapeType="1"/>
            </p:cNvSpPr>
            <p:nvPr/>
          </p:nvSpPr>
          <p:spPr bwMode="auto">
            <a:xfrm>
              <a:off x="1581" y="1162"/>
              <a:ext cx="1617" cy="36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163"/>
            <p:cNvSpPr>
              <a:spLocks noChangeShapeType="1"/>
            </p:cNvSpPr>
            <p:nvPr/>
          </p:nvSpPr>
          <p:spPr bwMode="auto">
            <a:xfrm flipH="1">
              <a:off x="946" y="1344"/>
              <a:ext cx="227" cy="63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16" name="Object 164"/>
            <p:cNvGraphicFramePr>
              <a:graphicFrameLocks noChangeAspect="1"/>
            </p:cNvGraphicFramePr>
            <p:nvPr/>
          </p:nvGraphicFramePr>
          <p:xfrm>
            <a:off x="521" y="2478"/>
            <a:ext cx="1144" cy="10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" name="Рисунок" r:id="rId4" imgW="1819440" imgH="1638360" progId="Word.Picture.8">
                    <p:embed/>
                  </p:oleObj>
                </mc:Choice>
                <mc:Fallback>
                  <p:oleObj name="Рисунок" r:id="rId4" imgW="1819440" imgH="1638360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1" y="2478"/>
                          <a:ext cx="1144" cy="103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70"/>
            <p:cNvGraphicFramePr>
              <a:graphicFrameLocks noChangeAspect="1"/>
            </p:cNvGraphicFramePr>
            <p:nvPr/>
          </p:nvGraphicFramePr>
          <p:xfrm>
            <a:off x="3288" y="1071"/>
            <a:ext cx="1147" cy="10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0" name="Рисунок" r:id="rId6" imgW="1824376" imgH="1640404" progId="Word.Picture.8">
                    <p:embed/>
                  </p:oleObj>
                </mc:Choice>
                <mc:Fallback>
                  <p:oleObj name="Рисунок" r:id="rId6" imgW="1824376" imgH="1640404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8" y="1071"/>
                          <a:ext cx="1147" cy="103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oup 217"/>
          <p:cNvGrpSpPr>
            <a:grpSpLocks/>
          </p:cNvGrpSpPr>
          <p:nvPr/>
        </p:nvGrpSpPr>
        <p:grpSpPr bwMode="auto">
          <a:xfrm>
            <a:off x="3347864" y="3111649"/>
            <a:ext cx="5065713" cy="3557586"/>
            <a:chOff x="2175" y="1525"/>
            <a:chExt cx="3191" cy="2241"/>
          </a:xfrm>
        </p:grpSpPr>
        <p:sp>
          <p:nvSpPr>
            <p:cNvPr id="19" name="Oval 174"/>
            <p:cNvSpPr>
              <a:spLocks noChangeArrowheads="1"/>
            </p:cNvSpPr>
            <p:nvPr/>
          </p:nvSpPr>
          <p:spPr bwMode="auto">
            <a:xfrm>
              <a:off x="3696" y="1525"/>
              <a:ext cx="371" cy="34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b="1"/>
            </a:p>
          </p:txBody>
        </p:sp>
        <p:sp>
          <p:nvSpPr>
            <p:cNvPr id="20" name="Line 175"/>
            <p:cNvSpPr>
              <a:spLocks noChangeShapeType="1"/>
            </p:cNvSpPr>
            <p:nvPr/>
          </p:nvSpPr>
          <p:spPr bwMode="auto">
            <a:xfrm>
              <a:off x="4059" y="1752"/>
              <a:ext cx="681" cy="63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176"/>
            <p:cNvSpPr>
              <a:spLocks noChangeShapeType="1"/>
            </p:cNvSpPr>
            <p:nvPr/>
          </p:nvSpPr>
          <p:spPr bwMode="auto">
            <a:xfrm flipH="1">
              <a:off x="2925" y="1752"/>
              <a:ext cx="771" cy="635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22" name="Object 18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25986089"/>
                </p:ext>
              </p:extLst>
            </p:nvPr>
          </p:nvGraphicFramePr>
          <p:xfrm>
            <a:off x="4177" y="2840"/>
            <a:ext cx="1047" cy="9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1" name="Рисунок" r:id="rId8" imgW="1394368" imgH="1230123" progId="Word.Picture.8">
                    <p:embed/>
                  </p:oleObj>
                </mc:Choice>
                <mc:Fallback>
                  <p:oleObj name="Рисунок" r:id="rId8" imgW="1394368" imgH="1230123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7" y="2840"/>
                          <a:ext cx="1047" cy="9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1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3715246"/>
                </p:ext>
              </p:extLst>
            </p:nvPr>
          </p:nvGraphicFramePr>
          <p:xfrm>
            <a:off x="2426" y="2795"/>
            <a:ext cx="1047" cy="9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2" name="Рисунок" r:id="rId10" imgW="1394368" imgH="1230123" progId="Word.Picture.8">
                    <p:embed/>
                  </p:oleObj>
                </mc:Choice>
                <mc:Fallback>
                  <p:oleObj name="Рисунок" r:id="rId10" imgW="1394368" imgH="1230123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6" y="2795"/>
                          <a:ext cx="1047" cy="9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186"/>
            <p:cNvSpPr txBox="1">
              <a:spLocks noChangeArrowheads="1"/>
            </p:cNvSpPr>
            <p:nvPr/>
          </p:nvSpPr>
          <p:spPr bwMode="auto">
            <a:xfrm>
              <a:off x="2175" y="2432"/>
              <a:ext cx="158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altLang="zh-CN" dirty="0"/>
                <a:t>Односторонние связи</a:t>
              </a:r>
              <a:endParaRPr lang="ru-RU" dirty="0"/>
            </a:p>
          </p:txBody>
        </p:sp>
        <p:sp>
          <p:nvSpPr>
            <p:cNvPr id="25" name="Text Box 187"/>
            <p:cNvSpPr txBox="1">
              <a:spLocks noChangeArrowheads="1"/>
            </p:cNvSpPr>
            <p:nvPr/>
          </p:nvSpPr>
          <p:spPr bwMode="auto">
            <a:xfrm>
              <a:off x="4035" y="2432"/>
              <a:ext cx="133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altLang="zh-CN" dirty="0"/>
                <a:t>Контактные </a:t>
              </a:r>
              <a:r>
                <a:rPr lang="ru-RU" altLang="zh-CN" dirty="0" smtClean="0"/>
                <a:t>силы</a:t>
              </a:r>
              <a:endParaRPr lang="en-US" altLang="zh-CN" dirty="0" smtClean="0"/>
            </a:p>
            <a:p>
              <a:r>
                <a:rPr lang="en-US" dirty="0" smtClean="0"/>
                <a:t>(</a:t>
              </a:r>
              <a:r>
                <a:rPr lang="ru-RU" dirty="0" smtClean="0"/>
                <a:t>модуль </a:t>
              </a:r>
              <a:r>
                <a:rPr lang="en-US" dirty="0" smtClean="0"/>
                <a:t>UM Ballast)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72986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75427" cy="1143000"/>
          </a:xfrm>
        </p:spPr>
        <p:txBody>
          <a:bodyPr/>
          <a:lstStyle/>
          <a:p>
            <a:r>
              <a:rPr lang="ru-RU" sz="4400" dirty="0" smtClean="0"/>
              <a:t>Математическая модель балласта в ПК «УМ»</a:t>
            </a:r>
            <a:endParaRPr lang="ru-RU" sz="4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5</a:t>
            </a:fld>
            <a:endParaRPr lang="ru-RU" dirty="0"/>
          </a:p>
        </p:txBody>
      </p:sp>
      <p:grpSp>
        <p:nvGrpSpPr>
          <p:cNvPr id="39" name="Group 16"/>
          <p:cNvGrpSpPr>
            <a:grpSpLocks/>
          </p:cNvGrpSpPr>
          <p:nvPr/>
        </p:nvGrpSpPr>
        <p:grpSpPr bwMode="auto">
          <a:xfrm>
            <a:off x="307181" y="1673226"/>
            <a:ext cx="7967662" cy="2268537"/>
            <a:chOff x="249" y="754"/>
            <a:chExt cx="5019" cy="1429"/>
          </a:xfrm>
        </p:grpSpPr>
        <p:graphicFrame>
          <p:nvGraphicFramePr>
            <p:cNvPr id="40" name="Object 4"/>
            <p:cNvGraphicFramePr>
              <a:graphicFrameLocks noChangeAspect="1"/>
            </p:cNvGraphicFramePr>
            <p:nvPr/>
          </p:nvGraphicFramePr>
          <p:xfrm>
            <a:off x="249" y="981"/>
            <a:ext cx="1258" cy="11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3" name="Рисунок" r:id="rId3" imgW="1002631" imgH="886900" progId="Word.Picture.8">
                    <p:embed/>
                  </p:oleObj>
                </mc:Choice>
                <mc:Fallback>
                  <p:oleObj name="Рисунок" r:id="rId3" imgW="1002631" imgH="886900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" y="981"/>
                          <a:ext cx="1258" cy="1114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5"/>
            <p:cNvGraphicFramePr>
              <a:graphicFrameLocks noChangeAspect="1"/>
            </p:cNvGraphicFramePr>
            <p:nvPr/>
          </p:nvGraphicFramePr>
          <p:xfrm>
            <a:off x="2154" y="1026"/>
            <a:ext cx="1258" cy="11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4" name="Рисунок" r:id="rId5" imgW="1002631" imgH="886900" progId="Word.Picture.8">
                    <p:embed/>
                  </p:oleObj>
                </mc:Choice>
                <mc:Fallback>
                  <p:oleObj name="Рисунок" r:id="rId5" imgW="1002631" imgH="886900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4" y="1026"/>
                          <a:ext cx="1258" cy="1114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6"/>
            <p:cNvGraphicFramePr>
              <a:graphicFrameLocks noChangeAspect="1"/>
            </p:cNvGraphicFramePr>
            <p:nvPr/>
          </p:nvGraphicFramePr>
          <p:xfrm>
            <a:off x="4014" y="1071"/>
            <a:ext cx="1254" cy="1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5" name="Рисунок" r:id="rId7" imgW="1000080" imgH="885960" progId="Word.Picture.8">
                    <p:embed/>
                  </p:oleObj>
                </mc:Choice>
                <mc:Fallback>
                  <p:oleObj name="Рисунок" r:id="rId7" imgW="1000080" imgH="885960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14" y="1071"/>
                          <a:ext cx="1254" cy="1112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" name="AutoShape 10"/>
            <p:cNvSpPr>
              <a:spLocks noChangeArrowheads="1"/>
            </p:cNvSpPr>
            <p:nvPr/>
          </p:nvSpPr>
          <p:spPr bwMode="auto">
            <a:xfrm>
              <a:off x="1701" y="1434"/>
              <a:ext cx="317" cy="306"/>
            </a:xfrm>
            <a:prstGeom prst="rightArrow">
              <a:avLst>
                <a:gd name="adj1" fmla="val 50000"/>
                <a:gd name="adj2" fmla="val 2589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4" name="AutoShape 11"/>
            <p:cNvSpPr>
              <a:spLocks noChangeArrowheads="1"/>
            </p:cNvSpPr>
            <p:nvPr/>
          </p:nvSpPr>
          <p:spPr bwMode="auto">
            <a:xfrm>
              <a:off x="3606" y="1434"/>
              <a:ext cx="317" cy="306"/>
            </a:xfrm>
            <a:prstGeom prst="rightArrow">
              <a:avLst>
                <a:gd name="adj1" fmla="val 50000"/>
                <a:gd name="adj2" fmla="val 2589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" name="Text Box 14"/>
            <p:cNvSpPr txBox="1">
              <a:spLocks noChangeArrowheads="1"/>
            </p:cNvSpPr>
            <p:nvPr/>
          </p:nvSpPr>
          <p:spPr bwMode="auto">
            <a:xfrm>
              <a:off x="2094" y="754"/>
              <a:ext cx="130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1. </a:t>
              </a:r>
              <a:r>
                <a:rPr lang="ru-RU">
                  <a:latin typeface="Calibri" pitchFamily="34" charset="0"/>
                </a:rPr>
                <a:t>Дальний контакт</a:t>
              </a:r>
            </a:p>
          </p:txBody>
        </p:sp>
      </p:grpSp>
      <p:grpSp>
        <p:nvGrpSpPr>
          <p:cNvPr id="46" name="Group 17"/>
          <p:cNvGrpSpPr>
            <a:grpSpLocks/>
          </p:cNvGrpSpPr>
          <p:nvPr/>
        </p:nvGrpSpPr>
        <p:grpSpPr bwMode="auto">
          <a:xfrm>
            <a:off x="1396900" y="4030663"/>
            <a:ext cx="5767388" cy="2292350"/>
            <a:chOff x="839" y="2329"/>
            <a:chExt cx="3633" cy="1444"/>
          </a:xfrm>
        </p:grpSpPr>
        <p:graphicFrame>
          <p:nvGraphicFramePr>
            <p:cNvPr id="47" name="Object 7"/>
            <p:cNvGraphicFramePr>
              <a:graphicFrameLocks noChangeAspect="1"/>
            </p:cNvGraphicFramePr>
            <p:nvPr/>
          </p:nvGraphicFramePr>
          <p:xfrm>
            <a:off x="1292" y="2659"/>
            <a:ext cx="1254" cy="1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6" name="Рисунок" r:id="rId9" imgW="1000080" imgH="885960" progId="Word.Picture.8">
                    <p:embed/>
                  </p:oleObj>
                </mc:Choice>
                <mc:Fallback>
                  <p:oleObj name="Рисунок" r:id="rId9" imgW="1000080" imgH="885960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2" y="2659"/>
                          <a:ext cx="1254" cy="1112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8"/>
            <p:cNvGraphicFramePr>
              <a:graphicFrameLocks noChangeAspect="1"/>
            </p:cNvGraphicFramePr>
            <p:nvPr/>
          </p:nvGraphicFramePr>
          <p:xfrm>
            <a:off x="3198" y="2659"/>
            <a:ext cx="1258" cy="11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7" name="Рисунок" r:id="rId11" imgW="1002631" imgH="886900" progId="Word.Picture.8">
                    <p:embed/>
                  </p:oleObj>
                </mc:Choice>
                <mc:Fallback>
                  <p:oleObj name="Рисунок" r:id="rId11" imgW="1002631" imgH="886900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8" y="2659"/>
                          <a:ext cx="1258" cy="1114"/>
                        </a:xfrm>
                        <a:prstGeom prst="rect">
                          <a:avLst/>
                        </a:prstGeom>
                        <a:solidFill>
                          <a:srgbClr val="EAEAEA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" name="AutoShape 12"/>
            <p:cNvSpPr>
              <a:spLocks noChangeArrowheads="1"/>
            </p:cNvSpPr>
            <p:nvPr/>
          </p:nvSpPr>
          <p:spPr bwMode="auto">
            <a:xfrm>
              <a:off x="839" y="3022"/>
              <a:ext cx="317" cy="306"/>
            </a:xfrm>
            <a:prstGeom prst="rightArrow">
              <a:avLst>
                <a:gd name="adj1" fmla="val 50000"/>
                <a:gd name="adj2" fmla="val 2589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0" name="AutoShape 13"/>
            <p:cNvSpPr>
              <a:spLocks noChangeArrowheads="1"/>
            </p:cNvSpPr>
            <p:nvPr/>
          </p:nvSpPr>
          <p:spPr bwMode="auto">
            <a:xfrm>
              <a:off x="2744" y="3022"/>
              <a:ext cx="317" cy="306"/>
            </a:xfrm>
            <a:prstGeom prst="rightArrow">
              <a:avLst>
                <a:gd name="adj1" fmla="val 50000"/>
                <a:gd name="adj2" fmla="val 2589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51" name="Text Box 15"/>
            <p:cNvSpPr txBox="1">
              <a:spLocks noChangeArrowheads="1"/>
            </p:cNvSpPr>
            <p:nvPr/>
          </p:nvSpPr>
          <p:spPr bwMode="auto">
            <a:xfrm>
              <a:off x="1260" y="2329"/>
              <a:ext cx="32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2. </a:t>
              </a:r>
              <a:r>
                <a:rPr lang="ru-RU">
                  <a:latin typeface="Calibri" pitchFamily="34" charset="0"/>
                </a:rPr>
                <a:t>Ближний контакт, метод зон чувствительности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591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75427" cy="1143000"/>
          </a:xfrm>
        </p:spPr>
        <p:txBody>
          <a:bodyPr/>
          <a:lstStyle/>
          <a:p>
            <a:r>
              <a:rPr lang="ru-RU" sz="4400" dirty="0" smtClean="0"/>
              <a:t>Математическая модель балласта в ПК «УМ»</a:t>
            </a:r>
            <a:endParaRPr lang="ru-RU" sz="4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6</a:t>
            </a:fld>
            <a:endParaRPr lang="ru-RU" dirty="0"/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118642"/>
              </p:ext>
            </p:extLst>
          </p:nvPr>
        </p:nvGraphicFramePr>
        <p:xfrm>
          <a:off x="395536" y="1564853"/>
          <a:ext cx="3600450" cy="343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Рисунок" r:id="rId3" imgW="3209760" imgH="3057480" progId="Word.Picture.8">
                  <p:embed/>
                </p:oleObj>
              </mc:Choice>
              <mc:Fallback>
                <p:oleObj name="Рисунок" r:id="rId3" imgW="3209760" imgH="305748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564853"/>
                        <a:ext cx="3600450" cy="34305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4"/>
          <p:cNvSpPr txBox="1">
            <a:spLocks noChangeArrowheads="1"/>
          </p:cNvSpPr>
          <p:nvPr/>
        </p:nvSpPr>
        <p:spPr bwMode="auto">
          <a:xfrm>
            <a:off x="395536" y="5195465"/>
            <a:ext cx="3071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Область чувствительности</a:t>
            </a:r>
          </a:p>
        </p:txBody>
      </p:sp>
      <p:graphicFrame>
        <p:nvGraphicFramePr>
          <p:cNvPr id="20" name="Object 39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85712198"/>
              </p:ext>
            </p:extLst>
          </p:nvPr>
        </p:nvGraphicFramePr>
        <p:xfrm>
          <a:off x="4896099" y="1493415"/>
          <a:ext cx="3333750" cy="338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Рисунок" r:id="rId5" imgW="2610000" imgH="2647800" progId="Word.Picture.8">
                  <p:embed/>
                </p:oleObj>
              </mc:Choice>
              <mc:Fallback>
                <p:oleObj name="Рисунок" r:id="rId5" imgW="2610000" imgH="2647800" progId="Word.Picture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6099" y="1493415"/>
                        <a:ext cx="3333750" cy="338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5038974" y="5195465"/>
            <a:ext cx="3071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Реакции в контакте</a:t>
            </a:r>
          </a:p>
        </p:txBody>
      </p:sp>
      <p:graphicFrame>
        <p:nvGraphicFramePr>
          <p:cNvPr id="22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2095126"/>
              </p:ext>
            </p:extLst>
          </p:nvPr>
        </p:nvGraphicFramePr>
        <p:xfrm>
          <a:off x="2105274" y="5949528"/>
          <a:ext cx="42100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Формула" r:id="rId7" imgW="2095200" imgH="215640" progId="Equation.3">
                  <p:embed/>
                </p:oleObj>
              </mc:Choice>
              <mc:Fallback>
                <p:oleObj name="Формула" r:id="rId7" imgW="20952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274" y="5949528"/>
                        <a:ext cx="421005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953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Расчётная схема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Два слоя щебня: очищенный и новый.</a:t>
            </a:r>
          </a:p>
          <a:p>
            <a:r>
              <a:rPr lang="ru-RU" dirty="0"/>
              <a:t>Варьировались следующие параметры:  высота слоя очищенного щебня </a:t>
            </a:r>
            <a:r>
              <a:rPr lang="ru-RU" dirty="0" smtClean="0"/>
              <a:t>(10, 20, 30, 40, 50 и 60%), </a:t>
            </a:r>
            <a:r>
              <a:rPr lang="ru-RU" dirty="0"/>
              <a:t>коэффициент трения, нагрузка, фракционный </a:t>
            </a:r>
            <a:r>
              <a:rPr lang="ru-RU" dirty="0" smtClean="0"/>
              <a:t>состав.</a:t>
            </a:r>
            <a:endParaRPr lang="ru-RU" dirty="0"/>
          </a:p>
          <a:p>
            <a:r>
              <a:rPr lang="ru-RU" dirty="0" smtClean="0"/>
              <a:t>6 реализаций для каждого случая.</a:t>
            </a:r>
          </a:p>
          <a:p>
            <a:r>
              <a:rPr lang="ru-RU" dirty="0"/>
              <a:t>Моделирование: осадка под действием периодической нагрузки, тест на несущую способность.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7</a:t>
            </a:fld>
            <a:endParaRPr lang="ru-RU" dirty="0"/>
          </a:p>
        </p:txBody>
      </p:sp>
      <p:grpSp>
        <p:nvGrpSpPr>
          <p:cNvPr id="6" name="Полотно 42"/>
          <p:cNvGrpSpPr>
            <a:grpSpLocks/>
          </p:cNvGrpSpPr>
          <p:nvPr/>
        </p:nvGrpSpPr>
        <p:grpSpPr bwMode="auto">
          <a:xfrm>
            <a:off x="1259632" y="4472458"/>
            <a:ext cx="6191250" cy="1620838"/>
            <a:chOff x="0" y="1797"/>
            <a:chExt cx="58674" cy="13263"/>
          </a:xfrm>
        </p:grpSpPr>
        <p:sp>
          <p:nvSpPr>
            <p:cNvPr id="7" name="AutoShape 8"/>
            <p:cNvSpPr>
              <a:spLocks noChangeAspect="1" noChangeArrowheads="1"/>
            </p:cNvSpPr>
            <p:nvPr/>
          </p:nvSpPr>
          <p:spPr bwMode="auto">
            <a:xfrm>
              <a:off x="0" y="1797"/>
              <a:ext cx="58674" cy="13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8" name="Рисунок 62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67" y="8828"/>
              <a:ext cx="20304" cy="6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Рисунок 61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1" y="8829"/>
              <a:ext cx="20304" cy="6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Рисунок 58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67" y="1800"/>
              <a:ext cx="20304" cy="6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56"/>
            <p:cNvPicPr preferRelativeResize="0"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3" y="1800"/>
              <a:ext cx="20304" cy="6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Рисунок 44"/>
            <p:cNvPicPr preferRelativeResize="0"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00"/>
              <a:ext cx="20304" cy="6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60"/>
            <p:cNvPicPr preferRelativeResize="0"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829"/>
              <a:ext cx="20304" cy="6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5043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Расчётная схема: моделирование осадки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Создание некоторого количества балласта нужной фракции.</a:t>
            </a:r>
          </a:p>
          <a:p>
            <a:pPr lvl="0"/>
            <a:r>
              <a:rPr lang="ru-RU" dirty="0"/>
              <a:t>Укладка балласта в жёсткий ящик.</a:t>
            </a:r>
          </a:p>
          <a:p>
            <a:pPr lvl="0"/>
            <a:r>
              <a:rPr lang="ru-RU" dirty="0"/>
              <a:t>Если в эксперименте есть несколько слоёв, то для каждого повторить пункты 1-2.</a:t>
            </a:r>
          </a:p>
          <a:p>
            <a:pPr lvl="0"/>
            <a:r>
              <a:rPr lang="ru-RU" dirty="0"/>
              <a:t>Укладка шпалы.</a:t>
            </a:r>
          </a:p>
          <a:p>
            <a:r>
              <a:rPr lang="ru-RU" dirty="0"/>
              <a:t>Динамическое </a:t>
            </a:r>
            <a:r>
              <a:rPr lang="ru-RU" dirty="0" err="1"/>
              <a:t>нагружение</a:t>
            </a:r>
            <a:r>
              <a:rPr lang="ru-RU" dirty="0"/>
              <a:t> шпалы.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8</a:t>
            </a:fld>
            <a:endParaRPr lang="ru-RU" dirty="0"/>
          </a:p>
        </p:txBody>
      </p:sp>
      <p:grpSp>
        <p:nvGrpSpPr>
          <p:cNvPr id="14" name="Полотно 13"/>
          <p:cNvGrpSpPr/>
          <p:nvPr/>
        </p:nvGrpSpPr>
        <p:grpSpPr>
          <a:xfrm>
            <a:off x="1691680" y="3851230"/>
            <a:ext cx="5288280" cy="2818130"/>
            <a:chOff x="0" y="0"/>
            <a:chExt cx="5288280" cy="281813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0" y="0"/>
              <a:ext cx="5288280" cy="2818130"/>
            </a:xfrm>
            <a:prstGeom prst="rect">
              <a:avLst/>
            </a:prstGeom>
          </p:spPr>
        </p:sp>
        <p:pic>
          <p:nvPicPr>
            <p:cNvPr id="16" name="Рисунок 15"/>
            <p:cNvPicPr preferRelativeResize="0"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64029" y="1808725"/>
              <a:ext cx="1653049" cy="597906"/>
            </a:xfrm>
            <a:prstGeom prst="rect">
              <a:avLst/>
            </a:prstGeom>
          </p:spPr>
        </p:pic>
        <p:pic>
          <p:nvPicPr>
            <p:cNvPr id="17" name="Рисунок 16"/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7268" y="636316"/>
              <a:ext cx="1735200" cy="727358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538319" y="1227194"/>
              <a:ext cx="544508" cy="487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1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273492" y="1227194"/>
              <a:ext cx="544508" cy="487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2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  <p:pic>
          <p:nvPicPr>
            <p:cNvPr id="20" name="Рисунок 19"/>
            <p:cNvPicPr preferRelativeResize="0"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" y="585876"/>
              <a:ext cx="1681200" cy="752578"/>
            </a:xfrm>
            <a:prstGeom prst="rect">
              <a:avLst/>
            </a:prstGeom>
          </p:spPr>
        </p:pic>
        <p:pic>
          <p:nvPicPr>
            <p:cNvPr id="21" name="Рисунок 20"/>
            <p:cNvPicPr preferRelativeResize="0"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8621" y="0"/>
              <a:ext cx="1756800" cy="1342595"/>
            </a:xfrm>
            <a:prstGeom prst="rect">
              <a:avLst/>
            </a:prstGeom>
          </p:spPr>
        </p:pic>
        <p:pic>
          <p:nvPicPr>
            <p:cNvPr id="22" name="Рисунок 21"/>
            <p:cNvPicPr preferRelativeResize="0"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1714826"/>
              <a:ext cx="1710000" cy="724011"/>
            </a:xfrm>
            <a:prstGeom prst="rect">
              <a:avLst/>
            </a:prstGeom>
          </p:spPr>
        </p:pic>
        <p:sp>
          <p:nvSpPr>
            <p:cNvPr id="23" name="Прямоугольник 22"/>
            <p:cNvSpPr/>
            <p:nvPr/>
          </p:nvSpPr>
          <p:spPr>
            <a:xfrm>
              <a:off x="3924871" y="1227194"/>
              <a:ext cx="544508" cy="487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3.1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531214" y="2291720"/>
              <a:ext cx="544508" cy="487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dirty="0" smtClean="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3.2</a:t>
              </a:r>
              <a:endParaRPr lang="ru-RU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216713" y="2291720"/>
              <a:ext cx="544508" cy="487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4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932543" y="2291720"/>
              <a:ext cx="544508" cy="4876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5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  <p:pic>
          <p:nvPicPr>
            <p:cNvPr id="27" name="Рисунок 26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98510" y="1808648"/>
              <a:ext cx="1652905" cy="597535"/>
            </a:xfrm>
            <a:prstGeom prst="rect">
              <a:avLst/>
            </a:prstGeom>
          </p:spPr>
        </p:pic>
        <p:sp>
          <p:nvSpPr>
            <p:cNvPr id="28" name="Стрелка вниз 27"/>
            <p:cNvSpPr/>
            <p:nvPr/>
          </p:nvSpPr>
          <p:spPr>
            <a:xfrm>
              <a:off x="3950970" y="1607820"/>
              <a:ext cx="103271" cy="285750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7849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709265" cy="1143000"/>
          </a:xfrm>
        </p:spPr>
        <p:txBody>
          <a:bodyPr/>
          <a:lstStyle/>
          <a:p>
            <a:r>
              <a:rPr lang="ru-RU" dirty="0" smtClean="0"/>
              <a:t>Расчётная схема: моделирование несущей способности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Компьютерное моделирование в железнодорожном транспорте: динамика, прочность, износ.</a:t>
            </a:r>
          </a:p>
          <a:p>
            <a:r>
              <a:rPr lang="ru-RU" smtClean="0"/>
              <a:t>Брянск, 6-7 апреля 2016 г.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33C3C-251D-4D61-8466-B638643CB3DB}" type="slidenum">
              <a:rPr lang="ru-RU" smtClean="0"/>
              <a:t>9</a:t>
            </a:fld>
            <a:endParaRPr lang="ru-RU" dirty="0"/>
          </a:p>
        </p:txBody>
      </p:sp>
      <p:grpSp>
        <p:nvGrpSpPr>
          <p:cNvPr id="29" name="Полотно 154"/>
          <p:cNvGrpSpPr/>
          <p:nvPr/>
        </p:nvGrpSpPr>
        <p:grpSpPr>
          <a:xfrm>
            <a:off x="611560" y="2381782"/>
            <a:ext cx="7188930" cy="1440158"/>
            <a:chOff x="0" y="0"/>
            <a:chExt cx="5385435" cy="1078865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0" y="0"/>
              <a:ext cx="5385435" cy="1078865"/>
            </a:xfrm>
            <a:prstGeom prst="rect">
              <a:avLst/>
            </a:prstGeom>
          </p:spPr>
        </p:sp>
        <p:pic>
          <p:nvPicPr>
            <p:cNvPr id="31" name="Рисунок 30"/>
            <p:cNvPicPr preferRelativeResize="0"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566000" cy="479139"/>
            </a:xfrm>
            <a:prstGeom prst="rect">
              <a:avLst/>
            </a:prstGeom>
          </p:spPr>
        </p:pic>
        <p:pic>
          <p:nvPicPr>
            <p:cNvPr id="32" name="Рисунок 31"/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0364" y="0"/>
              <a:ext cx="1566000" cy="479139"/>
            </a:xfrm>
            <a:prstGeom prst="rect">
              <a:avLst/>
            </a:prstGeom>
          </p:spPr>
        </p:pic>
        <p:pic>
          <p:nvPicPr>
            <p:cNvPr id="33" name="Рисунок 32"/>
            <p:cNvPicPr preferRelativeResize="0"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0414" y="0"/>
              <a:ext cx="1566000" cy="479183"/>
            </a:xfrm>
            <a:prstGeom prst="rect">
              <a:avLst/>
            </a:prstGeom>
          </p:spPr>
        </p:pic>
        <p:pic>
          <p:nvPicPr>
            <p:cNvPr id="34" name="Рисунок 33"/>
            <p:cNvPicPr preferRelativeResize="0"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564078"/>
              <a:ext cx="1566000" cy="479139"/>
            </a:xfrm>
            <a:prstGeom prst="rect">
              <a:avLst/>
            </a:prstGeom>
          </p:spPr>
        </p:pic>
        <p:pic>
          <p:nvPicPr>
            <p:cNvPr id="35" name="Рисунок 34"/>
            <p:cNvPicPr preferRelativeResize="0"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70402" y="564078"/>
              <a:ext cx="1566000" cy="479139"/>
            </a:xfrm>
            <a:prstGeom prst="rect">
              <a:avLst/>
            </a:prstGeom>
          </p:spPr>
        </p:pic>
        <p:pic>
          <p:nvPicPr>
            <p:cNvPr id="36" name="Рисунок 3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70260" y="562267"/>
              <a:ext cx="1571630" cy="480950"/>
            </a:xfrm>
            <a:prstGeom prst="rect">
              <a:avLst/>
            </a:prstGeom>
          </p:spPr>
        </p:pic>
      </p:grpSp>
      <p:grpSp>
        <p:nvGrpSpPr>
          <p:cNvPr id="37" name="Полотно 168"/>
          <p:cNvGrpSpPr/>
          <p:nvPr/>
        </p:nvGrpSpPr>
        <p:grpSpPr>
          <a:xfrm>
            <a:off x="1763688" y="4126181"/>
            <a:ext cx="4824536" cy="2236501"/>
            <a:chOff x="0" y="0"/>
            <a:chExt cx="4139565" cy="1918970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0" y="0"/>
              <a:ext cx="4139565" cy="1918970"/>
            </a:xfrm>
            <a:prstGeom prst="rect">
              <a:avLst/>
            </a:prstGeom>
          </p:spPr>
        </p:sp>
        <p:pic>
          <p:nvPicPr>
            <p:cNvPr id="39" name="Рисунок 38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1"/>
              <a:ext cx="4103967" cy="1648734"/>
            </a:xfrm>
            <a:prstGeom prst="rect">
              <a:avLst/>
            </a:prstGeom>
          </p:spPr>
        </p:pic>
        <p:sp>
          <p:nvSpPr>
            <p:cNvPr id="40" name="Овал 39"/>
            <p:cNvSpPr/>
            <p:nvPr/>
          </p:nvSpPr>
          <p:spPr>
            <a:xfrm>
              <a:off x="1867803" y="195014"/>
              <a:ext cx="923067" cy="1187420"/>
            </a:xfrm>
            <a:prstGeom prst="ellipse">
              <a:avLst/>
            </a:prstGeom>
            <a:solidFill>
              <a:srgbClr val="4F81BD">
                <a:alpha val="36863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325701" y="1541553"/>
              <a:ext cx="3653446" cy="34251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Потеря несущей способности балластной призмы</a:t>
              </a:r>
              <a:endParaRPr lang="ru-RU" sz="1200">
                <a:effectLst/>
                <a:latin typeface="Times New Roman"/>
                <a:ea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440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826</TotalTime>
  <Words>1049</Words>
  <Application>Microsoft Office PowerPoint</Application>
  <PresentationFormat>Экран (4:3)</PresentationFormat>
  <Paragraphs>149</Paragraphs>
  <Slides>18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Соседство</vt:lpstr>
      <vt:lpstr>Рисунок</vt:lpstr>
      <vt:lpstr>Формула</vt:lpstr>
      <vt:lpstr>Моделирование динамики балластного слоя и исследование влияния различных факторов  на скорость его осадки в программном  комплексе “Универсальный механизм”</vt:lpstr>
      <vt:lpstr>Постановка задачи</vt:lpstr>
      <vt:lpstr>Постановка задачи</vt:lpstr>
      <vt:lpstr>Математическая модель балласта в ПК «УМ»</vt:lpstr>
      <vt:lpstr>Математическая модель балласта в ПК «УМ»</vt:lpstr>
      <vt:lpstr>Математическая модель балласта в ПК «УМ»</vt:lpstr>
      <vt:lpstr>Расчётная схема</vt:lpstr>
      <vt:lpstr>Расчётная схема: моделирование осадки</vt:lpstr>
      <vt:lpstr>Расчётная схема: моделирование несущей способности</vt:lpstr>
      <vt:lpstr>Упрощения и допущения</vt:lpstr>
      <vt:lpstr>Результаты моделирования</vt:lpstr>
      <vt:lpstr>Результаты моделирования</vt:lpstr>
      <vt:lpstr>Результаты моделирования</vt:lpstr>
      <vt:lpstr>Результаты моделирования</vt:lpstr>
      <vt:lpstr>Результаты моделирования</vt:lpstr>
      <vt:lpstr>Результаты моделирования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Agapov</dc:creator>
  <cp:lastModifiedBy>Agapov</cp:lastModifiedBy>
  <cp:revision>32</cp:revision>
  <cp:lastPrinted>2016-04-06T08:56:52Z</cp:lastPrinted>
  <dcterms:created xsi:type="dcterms:W3CDTF">2016-04-03T13:38:29Z</dcterms:created>
  <dcterms:modified xsi:type="dcterms:W3CDTF">2016-04-06T10:08:35Z</dcterms:modified>
</cp:coreProperties>
</file>