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873" r:id="rId1"/>
  </p:sldMasterIdLst>
  <p:notesMasterIdLst>
    <p:notesMasterId r:id="rId30"/>
  </p:notesMasterIdLst>
  <p:handoutMasterIdLst>
    <p:handoutMasterId r:id="rId31"/>
  </p:handoutMasterIdLst>
  <p:sldIdLst>
    <p:sldId id="534" r:id="rId2"/>
    <p:sldId id="536" r:id="rId3"/>
    <p:sldId id="537" r:id="rId4"/>
    <p:sldId id="538" r:id="rId5"/>
    <p:sldId id="539" r:id="rId6"/>
    <p:sldId id="540" r:id="rId7"/>
    <p:sldId id="541" r:id="rId8"/>
    <p:sldId id="542" r:id="rId9"/>
    <p:sldId id="544" r:id="rId10"/>
    <p:sldId id="545" r:id="rId11"/>
    <p:sldId id="546" r:id="rId12"/>
    <p:sldId id="547" r:id="rId13"/>
    <p:sldId id="548" r:id="rId14"/>
    <p:sldId id="550" r:id="rId15"/>
    <p:sldId id="551" r:id="rId16"/>
    <p:sldId id="552" r:id="rId17"/>
    <p:sldId id="553" r:id="rId18"/>
    <p:sldId id="554" r:id="rId19"/>
    <p:sldId id="555" r:id="rId20"/>
    <p:sldId id="556" r:id="rId21"/>
    <p:sldId id="557" r:id="rId22"/>
    <p:sldId id="558" r:id="rId23"/>
    <p:sldId id="559" r:id="rId24"/>
    <p:sldId id="560" r:id="rId25"/>
    <p:sldId id="561" r:id="rId26"/>
    <p:sldId id="562" r:id="rId27"/>
    <p:sldId id="563" r:id="rId28"/>
    <p:sldId id="564" r:id="rId29"/>
  </p:sldIdLst>
  <p:sldSz cx="9144000" cy="6858000" type="screen4x3"/>
  <p:notesSz cx="6759575" cy="9867900"/>
  <p:embeddedFontLst>
    <p:embeddedFont>
      <p:font typeface="Calibri" pitchFamily="34" charset="0"/>
      <p:regular r:id="rId32"/>
      <p:bold r:id="rId33"/>
      <p:italic r:id="rId34"/>
      <p:boldItalic r:id="rId35"/>
    </p:embeddedFont>
    <p:embeddedFont>
      <p:font typeface="宋体" pitchFamily="2" charset="-122"/>
      <p:regular r:id="rId36"/>
    </p:embeddedFont>
  </p:embeddedFontLst>
  <p:defaultTextStyle>
    <a:defPPr>
      <a:defRPr lang="en-US"/>
    </a:defPPr>
    <a:lvl1pPr algn="ctr" rtl="0" fontAlgn="base">
      <a:spcBef>
        <a:spcPct val="0"/>
      </a:spcBef>
      <a:spcAft>
        <a:spcPct val="0"/>
      </a:spcAft>
      <a:defRPr sz="1600" kern="1200">
        <a:solidFill>
          <a:schemeClr val="tx1"/>
        </a:solidFill>
        <a:latin typeface="Times New Roman" pitchFamily="18" charset="0"/>
        <a:ea typeface="+mn-ea"/>
        <a:cs typeface="+mn-cs"/>
      </a:defRPr>
    </a:lvl1pPr>
    <a:lvl2pPr marL="457200" algn="ctr" rtl="0" fontAlgn="base">
      <a:spcBef>
        <a:spcPct val="0"/>
      </a:spcBef>
      <a:spcAft>
        <a:spcPct val="0"/>
      </a:spcAft>
      <a:defRPr sz="1600" kern="1200">
        <a:solidFill>
          <a:schemeClr val="tx1"/>
        </a:solidFill>
        <a:latin typeface="Times New Roman" pitchFamily="18" charset="0"/>
        <a:ea typeface="+mn-ea"/>
        <a:cs typeface="+mn-cs"/>
      </a:defRPr>
    </a:lvl2pPr>
    <a:lvl3pPr marL="914400" algn="ctr" rtl="0" fontAlgn="base">
      <a:spcBef>
        <a:spcPct val="0"/>
      </a:spcBef>
      <a:spcAft>
        <a:spcPct val="0"/>
      </a:spcAft>
      <a:defRPr sz="1600" kern="1200">
        <a:solidFill>
          <a:schemeClr val="tx1"/>
        </a:solidFill>
        <a:latin typeface="Times New Roman" pitchFamily="18" charset="0"/>
        <a:ea typeface="+mn-ea"/>
        <a:cs typeface="+mn-cs"/>
      </a:defRPr>
    </a:lvl3pPr>
    <a:lvl4pPr marL="1371600" algn="ctr" rtl="0" fontAlgn="base">
      <a:spcBef>
        <a:spcPct val="0"/>
      </a:spcBef>
      <a:spcAft>
        <a:spcPct val="0"/>
      </a:spcAft>
      <a:defRPr sz="1600" kern="1200">
        <a:solidFill>
          <a:schemeClr val="tx1"/>
        </a:solidFill>
        <a:latin typeface="Times New Roman" pitchFamily="18" charset="0"/>
        <a:ea typeface="+mn-ea"/>
        <a:cs typeface="+mn-cs"/>
      </a:defRPr>
    </a:lvl4pPr>
    <a:lvl5pPr marL="1828800" algn="ctr" rtl="0" fontAlgn="base">
      <a:spcBef>
        <a:spcPct val="0"/>
      </a:spcBef>
      <a:spcAft>
        <a:spcPct val="0"/>
      </a:spcAft>
      <a:defRPr sz="1600" kern="1200">
        <a:solidFill>
          <a:schemeClr val="tx1"/>
        </a:solidFill>
        <a:latin typeface="Times New Roman" pitchFamily="18" charset="0"/>
        <a:ea typeface="+mn-ea"/>
        <a:cs typeface="+mn-cs"/>
      </a:defRPr>
    </a:lvl5pPr>
    <a:lvl6pPr marL="2286000" algn="l" defTabSz="914400" rtl="0" eaLnBrk="1" latinLnBrk="0" hangingPunct="1">
      <a:defRPr sz="1600" kern="1200">
        <a:solidFill>
          <a:schemeClr val="tx1"/>
        </a:solidFill>
        <a:latin typeface="Times New Roman" pitchFamily="18" charset="0"/>
        <a:ea typeface="+mn-ea"/>
        <a:cs typeface="+mn-cs"/>
      </a:defRPr>
    </a:lvl6pPr>
    <a:lvl7pPr marL="2743200" algn="l" defTabSz="914400" rtl="0" eaLnBrk="1" latinLnBrk="0" hangingPunct="1">
      <a:defRPr sz="1600" kern="1200">
        <a:solidFill>
          <a:schemeClr val="tx1"/>
        </a:solidFill>
        <a:latin typeface="Times New Roman" pitchFamily="18" charset="0"/>
        <a:ea typeface="+mn-ea"/>
        <a:cs typeface="+mn-cs"/>
      </a:defRPr>
    </a:lvl7pPr>
    <a:lvl8pPr marL="3200400" algn="l" defTabSz="914400" rtl="0" eaLnBrk="1" latinLnBrk="0" hangingPunct="1">
      <a:defRPr sz="1600" kern="1200">
        <a:solidFill>
          <a:schemeClr val="tx1"/>
        </a:solidFill>
        <a:latin typeface="Times New Roman" pitchFamily="18" charset="0"/>
        <a:ea typeface="+mn-ea"/>
        <a:cs typeface="+mn-cs"/>
      </a:defRPr>
    </a:lvl8pPr>
    <a:lvl9pPr marL="3657600" algn="l" defTabSz="914400" rtl="0" eaLnBrk="1" latinLnBrk="0" hangingPunct="1">
      <a:defRPr sz="16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FF"/>
    <a:srgbClr val="FF3300"/>
    <a:srgbClr val="FFFFCC"/>
    <a:srgbClr val="CCECFF"/>
    <a:srgbClr val="CCCCFF"/>
    <a:srgbClr val="6DFF6D"/>
    <a:srgbClr val="11FF11"/>
    <a:srgbClr val="99FF66"/>
    <a:srgbClr val="66FFFF"/>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394" autoAdjust="0"/>
    <p:restoredTop sz="67663" autoAdjust="0"/>
  </p:normalViewPr>
  <p:slideViewPr>
    <p:cSldViewPr snapToObjects="1" showGuides="1">
      <p:cViewPr varScale="1">
        <p:scale>
          <a:sx n="61" d="100"/>
          <a:sy n="61" d="100"/>
        </p:scale>
        <p:origin x="-2160" y="-72"/>
      </p:cViewPr>
      <p:guideLst>
        <p:guide orient="horz" pos="1797"/>
        <p:guide pos="1565"/>
      </p:guideLst>
    </p:cSldViewPr>
  </p:slideViewPr>
  <p:outlineViewPr>
    <p:cViewPr>
      <p:scale>
        <a:sx n="25" d="100"/>
        <a:sy n="25"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Objects="1" showGuides="1">
      <p:cViewPr varScale="1">
        <p:scale>
          <a:sx n="77" d="100"/>
          <a:sy n="77" d="100"/>
        </p:scale>
        <p:origin x="-2118" y="-96"/>
      </p:cViewPr>
      <p:guideLst>
        <p:guide orient="horz" pos="3108"/>
        <p:guide pos="2129"/>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4.fntdata"/><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1.wmf"/><Relationship Id="rId2" Type="http://schemas.openxmlformats.org/officeDocument/2006/relationships/image" Target="../media/image16.wmf"/><Relationship Id="rId1" Type="http://schemas.openxmlformats.org/officeDocument/2006/relationships/image" Target="../media/image15.wmf"/><Relationship Id="rId6" Type="http://schemas.openxmlformats.org/officeDocument/2006/relationships/image" Target="../media/image20.wmf"/><Relationship Id="rId5" Type="http://schemas.openxmlformats.org/officeDocument/2006/relationships/image" Target="../media/image19.wmf"/><Relationship Id="rId4" Type="http://schemas.openxmlformats.org/officeDocument/2006/relationships/image" Target="../media/image18.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6.wmf"/><Relationship Id="rId1" Type="http://schemas.openxmlformats.org/officeDocument/2006/relationships/image" Target="../media/image25.wmf"/><Relationship Id="rId5" Type="http://schemas.openxmlformats.org/officeDocument/2006/relationships/image" Target="../media/image28.wmf"/><Relationship Id="rId4" Type="http://schemas.openxmlformats.org/officeDocument/2006/relationships/image" Target="../media/image2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28938"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p>
        </p:txBody>
      </p:sp>
      <p:sp>
        <p:nvSpPr>
          <p:cNvPr id="21507" name="Rectangle 3"/>
          <p:cNvSpPr>
            <a:spLocks noGrp="1" noChangeArrowheads="1"/>
          </p:cNvSpPr>
          <p:nvPr>
            <p:ph type="dt" sz="quarter" idx="1"/>
          </p:nvPr>
        </p:nvSpPr>
        <p:spPr bwMode="auto">
          <a:xfrm>
            <a:off x="3830638" y="0"/>
            <a:ext cx="2928937"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1508" name="Rectangle 4"/>
          <p:cNvSpPr>
            <a:spLocks noGrp="1" noChangeArrowheads="1"/>
          </p:cNvSpPr>
          <p:nvPr>
            <p:ph type="ftr" sz="quarter" idx="2"/>
          </p:nvPr>
        </p:nvSpPr>
        <p:spPr bwMode="auto">
          <a:xfrm>
            <a:off x="0" y="9374188"/>
            <a:ext cx="2928938"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p>
        </p:txBody>
      </p:sp>
      <p:sp>
        <p:nvSpPr>
          <p:cNvPr id="21509" name="Rectangle 5"/>
          <p:cNvSpPr>
            <a:spLocks noGrp="1" noChangeArrowheads="1"/>
          </p:cNvSpPr>
          <p:nvPr>
            <p:ph type="sldNum" sz="quarter" idx="3"/>
          </p:nvPr>
        </p:nvSpPr>
        <p:spPr bwMode="auto">
          <a:xfrm>
            <a:off x="3830638" y="9374188"/>
            <a:ext cx="2928937"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425E3C7A-9947-4302-B203-0F2272300DDD}" type="slidenum">
              <a:rPr lang="en-US"/>
              <a:pPr>
                <a:defRPr/>
              </a:pPr>
              <a:t>‹#›</a:t>
            </a:fld>
            <a:endParaRPr lang="en-US"/>
          </a:p>
        </p:txBody>
      </p:sp>
    </p:spTree>
    <p:extLst>
      <p:ext uri="{BB962C8B-B14F-4D97-AF65-F5344CB8AC3E}">
        <p14:creationId xmlns:p14="http://schemas.microsoft.com/office/powerpoint/2010/main" val="36895589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28938"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p>
        </p:txBody>
      </p:sp>
      <p:sp>
        <p:nvSpPr>
          <p:cNvPr id="23555" name="Rectangle 3"/>
          <p:cNvSpPr>
            <a:spLocks noGrp="1" noChangeArrowheads="1"/>
          </p:cNvSpPr>
          <p:nvPr>
            <p:ph type="dt" idx="1"/>
          </p:nvPr>
        </p:nvSpPr>
        <p:spPr bwMode="auto">
          <a:xfrm>
            <a:off x="3830638" y="0"/>
            <a:ext cx="2928937"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32772" name="Rectangle 4"/>
          <p:cNvSpPr>
            <a:spLocks noGrp="1" noRot="1" noChangeAspect="1" noChangeArrowheads="1" noTextEdit="1"/>
          </p:cNvSpPr>
          <p:nvPr>
            <p:ph type="sldImg" idx="2"/>
          </p:nvPr>
        </p:nvSpPr>
        <p:spPr bwMode="auto">
          <a:xfrm>
            <a:off x="912813" y="739775"/>
            <a:ext cx="4933950" cy="3700463"/>
          </a:xfrm>
          <a:prstGeom prst="rect">
            <a:avLst/>
          </a:prstGeom>
          <a:noFill/>
          <a:ln w="9525">
            <a:solidFill>
              <a:srgbClr val="000000"/>
            </a:solidFill>
            <a:miter lim="800000"/>
            <a:headEnd/>
            <a:tailEnd/>
          </a:ln>
        </p:spPr>
      </p:sp>
      <p:sp>
        <p:nvSpPr>
          <p:cNvPr id="23557" name="Rectangle 5"/>
          <p:cNvSpPr>
            <a:spLocks noGrp="1" noChangeArrowheads="1"/>
          </p:cNvSpPr>
          <p:nvPr>
            <p:ph type="body" sz="quarter" idx="3"/>
          </p:nvPr>
        </p:nvSpPr>
        <p:spPr bwMode="auto">
          <a:xfrm>
            <a:off x="901700" y="4687888"/>
            <a:ext cx="4956175" cy="44402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3558" name="Rectangle 6"/>
          <p:cNvSpPr>
            <a:spLocks noGrp="1" noChangeArrowheads="1"/>
          </p:cNvSpPr>
          <p:nvPr>
            <p:ph type="ftr" sz="quarter" idx="4"/>
          </p:nvPr>
        </p:nvSpPr>
        <p:spPr bwMode="auto">
          <a:xfrm>
            <a:off x="0" y="9374188"/>
            <a:ext cx="2928938"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p>
        </p:txBody>
      </p:sp>
      <p:sp>
        <p:nvSpPr>
          <p:cNvPr id="23559" name="Rectangle 7"/>
          <p:cNvSpPr>
            <a:spLocks noGrp="1" noChangeArrowheads="1"/>
          </p:cNvSpPr>
          <p:nvPr>
            <p:ph type="sldNum" sz="quarter" idx="5"/>
          </p:nvPr>
        </p:nvSpPr>
        <p:spPr bwMode="auto">
          <a:xfrm>
            <a:off x="3830638" y="9374188"/>
            <a:ext cx="2928937"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1F85A1C0-75AF-41DF-8CD3-0BE40A8883BF}" type="slidenum">
              <a:rPr lang="en-US"/>
              <a:pPr>
                <a:defRPr/>
              </a:pPr>
              <a:t>‹#›</a:t>
            </a:fld>
            <a:endParaRPr lang="en-US"/>
          </a:p>
        </p:txBody>
      </p:sp>
    </p:spTree>
    <p:extLst>
      <p:ext uri="{BB962C8B-B14F-4D97-AF65-F5344CB8AC3E}">
        <p14:creationId xmlns:p14="http://schemas.microsoft.com/office/powerpoint/2010/main" val="867503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Образ слайда 1"/>
          <p:cNvSpPr>
            <a:spLocks noGrp="1" noRot="1" noChangeAspect="1" noTextEdit="1"/>
          </p:cNvSpPr>
          <p:nvPr>
            <p:ph type="sldImg"/>
          </p:nvPr>
        </p:nvSpPr>
        <p:spPr>
          <a:ln/>
        </p:spPr>
      </p:sp>
      <p:sp>
        <p:nvSpPr>
          <p:cNvPr id="45059" name="Заметки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ru-RU" smtClean="0">
                <a:latin typeface="Arial" charset="0"/>
              </a:rPr>
              <a:t>  </a:t>
            </a:r>
          </a:p>
          <a:p>
            <a:endParaRPr lang="ru-RU" smtClean="0">
              <a:latin typeface="Arial" charset="0"/>
            </a:endParaRPr>
          </a:p>
        </p:txBody>
      </p:sp>
      <p:sp>
        <p:nvSpPr>
          <p:cNvPr id="45060" name="Номер слайда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eaLnBrk="0" hangingPunct="0">
              <a:defRPr sz="1600">
                <a:solidFill>
                  <a:schemeClr val="tx1"/>
                </a:solidFill>
                <a:latin typeface="Times New Roman" pitchFamily="18" charset="0"/>
              </a:defRPr>
            </a:lvl1pPr>
            <a:lvl2pPr marL="742950" indent="-285750" algn="ctr" eaLnBrk="0" hangingPunct="0">
              <a:defRPr sz="1600">
                <a:solidFill>
                  <a:schemeClr val="tx1"/>
                </a:solidFill>
                <a:latin typeface="Times New Roman" pitchFamily="18" charset="0"/>
              </a:defRPr>
            </a:lvl2pPr>
            <a:lvl3pPr marL="1143000" indent="-228600" algn="ctr" eaLnBrk="0" hangingPunct="0">
              <a:defRPr sz="1600">
                <a:solidFill>
                  <a:schemeClr val="tx1"/>
                </a:solidFill>
                <a:latin typeface="Times New Roman" pitchFamily="18" charset="0"/>
              </a:defRPr>
            </a:lvl3pPr>
            <a:lvl4pPr marL="1600200" indent="-228600" algn="ctr" eaLnBrk="0" hangingPunct="0">
              <a:defRPr sz="1600">
                <a:solidFill>
                  <a:schemeClr val="tx1"/>
                </a:solidFill>
                <a:latin typeface="Times New Roman" pitchFamily="18" charset="0"/>
              </a:defRPr>
            </a:lvl4pPr>
            <a:lvl5pPr marL="2057400" indent="-228600" algn="ctr" eaLnBrk="0" hangingPunct="0">
              <a:defRPr sz="1600">
                <a:solidFill>
                  <a:schemeClr val="tx1"/>
                </a:solidFill>
                <a:latin typeface="Times New Roman" pitchFamily="18" charset="0"/>
              </a:defRPr>
            </a:lvl5pPr>
            <a:lvl6pPr marL="2514600" indent="-228600" algn="ctr" eaLnBrk="0" fontAlgn="base" hangingPunct="0">
              <a:spcBef>
                <a:spcPct val="0"/>
              </a:spcBef>
              <a:spcAft>
                <a:spcPct val="0"/>
              </a:spcAft>
              <a:defRPr sz="1600">
                <a:solidFill>
                  <a:schemeClr val="tx1"/>
                </a:solidFill>
                <a:latin typeface="Times New Roman" pitchFamily="18" charset="0"/>
              </a:defRPr>
            </a:lvl6pPr>
            <a:lvl7pPr marL="2971800" indent="-228600" algn="ctr" eaLnBrk="0" fontAlgn="base" hangingPunct="0">
              <a:spcBef>
                <a:spcPct val="0"/>
              </a:spcBef>
              <a:spcAft>
                <a:spcPct val="0"/>
              </a:spcAft>
              <a:defRPr sz="1600">
                <a:solidFill>
                  <a:schemeClr val="tx1"/>
                </a:solidFill>
                <a:latin typeface="Times New Roman" pitchFamily="18" charset="0"/>
              </a:defRPr>
            </a:lvl7pPr>
            <a:lvl8pPr marL="3429000" indent="-228600" algn="ctr" eaLnBrk="0" fontAlgn="base" hangingPunct="0">
              <a:spcBef>
                <a:spcPct val="0"/>
              </a:spcBef>
              <a:spcAft>
                <a:spcPct val="0"/>
              </a:spcAft>
              <a:defRPr sz="1600">
                <a:solidFill>
                  <a:schemeClr val="tx1"/>
                </a:solidFill>
                <a:latin typeface="Times New Roman" pitchFamily="18" charset="0"/>
              </a:defRPr>
            </a:lvl8pPr>
            <a:lvl9pPr marL="3886200" indent="-228600" algn="ctr" eaLnBrk="0" fontAlgn="base" hangingPunct="0">
              <a:spcBef>
                <a:spcPct val="0"/>
              </a:spcBef>
              <a:spcAft>
                <a:spcPct val="0"/>
              </a:spcAft>
              <a:defRPr sz="1600">
                <a:solidFill>
                  <a:schemeClr val="tx1"/>
                </a:solidFill>
                <a:latin typeface="Times New Roman" pitchFamily="18" charset="0"/>
              </a:defRPr>
            </a:lvl9pPr>
          </a:lstStyle>
          <a:p>
            <a:pPr algn="r" eaLnBrk="1" hangingPunct="1"/>
            <a:fld id="{1DB0237B-E7C0-4C06-AD51-A3B3FB1BC6E5}" type="slidenum">
              <a:rPr lang="en-US" sz="1200">
                <a:solidFill>
                  <a:prstClr val="black"/>
                </a:solidFill>
              </a:rPr>
              <a:pPr algn="r" eaLnBrk="1" hangingPunct="1"/>
              <a:t>1</a:t>
            </a:fld>
            <a:endParaRPr lang="en-US" sz="120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735078E6-0FBE-4DC6-B5EE-1E5948B7E558}" type="slidenum">
              <a:rPr lang="en-US" smtClean="0"/>
              <a:pPr/>
              <a:t>10</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endParaRPr lang="ru-RU"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49BAE1D5-4EFD-481F-A413-C7E749D08E3B}" type="slidenum">
              <a:rPr lang="en-US" smtClean="0"/>
              <a:pPr/>
              <a:t>11</a:t>
            </a:fld>
            <a:endParaRPr lang="en-US" smtClean="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pPr eaLnBrk="1" hangingPunct="1"/>
            <a:r>
              <a:rPr lang="en-US" smtClean="0"/>
              <a:t> </a:t>
            </a:r>
            <a:endParaRPr lang="ru-RU"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6C7ADB9B-378F-42EF-BFC8-D6A90E00248E}" type="slidenum">
              <a:rPr lang="en-US" smtClean="0"/>
              <a:pPr/>
              <a:t>12</a:t>
            </a:fld>
            <a:endParaRPr 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r>
              <a:rPr lang="en-US" smtClean="0"/>
              <a:t> </a:t>
            </a:r>
            <a:endParaRPr lang="ru-RU"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D666F7DF-5674-41D0-9414-3F237AEAFC0A}" type="slidenum">
              <a:rPr lang="en-US" smtClean="0"/>
              <a:pPr/>
              <a:t>13</a:t>
            </a:fld>
            <a:endParaRPr lang="en-US"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r>
              <a:rPr lang="en-US" smtClean="0"/>
              <a:t> </a:t>
            </a:r>
            <a:endParaRPr lang="ru-RU"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ru-RU" dirty="0" smtClean="0"/>
              <a:t>При проведении исследований геометрия</a:t>
            </a:r>
            <a:r>
              <a:rPr lang="ru-RU" kern="0" dirty="0" smtClean="0"/>
              <a:t> пути может быть описана для каждого конкретного расчета</a:t>
            </a:r>
            <a:r>
              <a:rPr lang="en-US" kern="0" dirty="0" smtClean="0"/>
              <a:t>. </a:t>
            </a:r>
            <a:r>
              <a:rPr lang="ru-RU" kern="0" dirty="0" smtClean="0"/>
              <a:t>При этом движение начинается в положительном направлении от начала описанного участка пути. </a:t>
            </a:r>
          </a:p>
          <a:p>
            <a:pPr>
              <a:defRPr/>
            </a:pPr>
            <a:endParaRPr lang="ru-RU" kern="0" dirty="0" smtClean="0"/>
          </a:p>
          <a:p>
            <a:pPr>
              <a:defRPr/>
            </a:pPr>
            <a:r>
              <a:rPr lang="ru-RU" kern="0" dirty="0" smtClean="0"/>
              <a:t>Тренажер </a:t>
            </a:r>
            <a:r>
              <a:rPr lang="ru-RU" dirty="0" smtClean="0"/>
              <a:t>используется для имитации работы поезда на реальном участке пути, поэтому данный </a:t>
            </a:r>
            <a:r>
              <a:rPr lang="ru-RU" kern="0" dirty="0" smtClean="0"/>
              <a:t>подход не является оптимальным</a:t>
            </a:r>
            <a:r>
              <a:rPr lang="ru-RU" dirty="0" smtClean="0"/>
              <a:t>. </a:t>
            </a:r>
          </a:p>
          <a:p>
            <a:pPr>
              <a:defRPr/>
            </a:pPr>
            <a:r>
              <a:rPr lang="ru-RU" dirty="0" smtClean="0"/>
              <a:t>Модель путевой структуры должна иметь следующие возможности</a:t>
            </a:r>
            <a:r>
              <a:rPr lang="en-US" dirty="0" smtClean="0"/>
              <a:t>:</a:t>
            </a:r>
          </a:p>
          <a:p>
            <a:pPr>
              <a:buFontTx/>
              <a:buChar char="-"/>
              <a:defRPr/>
            </a:pPr>
            <a:r>
              <a:rPr lang="en-US" dirty="0" smtClean="0"/>
              <a:t> </a:t>
            </a:r>
            <a:r>
              <a:rPr lang="ru-RU" dirty="0" smtClean="0"/>
              <a:t>О</a:t>
            </a:r>
            <a:r>
              <a:rPr lang="ru-RU" kern="0" dirty="0" smtClean="0"/>
              <a:t>днократное описание структуры большого участка пути с последующим началом движения с любой его точки</a:t>
            </a:r>
            <a:r>
              <a:rPr lang="en-US" kern="0" dirty="0" smtClean="0"/>
              <a:t>;</a:t>
            </a:r>
          </a:p>
          <a:p>
            <a:pPr>
              <a:buFontTx/>
              <a:buChar char="-"/>
              <a:defRPr/>
            </a:pPr>
            <a:r>
              <a:rPr lang="en-US" kern="0" dirty="0" smtClean="0"/>
              <a:t> </a:t>
            </a:r>
            <a:r>
              <a:rPr lang="ru-RU" kern="0" dirty="0" smtClean="0"/>
              <a:t>Возможность выбора направления движения (пункт А – Б или Б - А)</a:t>
            </a:r>
          </a:p>
          <a:p>
            <a:pPr>
              <a:buFontTx/>
              <a:buChar char="-"/>
              <a:defRPr/>
            </a:pPr>
            <a:r>
              <a:rPr lang="ru-RU" kern="0" dirty="0" smtClean="0"/>
              <a:t> Возможность переключения стрелочных переводов в процессе моделирования</a:t>
            </a:r>
          </a:p>
          <a:p>
            <a:pPr>
              <a:defRPr/>
            </a:pPr>
            <a:endParaRPr lang="ru-RU" kern="0" dirty="0" smtClean="0"/>
          </a:p>
          <a:p>
            <a:pPr>
              <a:defRPr/>
            </a:pPr>
            <a:endParaRPr lang="ru-RU" dirty="0" smtClean="0"/>
          </a:p>
          <a:p>
            <a:pPr>
              <a:defRPr/>
            </a:pPr>
            <a:endParaRPr lang="ru-RU" dirty="0"/>
          </a:p>
        </p:txBody>
      </p:sp>
      <p:sp>
        <p:nvSpPr>
          <p:cNvPr id="48132" name="Номер слайда 3"/>
          <p:cNvSpPr>
            <a:spLocks noGrp="1"/>
          </p:cNvSpPr>
          <p:nvPr>
            <p:ph type="sldNum" sz="quarter" idx="5"/>
          </p:nvPr>
        </p:nvSpPr>
        <p:spPr>
          <a:noFill/>
        </p:spPr>
        <p:txBody>
          <a:bodyPr/>
          <a:lstStyle/>
          <a:p>
            <a:fld id="{1B1A761F-F7A7-4BE7-95FD-9C18C84B6BB7}" type="slidenum">
              <a:rPr lang="en-US" smtClean="0"/>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Образ слайда 1"/>
          <p:cNvSpPr>
            <a:spLocks noGrp="1" noRot="1" noChangeAspect="1" noTextEdit="1"/>
          </p:cNvSpPr>
          <p:nvPr>
            <p:ph type="sldImg"/>
          </p:nvPr>
        </p:nvSpPr>
        <p:spPr>
          <a:ln/>
        </p:spPr>
      </p:sp>
      <p:sp>
        <p:nvSpPr>
          <p:cNvPr id="49155" name="Заметки 2"/>
          <p:cNvSpPr>
            <a:spLocks noGrp="1"/>
          </p:cNvSpPr>
          <p:nvPr>
            <p:ph type="body" idx="1"/>
          </p:nvPr>
        </p:nvSpPr>
        <p:spPr>
          <a:noFill/>
          <a:ln/>
        </p:spPr>
        <p:txBody>
          <a:bodyPr/>
          <a:lstStyle/>
          <a:p>
            <a:r>
              <a:rPr lang="en-US" dirty="0" smtClean="0"/>
              <a:t>The requirements can be realized with the following modification</a:t>
            </a:r>
            <a:r>
              <a:rPr lang="en-US" baseline="0" dirty="0" smtClean="0"/>
              <a:t> of standard </a:t>
            </a:r>
            <a:r>
              <a:rPr lang="en-US" dirty="0" smtClean="0"/>
              <a:t>track model. Real railroad is simulated with a sequence</a:t>
            </a:r>
            <a:r>
              <a:rPr lang="en-US" baseline="0" dirty="0" smtClean="0"/>
              <a:t> of railroad elements: roads and switches of different types. Each of the element can be presented with one or several rail sections – possible lines of motion through the element. Each of rail section contains standard description of the track, and links to previous and next railroad element and has an ID. </a:t>
            </a:r>
          </a:p>
          <a:p>
            <a:r>
              <a:rPr lang="en-US" baseline="0" dirty="0" smtClean="0"/>
              <a:t>Position on the railroad model can be described with Element ID, Section ID, Local position parameters.  </a:t>
            </a:r>
            <a:endParaRPr lang="ru-RU" dirty="0" smtClean="0"/>
          </a:p>
        </p:txBody>
      </p:sp>
      <p:sp>
        <p:nvSpPr>
          <p:cNvPr id="49156" name="Номер слайда 3"/>
          <p:cNvSpPr>
            <a:spLocks noGrp="1"/>
          </p:cNvSpPr>
          <p:nvPr>
            <p:ph type="sldNum" sz="quarter" idx="5"/>
          </p:nvPr>
        </p:nvSpPr>
        <p:spPr>
          <a:noFill/>
        </p:spPr>
        <p:txBody>
          <a:bodyPr/>
          <a:lstStyle/>
          <a:p>
            <a:fld id="{DF596D1C-1DED-4EB5-B83D-5F6BF375DB52}" type="slidenum">
              <a:rPr lang="en-US" smtClean="0"/>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Образ слайда 1"/>
          <p:cNvSpPr>
            <a:spLocks noGrp="1" noRot="1" noChangeAspect="1" noTextEdit="1"/>
          </p:cNvSpPr>
          <p:nvPr>
            <p:ph type="sldImg"/>
          </p:nvPr>
        </p:nvSpPr>
        <p:spPr>
          <a:ln/>
        </p:spPr>
      </p:sp>
      <p:sp>
        <p:nvSpPr>
          <p:cNvPr id="51203" name="Заметки 2"/>
          <p:cNvSpPr>
            <a:spLocks noGrp="1"/>
          </p:cNvSpPr>
          <p:nvPr>
            <p:ph type="body" idx="1"/>
          </p:nvPr>
        </p:nvSpPr>
        <p:spPr>
          <a:noFill/>
          <a:ln/>
        </p:spPr>
        <p:txBody>
          <a:bodyPr/>
          <a:lstStyle/>
          <a:p>
            <a:endParaRPr lang="ru-RU" smtClean="0"/>
          </a:p>
        </p:txBody>
      </p:sp>
      <p:sp>
        <p:nvSpPr>
          <p:cNvPr id="51204" name="Номер слайда 3"/>
          <p:cNvSpPr>
            <a:spLocks noGrp="1"/>
          </p:cNvSpPr>
          <p:nvPr>
            <p:ph type="sldNum" sz="quarter" idx="5"/>
          </p:nvPr>
        </p:nvSpPr>
        <p:spPr>
          <a:noFill/>
        </p:spPr>
        <p:txBody>
          <a:bodyPr/>
          <a:lstStyle/>
          <a:p>
            <a:fld id="{6D8388DA-2338-4D38-AEFA-3840D171285C}" type="slidenum">
              <a:rPr lang="en-US" smtClean="0"/>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FBC0A92B-7C0A-4CCF-AA64-03B1AD3ED11F}" type="slidenum">
              <a:rPr lang="en-US" smtClean="0"/>
              <a:pPr/>
              <a:t>17</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r>
              <a:rPr lang="ru-RU" smtClean="0">
                <a:latin typeface="Arial" charset="0"/>
              </a:rPr>
              <a:t>На слайде проиллюстрирована одна из возможностей нового инструмента  – возможность управления стрелочными переводами в процессе моделирования. Данная возможность востребована в рамках проекта по созданию тренажера-симулятора машинистов для железных дорог Турции. </a:t>
            </a:r>
          </a:p>
          <a:p>
            <a:pPr eaLnBrk="1" hangingPunct="1"/>
            <a:r>
              <a:rPr lang="ru-RU" smtClean="0">
                <a:latin typeface="Arial" charset="0"/>
              </a:rPr>
              <a:t>В настоящее время развитие инструмента продолжается …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en-US" kern="0" dirty="0" smtClean="0"/>
              <a:t>According to scenario training session can be started from any initial railroad </a:t>
            </a:r>
            <a:r>
              <a:rPr lang="en-US" kern="0" baseline="0" dirty="0" smtClean="0"/>
              <a:t>position of heading locomotive, in forward or backward direction. The following approach is used for initial position setting.</a:t>
            </a:r>
          </a:p>
          <a:p>
            <a:pPr>
              <a:defRPr/>
            </a:pPr>
            <a:r>
              <a:rPr lang="en-US" kern="0" baseline="0" dirty="0" smtClean="0"/>
              <a:t>As far as railroad model has not predefined position, it is initializing before each of sessions from default train model position.</a:t>
            </a:r>
          </a:p>
          <a:p>
            <a:pPr>
              <a:defRPr/>
            </a:pPr>
            <a:endParaRPr lang="en-US" kern="0" baseline="0" dirty="0" smtClean="0"/>
          </a:p>
          <a:p>
            <a:pPr>
              <a:defRPr/>
            </a:pPr>
            <a:r>
              <a:rPr lang="en-US" kern="0" baseline="0" dirty="0" smtClean="0"/>
              <a:t> can be placed    </a:t>
            </a:r>
            <a:endParaRPr lang="en-US" kern="0" dirty="0" smtClean="0"/>
          </a:p>
          <a:p>
            <a:pPr>
              <a:defRPr/>
            </a:pPr>
            <a:r>
              <a:rPr lang="ru-RU" kern="0" dirty="0" smtClean="0"/>
              <a:t>В соответствии со сценарием поезд или отдельный экипаж может начинать движение с произвольного участка дороги. Поскольку в составе модели поезда имеется 3</a:t>
            </a:r>
            <a:r>
              <a:rPr lang="en-US" kern="0" dirty="0" smtClean="0"/>
              <a:t>D </a:t>
            </a:r>
            <a:r>
              <a:rPr lang="ru-RU" kern="0" dirty="0" smtClean="0"/>
              <a:t>экипаж для расположения его на участке кривой осуществляется предварительный заезд от ближайшего прямого участка пути или от начала элемента дороги. Это также делается для того, чтобы в момент начала интегрирования поезд находился на неровностях. По окончании заезда экипажу сообщается заданная начальная скорость и устанавливаются параметры всех систем. После этого подается сигнал о готовности к началу тренировки.</a:t>
            </a:r>
          </a:p>
          <a:p>
            <a:pPr>
              <a:defRPr/>
            </a:pPr>
            <a:endParaRPr lang="ru-RU" kern="0" dirty="0" smtClean="0"/>
          </a:p>
          <a:p>
            <a:pPr>
              <a:defRPr/>
            </a:pPr>
            <a:endParaRPr lang="ru-RU" dirty="0" smtClean="0"/>
          </a:p>
          <a:p>
            <a:pPr>
              <a:defRPr/>
            </a:pPr>
            <a:endParaRPr lang="ru-RU" dirty="0"/>
          </a:p>
        </p:txBody>
      </p:sp>
      <p:sp>
        <p:nvSpPr>
          <p:cNvPr id="54276" name="Номер слайда 3"/>
          <p:cNvSpPr>
            <a:spLocks noGrp="1"/>
          </p:cNvSpPr>
          <p:nvPr>
            <p:ph type="sldNum" sz="quarter" idx="5"/>
          </p:nvPr>
        </p:nvSpPr>
        <p:spPr>
          <a:noFill/>
        </p:spPr>
        <p:txBody>
          <a:bodyPr/>
          <a:lstStyle/>
          <a:p>
            <a:fld id="{54028F26-737B-4CE0-8564-FD9C55DA55D1}" type="slidenum">
              <a:rPr lang="en-US" smtClean="0"/>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en-US" dirty="0" smtClean="0"/>
              <a:t>Simulator</a:t>
            </a:r>
            <a:r>
              <a:rPr lang="en-US" baseline="0" dirty="0" smtClean="0"/>
              <a:t> can be used for training of driving on tracks of different quality. Measured or </a:t>
            </a:r>
            <a:r>
              <a:rPr lang="en-US" dirty="0" smtClean="0"/>
              <a:t>generated from spectrum realizations can be used. The</a:t>
            </a:r>
            <a:r>
              <a:rPr lang="en-US" baseline="0" dirty="0" smtClean="0"/>
              <a:t> realizations should be cycled exclude a hits on their end points.</a:t>
            </a:r>
          </a:p>
          <a:p>
            <a:pPr>
              <a:defRPr/>
            </a:pPr>
            <a:r>
              <a:rPr lang="en-US" baseline="0" dirty="0" smtClean="0"/>
              <a:t>Scale factors of track irregularities can be changed during simulation. </a:t>
            </a:r>
            <a:endParaRPr lang="en-US" dirty="0" smtClean="0"/>
          </a:p>
          <a:p>
            <a:pPr>
              <a:defRPr/>
            </a:pPr>
            <a:endParaRPr lang="en-US" baseline="0" dirty="0" smtClean="0"/>
          </a:p>
          <a:p>
            <a:pPr>
              <a:defRPr/>
            </a:pPr>
            <a:r>
              <a:rPr lang="en-US" baseline="0" dirty="0" smtClean="0"/>
              <a:t>, </a:t>
            </a:r>
            <a:r>
              <a:rPr lang="ru-RU" dirty="0" smtClean="0"/>
              <a:t>Могут быть замеренными могут </a:t>
            </a:r>
            <a:r>
              <a:rPr lang="ru-RU" dirty="0" err="1" smtClean="0"/>
              <a:t>генерится</a:t>
            </a:r>
            <a:r>
              <a:rPr lang="ru-RU" dirty="0" smtClean="0"/>
              <a:t>. Можно использовать зацикленные</a:t>
            </a:r>
            <a:r>
              <a:rPr lang="ru-RU" baseline="0" dirty="0" smtClean="0"/>
              <a:t> реализации. Для моделирование дороги различного качества содержания масштабные множители неровностей могут варьироваться в процессе тренировки</a:t>
            </a:r>
            <a:r>
              <a:rPr lang="ru-RU" dirty="0" smtClean="0"/>
              <a:t> </a:t>
            </a:r>
          </a:p>
          <a:p>
            <a:pPr>
              <a:defRPr/>
            </a:pPr>
            <a:endParaRPr lang="ru-RU" dirty="0"/>
          </a:p>
        </p:txBody>
      </p:sp>
      <p:sp>
        <p:nvSpPr>
          <p:cNvPr id="52228" name="Номер слайда 3"/>
          <p:cNvSpPr>
            <a:spLocks noGrp="1"/>
          </p:cNvSpPr>
          <p:nvPr>
            <p:ph type="sldNum" sz="quarter" idx="5"/>
          </p:nvPr>
        </p:nvSpPr>
        <p:spPr>
          <a:noFill/>
        </p:spPr>
        <p:txBody>
          <a:bodyPr/>
          <a:lstStyle/>
          <a:p>
            <a:fld id="{A0DBE043-D931-4C6E-8962-BC90ECC2F67E}" type="slidenum">
              <a:rPr lang="en-US" smtClean="0"/>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ru-RU" dirty="0" smtClean="0"/>
              <a:t>Уважаемые </a:t>
            </a:r>
            <a:r>
              <a:rPr lang="ru-RU" dirty="0" smtClean="0"/>
              <a:t>коллеги, мой доклад посвящен проблеме моделирования динамики поезда. Решение данной задачи требует построение как механической модели поезда, так и адекватных математических моделей всех основных его систем – системы тяги, электродинамического тормоза, пневматического тормозного оборудования и пр. В то же время существуют приложения, для которых критичным является не только точность но и скорость моделирования. К таким приложениям относятся железнодорожные тренажеры для обучения машинистов поездов. В своем докладе я расскажу о специфике решения такого рода задач и опыте применения программного комплекса УМ в составе тренажера.  </a:t>
            </a:r>
          </a:p>
        </p:txBody>
      </p:sp>
      <p:sp>
        <p:nvSpPr>
          <p:cNvPr id="35844" name="Номер слайда 3"/>
          <p:cNvSpPr>
            <a:spLocks noGrp="1"/>
          </p:cNvSpPr>
          <p:nvPr>
            <p:ph type="sldNum" sz="quarter" idx="5"/>
          </p:nvPr>
        </p:nvSpPr>
        <p:spPr>
          <a:noFill/>
        </p:spPr>
        <p:txBody>
          <a:bodyPr/>
          <a:lstStyle/>
          <a:p>
            <a:fld id="{F63FC90D-A80A-4C9B-86ED-5B6CCD20EA34}" type="slidenum">
              <a:rPr lang="en-US" smtClean="0"/>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en-US" dirty="0" smtClean="0"/>
              <a:t>Adequate simulation of rail</a:t>
            </a:r>
            <a:r>
              <a:rPr lang="ru-RU" dirty="0" smtClean="0"/>
              <a:t>/</a:t>
            </a:r>
            <a:r>
              <a:rPr lang="en-US" dirty="0" smtClean="0"/>
              <a:t>wheel interaction require knowledge of friction coefficient in all possible cases.</a:t>
            </a:r>
            <a:r>
              <a:rPr lang="en-US" baseline="0" dirty="0" smtClean="0"/>
              <a:t> Some source values for dry, wet, snowed, greasy rails are listed in the table.</a:t>
            </a:r>
            <a:r>
              <a:rPr lang="en-US" dirty="0" smtClean="0"/>
              <a:t> </a:t>
            </a:r>
          </a:p>
          <a:p>
            <a:pPr>
              <a:defRPr/>
            </a:pPr>
            <a:r>
              <a:rPr lang="en-US" dirty="0" smtClean="0"/>
              <a:t>Generally locomotives</a:t>
            </a:r>
            <a:r>
              <a:rPr lang="en-US" baseline="0" dirty="0" smtClean="0"/>
              <a:t> are equipped with sanders for increasing of friction coefficient for some operational cases. According to </a:t>
            </a:r>
            <a:r>
              <a:rPr lang="en-US" baseline="0" dirty="0" err="1" smtClean="0"/>
              <a:t>IEMechE</a:t>
            </a:r>
            <a:r>
              <a:rPr lang="en-US" baseline="0" dirty="0" smtClean="0"/>
              <a:t> the dependency between friction coefficient with and without sanding can be described with the following empirical model.</a:t>
            </a:r>
            <a:endParaRPr lang="ru-RU" dirty="0"/>
          </a:p>
        </p:txBody>
      </p:sp>
      <p:sp>
        <p:nvSpPr>
          <p:cNvPr id="53252" name="Номер слайда 3"/>
          <p:cNvSpPr>
            <a:spLocks noGrp="1"/>
          </p:cNvSpPr>
          <p:nvPr>
            <p:ph type="sldNum" sz="quarter" idx="5"/>
          </p:nvPr>
        </p:nvSpPr>
        <p:spPr>
          <a:noFill/>
        </p:spPr>
        <p:txBody>
          <a:bodyPr/>
          <a:lstStyle/>
          <a:p>
            <a:fld id="{CE638832-1526-4329-B466-B336899A2738}" type="slidenum">
              <a:rPr lang="en-US" smtClean="0"/>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ru-RU" kern="0" dirty="0" smtClean="0"/>
              <a:t>Тренажер должен позволять обучать вождению поездов в составе 60 вагонов и двух локомотивов. Для достижения высокой скорости моделирования используется метод Парка, а также расчет матриц Якоби для сил </a:t>
            </a:r>
            <a:r>
              <a:rPr lang="ru-RU" kern="0" dirty="0" err="1" smtClean="0"/>
              <a:t>межвагонных</a:t>
            </a:r>
            <a:r>
              <a:rPr lang="ru-RU" kern="0" dirty="0" smtClean="0"/>
              <a:t> соединений. </a:t>
            </a:r>
          </a:p>
          <a:p>
            <a:pPr>
              <a:defRPr/>
            </a:pPr>
            <a:endParaRPr lang="ru-RU" kern="0" dirty="0" smtClean="0"/>
          </a:p>
          <a:p>
            <a:pPr>
              <a:defRPr/>
            </a:pPr>
            <a:r>
              <a:rPr lang="ru-RU" kern="0" dirty="0" smtClean="0"/>
              <a:t>.к. программное обеспечение должно обеспечивать моделирование в режиме реального времени. Для обеспечения достаточно высокой скорости моделирования </a:t>
            </a:r>
            <a:r>
              <a:rPr lang="ru-RU" kern="0" dirty="0" err="1" smtClean="0"/>
              <a:t>иВ</a:t>
            </a:r>
            <a:r>
              <a:rPr lang="ru-RU" kern="0" dirty="0" smtClean="0"/>
              <a:t> соответствии со сценарием поезд или отдельный экипаж может начинать движение с произвольного участка дороги. Поскольку в составе модели поезда имеется 3</a:t>
            </a:r>
            <a:r>
              <a:rPr lang="en-US" kern="0" dirty="0" smtClean="0"/>
              <a:t>D </a:t>
            </a:r>
            <a:r>
              <a:rPr lang="ru-RU" kern="0" dirty="0" smtClean="0"/>
              <a:t>экипаж для расположения его на участке кривой осуществляется предварительный заезд от ближайшего прямого участка пути или от начала элемента дороги. Это также делается для того, чтобы в момент начала интегрирования поезд находился на неровностях. По окончании заезда экипажу сообщается заданная начальная скорость и устанавливаются параметры всех систем. После этого подается сигнал о готовности к началу тренировки.</a:t>
            </a:r>
          </a:p>
          <a:p>
            <a:pPr>
              <a:defRPr/>
            </a:pPr>
            <a:endParaRPr lang="ru-RU" kern="0" dirty="0" smtClean="0"/>
          </a:p>
          <a:p>
            <a:pPr>
              <a:defRPr/>
            </a:pPr>
            <a:endParaRPr lang="ru-RU" dirty="0" smtClean="0"/>
          </a:p>
          <a:p>
            <a:pPr>
              <a:defRPr/>
            </a:pPr>
            <a:endParaRPr lang="ru-RU" dirty="0"/>
          </a:p>
        </p:txBody>
      </p:sp>
      <p:sp>
        <p:nvSpPr>
          <p:cNvPr id="57348" name="Номер слайда 3"/>
          <p:cNvSpPr>
            <a:spLocks noGrp="1"/>
          </p:cNvSpPr>
          <p:nvPr>
            <p:ph type="sldNum" sz="quarter" idx="5"/>
          </p:nvPr>
        </p:nvSpPr>
        <p:spPr>
          <a:noFill/>
        </p:spPr>
        <p:txBody>
          <a:bodyPr/>
          <a:lstStyle/>
          <a:p>
            <a:fld id="{4B4CC736-768C-41F2-9168-C8781E9C72FC}" type="slidenum">
              <a:rPr lang="en-US" smtClean="0"/>
              <a:pPr/>
              <a:t>21</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endParaRPr lang="ru-RU" dirty="0"/>
          </a:p>
        </p:txBody>
      </p:sp>
      <p:sp>
        <p:nvSpPr>
          <p:cNvPr id="57348" name="Номер слайда 3"/>
          <p:cNvSpPr>
            <a:spLocks noGrp="1"/>
          </p:cNvSpPr>
          <p:nvPr>
            <p:ph type="sldNum" sz="quarter" idx="5"/>
          </p:nvPr>
        </p:nvSpPr>
        <p:spPr>
          <a:noFill/>
        </p:spPr>
        <p:txBody>
          <a:bodyPr/>
          <a:lstStyle/>
          <a:p>
            <a:fld id="{4B4CC736-768C-41F2-9168-C8781E9C72FC}" type="slidenum">
              <a:rPr lang="en-US" smtClean="0"/>
              <a:pPr/>
              <a:t>22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endParaRPr lang="ru-RU" dirty="0"/>
          </a:p>
        </p:txBody>
      </p:sp>
      <p:sp>
        <p:nvSpPr>
          <p:cNvPr id="57348" name="Номер слайда 3"/>
          <p:cNvSpPr>
            <a:spLocks noGrp="1"/>
          </p:cNvSpPr>
          <p:nvPr>
            <p:ph type="sldNum" sz="quarter" idx="5"/>
          </p:nvPr>
        </p:nvSpPr>
        <p:spPr>
          <a:noFill/>
        </p:spPr>
        <p:txBody>
          <a:bodyPr/>
          <a:lstStyle/>
          <a:p>
            <a:fld id="{4B4CC736-768C-41F2-9168-C8781E9C72FC}" type="slidenum">
              <a:rPr lang="en-US" smtClean="0"/>
              <a:pPr/>
              <a:t>23</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endParaRPr lang="ru-RU" dirty="0"/>
          </a:p>
        </p:txBody>
      </p:sp>
      <p:sp>
        <p:nvSpPr>
          <p:cNvPr id="57348" name="Номер слайда 3"/>
          <p:cNvSpPr>
            <a:spLocks noGrp="1"/>
          </p:cNvSpPr>
          <p:nvPr>
            <p:ph type="sldNum" sz="quarter" idx="5"/>
          </p:nvPr>
        </p:nvSpPr>
        <p:spPr>
          <a:noFill/>
        </p:spPr>
        <p:txBody>
          <a:bodyPr/>
          <a:lstStyle/>
          <a:p>
            <a:fld id="{4B4CC736-768C-41F2-9168-C8781E9C72FC}" type="slidenum">
              <a:rPr lang="en-US" smtClean="0"/>
              <a:pPr/>
              <a:t>24</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endParaRPr lang="ru-RU" dirty="0"/>
          </a:p>
        </p:txBody>
      </p:sp>
      <p:sp>
        <p:nvSpPr>
          <p:cNvPr id="57348" name="Номер слайда 3"/>
          <p:cNvSpPr>
            <a:spLocks noGrp="1"/>
          </p:cNvSpPr>
          <p:nvPr>
            <p:ph type="sldNum" sz="quarter" idx="5"/>
          </p:nvPr>
        </p:nvSpPr>
        <p:spPr>
          <a:noFill/>
        </p:spPr>
        <p:txBody>
          <a:bodyPr/>
          <a:lstStyle/>
          <a:p>
            <a:fld id="{4B4CC736-768C-41F2-9168-C8781E9C72FC}" type="slidenum">
              <a:rPr lang="en-US" smtClean="0"/>
              <a:pPr/>
              <a:t>25</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endParaRPr lang="ru-RU" dirty="0"/>
          </a:p>
        </p:txBody>
      </p:sp>
      <p:sp>
        <p:nvSpPr>
          <p:cNvPr id="57348" name="Номер слайда 3"/>
          <p:cNvSpPr>
            <a:spLocks noGrp="1"/>
          </p:cNvSpPr>
          <p:nvPr>
            <p:ph type="sldNum" sz="quarter" idx="5"/>
          </p:nvPr>
        </p:nvSpPr>
        <p:spPr>
          <a:noFill/>
        </p:spPr>
        <p:txBody>
          <a:bodyPr/>
          <a:lstStyle/>
          <a:p>
            <a:fld id="{4B4CC736-768C-41F2-9168-C8781E9C72FC}" type="slidenum">
              <a:rPr lang="en-US" smtClean="0"/>
              <a:pPr/>
              <a:t>26</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endParaRPr lang="ru-RU" dirty="0"/>
          </a:p>
        </p:txBody>
      </p:sp>
      <p:sp>
        <p:nvSpPr>
          <p:cNvPr id="57348" name="Номер слайда 3"/>
          <p:cNvSpPr>
            <a:spLocks noGrp="1"/>
          </p:cNvSpPr>
          <p:nvPr>
            <p:ph type="sldNum" sz="quarter" idx="5"/>
          </p:nvPr>
        </p:nvSpPr>
        <p:spPr>
          <a:noFill/>
        </p:spPr>
        <p:txBody>
          <a:bodyPr/>
          <a:lstStyle/>
          <a:p>
            <a:fld id="{4B4CC736-768C-41F2-9168-C8781E9C72FC}" type="slidenum">
              <a:rPr lang="en-US" smtClean="0"/>
              <a:pPr/>
              <a:t>27</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lnSpcReduction="20000"/>
          </a:bodyPr>
          <a:lstStyle/>
          <a:p>
            <a:pPr>
              <a:defRPr/>
            </a:pPr>
            <a:endParaRPr lang="ru-RU" dirty="0"/>
          </a:p>
        </p:txBody>
      </p:sp>
      <p:sp>
        <p:nvSpPr>
          <p:cNvPr id="60420" name="Номер слайда 3"/>
          <p:cNvSpPr>
            <a:spLocks noGrp="1"/>
          </p:cNvSpPr>
          <p:nvPr>
            <p:ph type="sldNum" sz="quarter" idx="5"/>
          </p:nvPr>
        </p:nvSpPr>
        <p:spPr>
          <a:noFill/>
        </p:spPr>
        <p:txBody>
          <a:bodyPr/>
          <a:lstStyle/>
          <a:p>
            <a:fld id="{F5B0E8FA-1A0D-47C4-8E20-2FA6768B033C}" type="slidenum">
              <a:rPr lang="en-US" smtClean="0"/>
              <a:pPr/>
              <a:t>28</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ru-RU" dirty="0" smtClean="0"/>
              <a:t>Уважаемые коллеги, мой доклад посвящен проблеме моделирования динамики поезда. Решение данной задачи требует построение как механической модели поезда, так и адекватных математических моделей всех основных его систем – системы тяги, электродинамического тормоза, пневматического тормозного оборудования и пр. В то же время существуют приложения, для которых критичным является не только точность но и скорость моделирования. К таким приложениям относятся железнодорожные тренажеры для обучения машинистов поездов. В своем докладе я расскажу о специфике решения такого рода задач и опыте применения программного комплекса УМ в составе тренажера.  </a:t>
            </a:r>
          </a:p>
          <a:p>
            <a:pPr>
              <a:defRPr/>
            </a:pPr>
            <a:endParaRPr lang="ru-RU" dirty="0" smtClean="0"/>
          </a:p>
        </p:txBody>
      </p:sp>
      <p:sp>
        <p:nvSpPr>
          <p:cNvPr id="35844" name="Номер слайда 3"/>
          <p:cNvSpPr>
            <a:spLocks noGrp="1"/>
          </p:cNvSpPr>
          <p:nvPr>
            <p:ph type="sldNum" sz="quarter" idx="5"/>
          </p:nvPr>
        </p:nvSpPr>
        <p:spPr>
          <a:noFill/>
        </p:spPr>
        <p:txBody>
          <a:bodyPr/>
          <a:lstStyle/>
          <a:p>
            <a:fld id="{F63FC90D-A80A-4C9B-86ED-5B6CCD20EA34}" type="slidenum">
              <a:rPr lang="en-US" smtClean="0"/>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en-US" dirty="0" smtClean="0"/>
              <a:t>Up-to-date train simulator must completely reproduce</a:t>
            </a:r>
            <a:r>
              <a:rPr lang="en-US" baseline="0" dirty="0" smtClean="0"/>
              <a:t> all the feelings of operator of real locomotive: he must have an ability to see values of indicators and outer view from cabin windows, to use controls and feel the dynamical effects resulted from train driving.</a:t>
            </a:r>
          </a:p>
          <a:p>
            <a:pPr>
              <a:defRPr/>
            </a:pPr>
            <a:endParaRPr lang="en-US" baseline="0" dirty="0" smtClean="0"/>
          </a:p>
          <a:p>
            <a:pPr>
              <a:defRPr/>
            </a:pPr>
            <a:r>
              <a:rPr lang="en-US" baseline="0" dirty="0" smtClean="0"/>
              <a:t>Student place imitates locomotive cabin equipped with standard controls and indicators. Monitors mounted in cabin windows create an outer view of according to the current position on the railroad: track geometry, signal system, other vehicles, landscape, weather, etc. </a:t>
            </a:r>
          </a:p>
          <a:p>
            <a:pPr>
              <a:defRPr/>
            </a:pPr>
            <a:r>
              <a:rPr lang="en-US" baseline="0" dirty="0" smtClean="0"/>
              <a:t>Cabin prototype is mounted on moving platform with 6 </a:t>
            </a:r>
            <a:r>
              <a:rPr lang="en-US" baseline="0" dirty="0" err="1" smtClean="0"/>
              <a:t>dof</a:t>
            </a:r>
            <a:r>
              <a:rPr lang="en-US" baseline="0" dirty="0" smtClean="0"/>
              <a:t> for imitation of cabin inclinations and accelerations.</a:t>
            </a:r>
          </a:p>
          <a:p>
            <a:pPr>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Key element of training complex is the mathematical core, realizing real time train motion simulation with accordance to driver’s control and training scenario changing. At the same time it should evaluates current parameters of indicators, position of train on the road, inclination angles, accelerations and angular velocities of loco cabin for cabin prototype, moving platform and visualization system, as well as </a:t>
            </a:r>
            <a:r>
              <a:rPr lang="en-US" dirty="0" smtClean="0"/>
              <a:t>current state of train systems and dynamical characteristics for estimation of train driving</a:t>
            </a:r>
            <a:r>
              <a:rPr lang="en-US" baseline="0" dirty="0" smtClean="0"/>
              <a:t>.                 </a:t>
            </a:r>
          </a:p>
          <a:p>
            <a:pPr>
              <a:defRPr/>
            </a:pPr>
            <a:r>
              <a:rPr lang="en-US" baseline="0" dirty="0" smtClean="0"/>
              <a:t>---------------------------------------------------------------------------------------------------------------------------------------------------------------------</a:t>
            </a:r>
          </a:p>
          <a:p>
            <a:pPr>
              <a:defRPr/>
            </a:pPr>
            <a:r>
              <a:rPr lang="ru-RU" dirty="0" smtClean="0"/>
              <a:t>Тренажерный комплекс должен максимально точно воспроизводить ощущения машиниста. Место обучаемого должно имитировать кабину реального локомотива</a:t>
            </a:r>
            <a:r>
              <a:rPr lang="en-US" dirty="0" smtClean="0"/>
              <a:t>; </a:t>
            </a:r>
            <a:r>
              <a:rPr lang="ru-RU" dirty="0" smtClean="0"/>
              <a:t>оно должно быть оснащено стандартными приборами, а также системой визуализации для имитации обзора из окон кабины. Кроме того, должны воспроизводиться динамические эффекты, возникающие в процессе движения поезда.</a:t>
            </a:r>
          </a:p>
          <a:p>
            <a:pPr>
              <a:defRPr/>
            </a:pPr>
            <a:endParaRPr lang="ru-RU" dirty="0" smtClean="0"/>
          </a:p>
          <a:p>
            <a:pPr>
              <a:defRPr/>
            </a:pPr>
            <a:r>
              <a:rPr lang="ru-RU" dirty="0" smtClean="0"/>
              <a:t>С точки зрения обучаемого тренажер представляет собой макет кабины локомотива со стандартным набором элементов управления и контроля. Мониторы, установленные в окна кабины, служат для имитации обзора и отображают геометрию и сигнальную систему пути, другие экипажи и прочие элементы ландшафта, в соответствии с текущим положением экипажа. </a:t>
            </a:r>
          </a:p>
          <a:p>
            <a:pPr>
              <a:defRPr/>
            </a:pPr>
            <a:endParaRPr lang="ru-RU" dirty="0" smtClean="0"/>
          </a:p>
          <a:p>
            <a:pPr>
              <a:defRPr/>
            </a:pPr>
            <a:r>
              <a:rPr lang="ru-RU" dirty="0" smtClean="0"/>
              <a:t>Для воссоздания динамических эффектов, возникающих в процессе движения, макет кабины устанавливается на подвижную платформу, имеющую шесть степеней свободы. </a:t>
            </a:r>
          </a:p>
          <a:p>
            <a:pPr>
              <a:defRPr/>
            </a:pPr>
            <a:endParaRPr lang="en-US" dirty="0" smtClean="0"/>
          </a:p>
          <a:p>
            <a:pPr>
              <a:defRPr/>
            </a:pPr>
            <a:r>
              <a:rPr lang="ru-RU" dirty="0" smtClean="0"/>
              <a:t>Ключевой частью тренажерного комплекса является математическое ядро – программа моделирования динамики систем тел, позволяющая моделировать динамику поезда в режиме реального времени, реагировать на команды обучаемого и изменения сценария, а также выдавать текущее положение экипажа относительно пути, углы наклона, ускорения и угловые скорости кабины машиниста. Кроме того система должна выдавать ряд характеристик движения (крип, коэффициенты динамики, </a:t>
            </a:r>
            <a:r>
              <a:rPr lang="ru-RU" dirty="0" err="1" smtClean="0"/>
              <a:t>обезгрузка</a:t>
            </a:r>
            <a:r>
              <a:rPr lang="ru-RU" dirty="0" smtClean="0"/>
              <a:t> колес) и работы прочих систем для оценки качества ведения поезда.</a:t>
            </a:r>
          </a:p>
        </p:txBody>
      </p:sp>
      <p:sp>
        <p:nvSpPr>
          <p:cNvPr id="37892" name="Номер слайда 3"/>
          <p:cNvSpPr>
            <a:spLocks noGrp="1"/>
          </p:cNvSpPr>
          <p:nvPr>
            <p:ph type="sldNum" sz="quarter" idx="5"/>
          </p:nvPr>
        </p:nvSpPr>
        <p:spPr>
          <a:noFill/>
        </p:spPr>
        <p:txBody>
          <a:bodyPr/>
          <a:lstStyle/>
          <a:p>
            <a:fld id="{11A5EB59-944F-4CE9-88DB-BB8EC54944AD}" type="slidenum">
              <a:rPr lang="en-US" smtClean="0"/>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en-US" dirty="0" smtClean="0"/>
              <a:t>To</a:t>
            </a:r>
            <a:r>
              <a:rPr lang="en-US" baseline="0" dirty="0" smtClean="0"/>
              <a:t> suit to these requirements </a:t>
            </a:r>
            <a:r>
              <a:rPr lang="en-US" dirty="0" smtClean="0"/>
              <a:t>Math Core of simulator</a:t>
            </a:r>
            <a:r>
              <a:rPr lang="en-US" baseline="0" dirty="0" smtClean="0"/>
              <a:t> should bases on high-performance </a:t>
            </a:r>
            <a:r>
              <a:rPr lang="en-US" dirty="0" smtClean="0"/>
              <a:t>MBSD</a:t>
            </a:r>
            <a:r>
              <a:rPr lang="en-US" baseline="0" dirty="0" smtClean="0"/>
              <a:t> software. Inconsistent requirements   for mathematical models are also have place.  From the one hand, models should be simple for high speed of evaluation, from the other hand they must adequate simulate work of all systems of train. Accuracy requirements are high, as far as work of simulator is controlled by a man feelings. Compromise decision is to use not very detailed models correctly responded to the driver’s operations.</a:t>
            </a:r>
          </a:p>
          <a:p>
            <a:pPr>
              <a:defRPr/>
            </a:pPr>
            <a:endParaRPr lang="en-US" baseline="0" dirty="0" smtClean="0"/>
          </a:p>
          <a:p>
            <a:pPr>
              <a:defRPr/>
            </a:pPr>
            <a:r>
              <a:rPr lang="ru-RU" dirty="0" smtClean="0"/>
              <a:t>Использование в составе тренажера выдвигает ряд требований к программному обеспечению и математическим моделям. С одной стороны модели должны быть достаточно просты и эффективны с точки зрения быстродействия системы</a:t>
            </a:r>
            <a:r>
              <a:rPr lang="en-US" dirty="0" smtClean="0"/>
              <a:t>;</a:t>
            </a:r>
            <a:r>
              <a:rPr lang="ru-RU" dirty="0" smtClean="0"/>
              <a:t> с другой стороны, они должны хорошо соответствовать реальности, поскольку работа тренажера контролируется человеком знакомым с поведением реального поезда.   </a:t>
            </a:r>
          </a:p>
        </p:txBody>
      </p:sp>
      <p:sp>
        <p:nvSpPr>
          <p:cNvPr id="38916" name="Номер слайда 3"/>
          <p:cNvSpPr>
            <a:spLocks noGrp="1"/>
          </p:cNvSpPr>
          <p:nvPr>
            <p:ph type="sldNum" sz="quarter" idx="5"/>
          </p:nvPr>
        </p:nvSpPr>
        <p:spPr>
          <a:noFill/>
        </p:spPr>
        <p:txBody>
          <a:bodyPr/>
          <a:lstStyle/>
          <a:p>
            <a:fld id="{EAC6BAB3-B5DA-490B-A987-C2A0B8C641FB}" type="slidenum">
              <a:rPr lang="en-US" smtClean="0"/>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en-US" dirty="0" smtClean="0"/>
              <a:t>As a rule, simplified models of railway vehicles are used for train dynamics simulation in which vertical and lateral dynamics are neglected. All bodies of such railway vehicle model move translational along one and the same line. A separate vehicle can consist of any number of bodies connected by force elements. In the simplest case of the simulation of railway vehicle dynamics it could be the one-mass model. Separate vehicles of a train are connected by force elements which simulate </a:t>
            </a:r>
            <a:r>
              <a:rPr lang="en-US" dirty="0" err="1" smtClean="0"/>
              <a:t>intercar</a:t>
            </a:r>
            <a:r>
              <a:rPr lang="en-US" dirty="0" smtClean="0"/>
              <a:t> couplings. The retardation forces acting on vehicles are modeled by the introduction of additional resistance forces which depend on vehicle mass, vehicle speed, curve radius, and track grade.</a:t>
            </a:r>
            <a:endParaRPr lang="ru-RU" dirty="0" smtClean="0"/>
          </a:p>
          <a:p>
            <a:pPr>
              <a:defRPr/>
            </a:pPr>
            <a:endParaRPr lang="ru-RU" dirty="0"/>
          </a:p>
        </p:txBody>
      </p:sp>
      <p:sp>
        <p:nvSpPr>
          <p:cNvPr id="40964" name="Номер слайда 3"/>
          <p:cNvSpPr>
            <a:spLocks noGrp="1"/>
          </p:cNvSpPr>
          <p:nvPr>
            <p:ph type="sldNum" sz="quarter" idx="5"/>
          </p:nvPr>
        </p:nvSpPr>
        <p:spPr>
          <a:noFill/>
        </p:spPr>
        <p:txBody>
          <a:bodyPr/>
          <a:lstStyle/>
          <a:p>
            <a:fld id="{F8DC9190-86BB-47C1-95DA-A4C4577B3967}" type="slidenum">
              <a:rPr lang="en-US" smtClean="0"/>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en-US" dirty="0" smtClean="0"/>
              <a:t>To obtain kinematic characteristics of the driver’s cab mounted on the moving platform the spatial dynamics of student’s locomotive must be simulated. </a:t>
            </a:r>
          </a:p>
          <a:p>
            <a:pPr>
              <a:defRPr/>
            </a:pPr>
            <a:r>
              <a:rPr lang="en-US" dirty="0" smtClean="0"/>
              <a:t>It considerably complicates the train model since it leads to the necessity of using the three-dimensional </a:t>
            </a:r>
            <a:r>
              <a:rPr lang="en-US" dirty="0" err="1" smtClean="0"/>
              <a:t>multibody</a:t>
            </a:r>
            <a:r>
              <a:rPr lang="en-US" dirty="0" smtClean="0"/>
              <a:t> model of the locomotive with modeling the railway suspension, solving the wheel-rail contact problem, taking into account railway track irregularities and so on.</a:t>
            </a:r>
          </a:p>
        </p:txBody>
      </p:sp>
      <p:sp>
        <p:nvSpPr>
          <p:cNvPr id="41988" name="Номер слайда 3"/>
          <p:cNvSpPr>
            <a:spLocks noGrp="1"/>
          </p:cNvSpPr>
          <p:nvPr>
            <p:ph type="sldNum" sz="quarter" idx="5"/>
          </p:nvPr>
        </p:nvSpPr>
        <p:spPr>
          <a:noFill/>
        </p:spPr>
        <p:txBody>
          <a:bodyPr/>
          <a:lstStyle/>
          <a:p>
            <a:fld id="{7F75D1B5-87E2-4029-8338-B32166AB83F0}" type="slidenum">
              <a:rPr lang="en-US" smtClean="0"/>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en-US" dirty="0" smtClean="0"/>
              <a:t>As a rule, simplified models of railway vehicles are used for train dynamics simulation in which vertical and lateral dynamics are neglected. All bodies of such railway vehicle model move translational along one and the same line. A separate vehicle can consist of any number of bodies connected by force elements. In the simplest case of the simulation of railway vehicle dynamics it could be the one-mass model. Separate vehicles of a train are connected by force elements which simulate </a:t>
            </a:r>
            <a:r>
              <a:rPr lang="en-US" dirty="0" err="1" smtClean="0"/>
              <a:t>intercar</a:t>
            </a:r>
            <a:r>
              <a:rPr lang="en-US" dirty="0" smtClean="0"/>
              <a:t> couplings. The retardation forces acting on vehicles are modeled by the introduction of additional resistance forces which depend on vehicle mass, vehicle speed, curve radius, and track grade.</a:t>
            </a:r>
            <a:endParaRPr lang="ru-RU" dirty="0" smtClean="0"/>
          </a:p>
          <a:p>
            <a:pPr>
              <a:defRPr/>
            </a:pPr>
            <a:endParaRPr lang="ru-RU" dirty="0"/>
          </a:p>
        </p:txBody>
      </p:sp>
      <p:sp>
        <p:nvSpPr>
          <p:cNvPr id="40964" name="Номер слайда 3"/>
          <p:cNvSpPr>
            <a:spLocks noGrp="1"/>
          </p:cNvSpPr>
          <p:nvPr>
            <p:ph type="sldNum" sz="quarter" idx="5"/>
          </p:nvPr>
        </p:nvSpPr>
        <p:spPr>
          <a:noFill/>
        </p:spPr>
        <p:txBody>
          <a:bodyPr/>
          <a:lstStyle/>
          <a:p>
            <a:fld id="{F8DC9190-86BB-47C1-95DA-A4C4577B3967}" type="slidenum">
              <a:rPr lang="en-US" smtClean="0"/>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endParaRPr lang="ru-RU" dirty="0"/>
          </a:p>
        </p:txBody>
      </p:sp>
      <p:sp>
        <p:nvSpPr>
          <p:cNvPr id="43012" name="Номер слайда 3"/>
          <p:cNvSpPr>
            <a:spLocks noGrp="1"/>
          </p:cNvSpPr>
          <p:nvPr>
            <p:ph type="sldNum" sz="quarter" idx="5"/>
          </p:nvPr>
        </p:nvSpPr>
        <p:spPr>
          <a:noFill/>
        </p:spPr>
        <p:txBody>
          <a:bodyPr/>
          <a:lstStyle/>
          <a:p>
            <a:fld id="{BD40BAE0-29A9-48D7-AB70-501241ECB6C9}" type="slidenum">
              <a:rPr lang="en-US" smtClean="0"/>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66738" y="161925"/>
            <a:ext cx="8334375" cy="225425"/>
          </a:xfrm>
        </p:spPr>
        <p:txBody>
          <a:bodyPr/>
          <a:lstStyle>
            <a:lvl1pPr>
              <a:defRPr sz="1800"/>
            </a:lvl1pPr>
          </a:lstStyle>
          <a:p>
            <a:r>
              <a:rPr lang="ru-RU" dirty="0" smtClean="0"/>
              <a:t>Образец заголовка</a:t>
            </a:r>
            <a:endParaRPr lang="ru-RU" dirty="0"/>
          </a:p>
        </p:txBody>
      </p:sp>
      <p:sp>
        <p:nvSpPr>
          <p:cNvPr id="3" name="Содержимое 2"/>
          <p:cNvSpPr>
            <a:spLocks noGrp="1"/>
          </p:cNvSpPr>
          <p:nvPr>
            <p:ph idx="1"/>
          </p:nvPr>
        </p:nvSpPr>
        <p:spPr>
          <a:xfrm>
            <a:off x="1316038" y="1139825"/>
            <a:ext cx="4876800" cy="41148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35450411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316038" y="1139825"/>
            <a:ext cx="23622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3830638" y="1139825"/>
            <a:ext cx="23622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1064856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extLst>
      <p:ext uri="{BB962C8B-B14F-4D97-AF65-F5344CB8AC3E}">
        <p14:creationId xmlns:p14="http://schemas.microsoft.com/office/powerpoint/2010/main" val="395030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368067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566738" y="161925"/>
            <a:ext cx="8334375" cy="225425"/>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1316038" y="11398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3830638" y="11398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1316038" y="3273425"/>
            <a:ext cx="2362200" cy="1981200"/>
          </a:xfrm>
          <a:prstGeom prst="rect">
            <a:avLst/>
          </a:prstGeo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6" name="Содержимое 5"/>
          <p:cNvSpPr>
            <a:spLocks noGrp="1"/>
          </p:cNvSpPr>
          <p:nvPr>
            <p:ph sz="quarter" idx="4"/>
          </p:nvPr>
        </p:nvSpPr>
        <p:spPr>
          <a:xfrm>
            <a:off x="3830638" y="32734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360301268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566738" y="161925"/>
            <a:ext cx="8334375" cy="50927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172472660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66738" y="161925"/>
            <a:ext cx="8334375" cy="225425"/>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1316038" y="1139825"/>
            <a:ext cx="2362200" cy="41148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3830638" y="11398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3830638" y="32734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1036028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xAndTwoObj">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8925" y="0"/>
            <a:ext cx="8612188" cy="409575"/>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38588"/>
            <a:ext cx="4038600" cy="2187575"/>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37889711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8925" y="0"/>
            <a:ext cx="8612188" cy="409575"/>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25963"/>
          </a:xfrm>
          <a:prstGeom prst="rect">
            <a:avLst/>
          </a:prstGeom>
        </p:spPr>
        <p:txBody>
          <a:bodyPr/>
          <a:lstStyle/>
          <a:p>
            <a:pPr lvl="0"/>
            <a:endParaRPr lang="ru-RU" noProof="0"/>
          </a:p>
        </p:txBody>
      </p:sp>
    </p:spTree>
    <p:extLst>
      <p:ext uri="{BB962C8B-B14F-4D97-AF65-F5344CB8AC3E}">
        <p14:creationId xmlns:p14="http://schemas.microsoft.com/office/powerpoint/2010/main" val="27135800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3"/>
          <p:cNvSpPr>
            <a:spLocks noGrp="1" noChangeArrowheads="1"/>
          </p:cNvSpPr>
          <p:nvPr>
            <p:ph type="title"/>
          </p:nvPr>
        </p:nvSpPr>
        <p:spPr bwMode="auto">
          <a:xfrm>
            <a:off x="566738" y="161925"/>
            <a:ext cx="83343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ru-RU" smtClean="0"/>
              <a:t>Заголовок</a:t>
            </a:r>
            <a:endParaRPr lang="en-US" smtClean="0"/>
          </a:p>
        </p:txBody>
      </p:sp>
      <p:sp>
        <p:nvSpPr>
          <p:cNvPr id="218119" name="Rectangle 7"/>
          <p:cNvSpPr>
            <a:spLocks noChangeArrowheads="1"/>
          </p:cNvSpPr>
          <p:nvPr userDrawn="1"/>
        </p:nvSpPr>
        <p:spPr bwMode="auto">
          <a:xfrm>
            <a:off x="180975" y="280988"/>
            <a:ext cx="227013" cy="311150"/>
          </a:xfrm>
          <a:prstGeom prst="rect">
            <a:avLst/>
          </a:prstGeom>
          <a:solidFill>
            <a:srgbClr val="CCECFF"/>
          </a:solidFill>
          <a:ln w="9525">
            <a:noFill/>
            <a:miter lim="800000"/>
            <a:headEnd/>
            <a:tailEnd/>
          </a:ln>
          <a:effectLst/>
        </p:spPr>
        <p:txBody>
          <a:bodyPr lIns="0" tIns="46800" rIns="0" anchor="ctr">
            <a:spAutoFit/>
          </a:bodyPr>
          <a:lstStyle/>
          <a:p>
            <a:pPr>
              <a:defRPr/>
            </a:pPr>
            <a:endParaRPr lang="ru-RU" dirty="0">
              <a:solidFill>
                <a:srgbClr val="000000"/>
              </a:solidFill>
            </a:endParaRPr>
          </a:p>
        </p:txBody>
      </p:sp>
      <p:sp>
        <p:nvSpPr>
          <p:cNvPr id="218121" name="Line 9"/>
          <p:cNvSpPr>
            <a:spLocks noChangeShapeType="1"/>
          </p:cNvSpPr>
          <p:nvPr userDrawn="1"/>
        </p:nvSpPr>
        <p:spPr bwMode="auto">
          <a:xfrm>
            <a:off x="112713" y="406400"/>
            <a:ext cx="8742362" cy="0"/>
          </a:xfrm>
          <a:prstGeom prst="line">
            <a:avLst/>
          </a:prstGeom>
          <a:noFill/>
          <a:ln w="19050">
            <a:solidFill>
              <a:srgbClr val="073F89"/>
            </a:solidFill>
            <a:round/>
            <a:headEnd/>
            <a:tailEnd/>
          </a:ln>
          <a:effectLst/>
        </p:spPr>
        <p:txBody>
          <a:bodyPr lIns="0" tIns="46800" rIns="0">
            <a:spAutoFit/>
          </a:bodyPr>
          <a:lstStyle/>
          <a:p>
            <a:pPr>
              <a:defRPr/>
            </a:pPr>
            <a:endParaRPr lang="ru-RU" dirty="0">
              <a:solidFill>
                <a:srgbClr val="000000"/>
              </a:solidFill>
            </a:endParaRPr>
          </a:p>
        </p:txBody>
      </p:sp>
      <p:sp>
        <p:nvSpPr>
          <p:cNvPr id="218122" name="Line 10"/>
          <p:cNvSpPr>
            <a:spLocks noChangeShapeType="1"/>
          </p:cNvSpPr>
          <p:nvPr userDrawn="1"/>
        </p:nvSpPr>
        <p:spPr bwMode="auto">
          <a:xfrm>
            <a:off x="312738" y="125413"/>
            <a:ext cx="0" cy="525462"/>
          </a:xfrm>
          <a:prstGeom prst="line">
            <a:avLst/>
          </a:prstGeom>
          <a:noFill/>
          <a:ln w="19050">
            <a:solidFill>
              <a:srgbClr val="073F89"/>
            </a:solidFill>
            <a:round/>
            <a:headEnd/>
            <a:tailEnd/>
          </a:ln>
          <a:effectLst/>
        </p:spPr>
        <p:txBody>
          <a:bodyPr lIns="0" tIns="46800" rIns="0">
            <a:spAutoFit/>
          </a:bodyPr>
          <a:lstStyle/>
          <a:p>
            <a:pPr>
              <a:defRPr/>
            </a:pPr>
            <a:endParaRPr lang="ru-RU" dirty="0">
              <a:solidFill>
                <a:srgbClr val="000000"/>
              </a:solidFill>
            </a:endParaRPr>
          </a:p>
        </p:txBody>
      </p:sp>
      <p:sp>
        <p:nvSpPr>
          <p:cNvPr id="218123" name="Text Box 11"/>
          <p:cNvSpPr txBox="1">
            <a:spLocks noChangeArrowheads="1"/>
          </p:cNvSpPr>
          <p:nvPr userDrawn="1"/>
        </p:nvSpPr>
        <p:spPr bwMode="auto">
          <a:xfrm>
            <a:off x="1533525" y="6337300"/>
            <a:ext cx="7269163" cy="422275"/>
          </a:xfrm>
          <a:prstGeom prst="rect">
            <a:avLst/>
          </a:prstGeom>
          <a:noFill/>
          <a:ln w="9525">
            <a:noFill/>
            <a:miter lim="800000"/>
            <a:headEnd/>
            <a:tailEnd/>
          </a:ln>
        </p:spPr>
        <p:txBody>
          <a:bodyPr lIns="0" tIns="0" rIns="0" bIns="0"/>
          <a:lstStyle/>
          <a:p>
            <a:pPr algn="l">
              <a:defRPr/>
            </a:pPr>
            <a:r>
              <a:rPr lang="en-US" sz="1300" dirty="0">
                <a:solidFill>
                  <a:srgbClr val="2D2DB9">
                    <a:lumMod val="75000"/>
                  </a:srgbClr>
                </a:solidFill>
              </a:rPr>
              <a:t>Научно-технический семинар</a:t>
            </a:r>
            <a:r>
              <a:rPr lang="ru-RU" sz="1300" dirty="0">
                <a:solidFill>
                  <a:srgbClr val="2D2DB9">
                    <a:lumMod val="75000"/>
                  </a:srgbClr>
                </a:solidFill>
              </a:rPr>
              <a:t>. Компьютерное моделирование в железнодорожном транспорте: </a:t>
            </a:r>
            <a:r>
              <a:rPr lang="ru-RU" sz="1300" dirty="0" smtClean="0">
                <a:solidFill>
                  <a:srgbClr val="2D2DB9">
                    <a:lumMod val="75000"/>
                  </a:srgbClr>
                </a:solidFill>
              </a:rPr>
              <a:t>динамика, прочность </a:t>
            </a:r>
            <a:r>
              <a:rPr lang="ru-RU" sz="1300" dirty="0">
                <a:solidFill>
                  <a:srgbClr val="2D2DB9">
                    <a:lumMod val="75000"/>
                  </a:srgbClr>
                </a:solidFill>
              </a:rPr>
              <a:t>и </a:t>
            </a:r>
            <a:r>
              <a:rPr lang="ru-RU" sz="1300" dirty="0" smtClean="0">
                <a:solidFill>
                  <a:srgbClr val="2D2DB9">
                    <a:lumMod val="75000"/>
                  </a:srgbClr>
                </a:solidFill>
              </a:rPr>
              <a:t>износ, 9-10 апреля 2014, </a:t>
            </a:r>
            <a:r>
              <a:rPr lang="ru-RU" sz="1300" dirty="0">
                <a:solidFill>
                  <a:srgbClr val="2D2DB9">
                    <a:lumMod val="75000"/>
                  </a:srgbClr>
                </a:solidFill>
              </a:rPr>
              <a:t>Брянск, Россия</a:t>
            </a:r>
          </a:p>
          <a:p>
            <a:pPr algn="l" eaLnBrk="0" hangingPunct="0">
              <a:lnSpc>
                <a:spcPct val="85000"/>
              </a:lnSpc>
              <a:spcBef>
                <a:spcPts val="325"/>
              </a:spcBef>
              <a:tabLst>
                <a:tab pos="863600" algn="l"/>
                <a:tab pos="1728788" algn="l"/>
                <a:tab pos="2171700" algn="l"/>
              </a:tabLst>
              <a:defRPr/>
            </a:pPr>
            <a:endParaRPr lang="en-US" sz="1400" dirty="0">
              <a:solidFill>
                <a:srgbClr val="073F89"/>
              </a:solidFill>
            </a:endParaRPr>
          </a:p>
        </p:txBody>
      </p:sp>
      <p:sp>
        <p:nvSpPr>
          <p:cNvPr id="218124" name="Line 12"/>
          <p:cNvSpPr>
            <a:spLocks noChangeShapeType="1"/>
          </p:cNvSpPr>
          <p:nvPr userDrawn="1"/>
        </p:nvSpPr>
        <p:spPr bwMode="auto">
          <a:xfrm>
            <a:off x="1497013" y="6329363"/>
            <a:ext cx="7343775" cy="0"/>
          </a:xfrm>
          <a:prstGeom prst="line">
            <a:avLst/>
          </a:prstGeom>
          <a:noFill/>
          <a:ln w="19050">
            <a:solidFill>
              <a:srgbClr val="073F89"/>
            </a:solidFill>
            <a:round/>
            <a:headEnd/>
            <a:tailEnd/>
          </a:ln>
          <a:effectLst/>
        </p:spPr>
        <p:txBody>
          <a:bodyPr lIns="0" tIns="46800" rIns="0">
            <a:spAutoFit/>
          </a:bodyPr>
          <a:lstStyle/>
          <a:p>
            <a:pPr>
              <a:defRPr/>
            </a:pPr>
            <a:endParaRPr lang="ru-RU" dirty="0">
              <a:solidFill>
                <a:srgbClr val="000000"/>
              </a:solidFill>
            </a:endParaRPr>
          </a:p>
        </p:txBody>
      </p:sp>
      <p:pic>
        <p:nvPicPr>
          <p:cNvPr id="17416" name="Рисунок 4" descr="umid.jpg"/>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36513" y="6175375"/>
            <a:ext cx="1298575"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7115712"/>
      </p:ext>
    </p:extLst>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Lst>
  <p:timing>
    <p:tnLst>
      <p:par>
        <p:cTn id="1" dur="indefinite" restart="never" nodeType="tmRoot"/>
      </p:par>
    </p:tnLst>
  </p:timing>
  <p:txStyles>
    <p:titleStyle>
      <a:lvl1pPr algn="l" rtl="0" eaLnBrk="0" fontAlgn="base" hangingPunct="0">
        <a:spcBef>
          <a:spcPct val="0"/>
        </a:spcBef>
        <a:spcAft>
          <a:spcPct val="0"/>
        </a:spcAft>
        <a:defRPr sz="4400">
          <a:solidFill>
            <a:srgbClr val="073F89"/>
          </a:solidFill>
          <a:latin typeface="Times New Roman" pitchFamily="18" charset="0"/>
          <a:ea typeface="+mj-ea"/>
          <a:cs typeface="+mj-cs"/>
        </a:defRPr>
      </a:lvl1pPr>
      <a:lvl2pPr algn="l" rtl="0" eaLnBrk="0" fontAlgn="base" hangingPunct="0">
        <a:spcBef>
          <a:spcPct val="0"/>
        </a:spcBef>
        <a:spcAft>
          <a:spcPct val="0"/>
        </a:spcAft>
        <a:defRPr sz="4400">
          <a:solidFill>
            <a:srgbClr val="073F89"/>
          </a:solidFill>
          <a:latin typeface="Times New Roman" pitchFamily="18" charset="0"/>
        </a:defRPr>
      </a:lvl2pPr>
      <a:lvl3pPr algn="l" rtl="0" eaLnBrk="0" fontAlgn="base" hangingPunct="0">
        <a:spcBef>
          <a:spcPct val="0"/>
        </a:spcBef>
        <a:spcAft>
          <a:spcPct val="0"/>
        </a:spcAft>
        <a:defRPr sz="4400">
          <a:solidFill>
            <a:srgbClr val="073F89"/>
          </a:solidFill>
          <a:latin typeface="Times New Roman" pitchFamily="18" charset="0"/>
        </a:defRPr>
      </a:lvl3pPr>
      <a:lvl4pPr algn="l" rtl="0" eaLnBrk="0" fontAlgn="base" hangingPunct="0">
        <a:spcBef>
          <a:spcPct val="0"/>
        </a:spcBef>
        <a:spcAft>
          <a:spcPct val="0"/>
        </a:spcAft>
        <a:defRPr sz="4400">
          <a:solidFill>
            <a:srgbClr val="073F89"/>
          </a:solidFill>
          <a:latin typeface="Times New Roman" pitchFamily="18" charset="0"/>
        </a:defRPr>
      </a:lvl4pPr>
      <a:lvl5pPr algn="l" rtl="0" eaLnBrk="0" fontAlgn="base" hangingPunct="0">
        <a:spcBef>
          <a:spcPct val="0"/>
        </a:spcBef>
        <a:spcAft>
          <a:spcPct val="0"/>
        </a:spcAft>
        <a:defRPr sz="4400">
          <a:solidFill>
            <a:srgbClr val="073F89"/>
          </a:solidFill>
          <a:latin typeface="Times New Roman" pitchFamily="18" charset="0"/>
        </a:defRPr>
      </a:lvl5pPr>
      <a:lvl6pPr marL="457200" algn="l" rtl="0" fontAlgn="base">
        <a:spcBef>
          <a:spcPct val="0"/>
        </a:spcBef>
        <a:spcAft>
          <a:spcPct val="0"/>
        </a:spcAft>
        <a:defRPr>
          <a:solidFill>
            <a:srgbClr val="073F89"/>
          </a:solidFill>
          <a:latin typeface="Arial" pitchFamily="34" charset="0"/>
        </a:defRPr>
      </a:lvl6pPr>
      <a:lvl7pPr marL="914400" algn="l" rtl="0" fontAlgn="base">
        <a:spcBef>
          <a:spcPct val="0"/>
        </a:spcBef>
        <a:spcAft>
          <a:spcPct val="0"/>
        </a:spcAft>
        <a:defRPr>
          <a:solidFill>
            <a:srgbClr val="073F89"/>
          </a:solidFill>
          <a:latin typeface="Arial" pitchFamily="34" charset="0"/>
        </a:defRPr>
      </a:lvl7pPr>
      <a:lvl8pPr marL="1371600" algn="l" rtl="0" fontAlgn="base">
        <a:spcBef>
          <a:spcPct val="0"/>
        </a:spcBef>
        <a:spcAft>
          <a:spcPct val="0"/>
        </a:spcAft>
        <a:defRPr>
          <a:solidFill>
            <a:srgbClr val="073F89"/>
          </a:solidFill>
          <a:latin typeface="Arial" pitchFamily="34" charset="0"/>
        </a:defRPr>
      </a:lvl8pPr>
      <a:lvl9pPr marL="1828800" algn="l" rtl="0" fontAlgn="base">
        <a:spcBef>
          <a:spcPct val="0"/>
        </a:spcBef>
        <a:spcAft>
          <a:spcPct val="0"/>
        </a:spcAft>
        <a:defRPr>
          <a:solidFill>
            <a:srgbClr val="073F89"/>
          </a:solidFill>
          <a:latin typeface="Arial" pitchFamily="34" charset="0"/>
        </a:defRPr>
      </a:lvl9pPr>
    </p:titleStyle>
    <p:bodyStyle>
      <a:lvl1pPr marL="342900" indent="-342900" algn="l" rtl="0" eaLnBrk="0" fontAlgn="base" hangingPunct="0">
        <a:spcBef>
          <a:spcPct val="20000"/>
        </a:spcBef>
        <a:spcAft>
          <a:spcPct val="0"/>
        </a:spcAft>
        <a:buClr>
          <a:srgbClr val="073F89"/>
        </a:buClr>
        <a:buFont typeface="Wingdings" pitchFamily="2" charset="2"/>
        <a:buChar char="§"/>
        <a:defRPr sz="2400">
          <a:solidFill>
            <a:schemeClr val="tx1"/>
          </a:solidFill>
          <a:latin typeface="Arial" pitchFamily="34" charset="0"/>
          <a:ea typeface="+mn-ea"/>
          <a:cs typeface="+mn-cs"/>
        </a:defRPr>
      </a:lvl1pPr>
      <a:lvl2pPr marL="742950" indent="-285750" algn="l" rtl="0" eaLnBrk="0" fontAlgn="base" hangingPunct="0">
        <a:spcBef>
          <a:spcPct val="20000"/>
        </a:spcBef>
        <a:spcAft>
          <a:spcPct val="0"/>
        </a:spcAft>
        <a:buClr>
          <a:srgbClr val="073F89"/>
        </a:buClr>
        <a:buChar char="•"/>
        <a:defRPr sz="2000">
          <a:solidFill>
            <a:schemeClr val="tx1"/>
          </a:solidFill>
          <a:latin typeface="Arial" pitchFamily="34" charset="0"/>
        </a:defRPr>
      </a:lvl2pPr>
      <a:lvl3pPr marL="1143000" indent="-228600" algn="l" rtl="0" eaLnBrk="0" fontAlgn="base" hangingPunct="0">
        <a:spcBef>
          <a:spcPct val="20000"/>
        </a:spcBef>
        <a:spcAft>
          <a:spcPct val="0"/>
        </a:spcAft>
        <a:buChar char="•"/>
        <a:defRPr sz="2400">
          <a:solidFill>
            <a:schemeClr val="tx1"/>
          </a:solidFill>
          <a:latin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hyperlink" Target="http://www.universalmechanism.com/"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19.wmf"/><Relationship Id="rId3" Type="http://schemas.openxmlformats.org/officeDocument/2006/relationships/notesSlide" Target="../notesSlides/notesSlide11.xml"/><Relationship Id="rId7" Type="http://schemas.openxmlformats.org/officeDocument/2006/relationships/image" Target="../media/image16.wmf"/><Relationship Id="rId12" Type="http://schemas.openxmlformats.org/officeDocument/2006/relationships/oleObject" Target="../embeddings/oleObject5.bin"/><Relationship Id="rId17" Type="http://schemas.openxmlformats.org/officeDocument/2006/relationships/image" Target="../media/image21.wmf"/><Relationship Id="rId2" Type="http://schemas.openxmlformats.org/officeDocument/2006/relationships/slideLayout" Target="../slideLayouts/slideLayout4.xml"/><Relationship Id="rId16" Type="http://schemas.openxmlformats.org/officeDocument/2006/relationships/oleObject" Target="../embeddings/oleObject7.bin"/><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18.wmf"/><Relationship Id="rId5" Type="http://schemas.openxmlformats.org/officeDocument/2006/relationships/image" Target="../media/image15.wmf"/><Relationship Id="rId15" Type="http://schemas.openxmlformats.org/officeDocument/2006/relationships/image" Target="../media/image20.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17.wmf"/><Relationship Id="rId14" Type="http://schemas.openxmlformats.org/officeDocument/2006/relationships/oleObject" Target="../embeddings/oleObject6.bin"/></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notesSlide" Target="../notesSlides/notesSlide12.xml"/><Relationship Id="rId7" Type="http://schemas.openxmlformats.org/officeDocument/2006/relationships/image" Target="../media/image23.wmf"/><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oleObject" Target="../embeddings/oleObject9.bin"/><Relationship Id="rId5" Type="http://schemas.openxmlformats.org/officeDocument/2006/relationships/image" Target="../media/image22.wmf"/><Relationship Id="rId4" Type="http://schemas.openxmlformats.org/officeDocument/2006/relationships/oleObject" Target="../embeddings/oleObject8.bin"/><Relationship Id="rId9" Type="http://schemas.openxmlformats.org/officeDocument/2006/relationships/image" Target="../media/image24.wmf"/></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13.bin"/><Relationship Id="rId13" Type="http://schemas.openxmlformats.org/officeDocument/2006/relationships/image" Target="../media/image28.wmf"/><Relationship Id="rId3" Type="http://schemas.openxmlformats.org/officeDocument/2006/relationships/notesSlide" Target="../notesSlides/notesSlide13.xml"/><Relationship Id="rId7" Type="http://schemas.openxmlformats.org/officeDocument/2006/relationships/image" Target="../media/image26.wmf"/><Relationship Id="rId12" Type="http://schemas.openxmlformats.org/officeDocument/2006/relationships/oleObject" Target="../embeddings/oleObject15.bin"/><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oleObject" Target="../embeddings/oleObject12.bin"/><Relationship Id="rId11" Type="http://schemas.openxmlformats.org/officeDocument/2006/relationships/image" Target="../media/image27.wmf"/><Relationship Id="rId5" Type="http://schemas.openxmlformats.org/officeDocument/2006/relationships/image" Target="../media/image25.wmf"/><Relationship Id="rId10" Type="http://schemas.openxmlformats.org/officeDocument/2006/relationships/oleObject" Target="../embeddings/oleObject14.bin"/><Relationship Id="rId4" Type="http://schemas.openxmlformats.org/officeDocument/2006/relationships/oleObject" Target="../embeddings/oleObject11.bin"/><Relationship Id="rId9" Type="http://schemas.openxmlformats.org/officeDocument/2006/relationships/image" Target="../media/image24.w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36.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video" Target="file:///E:\Well\&#1050;&#1086;&#1085;&#1092;&#1077;&#1088;&#1077;&#1085;&#1094;&#1080;&#1080;\2011\&#1050;&#1080;&#1077;&#1074;\&#1055;&#1088;&#1077;&#1079;&#1077;&#1085;&#1090;&#1072;&#1094;&#1080;&#1103;\railroad_1.avi" TargetMode="External"/><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video" Target="file:///E:\Well\&#1050;&#1086;&#1085;&#1092;&#1077;&#1088;&#1077;&#1085;&#1094;&#1080;&#1080;\2011\&#1050;&#1080;&#1077;&#1074;\&#1055;&#1088;&#1077;&#1079;&#1077;&#1085;&#1090;&#1072;&#1094;&#1080;&#1103;\train3.avi" TargetMode="Externa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 Id="rId9" Type="http://schemas.openxmlformats.org/officeDocument/2006/relationships/image" Target="../media/image50.png"/></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56.png"/></Relationships>
</file>

<file path=ppt/slides/_rels/slide2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58.png"/></Relationships>
</file>

<file path=ppt/slides/_rels/slide2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56.png"/></Relationships>
</file>

<file path=ppt/slides/_rels/slide2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61.png"/></Relationships>
</file>

<file path=ppt/slides/_rels/slide2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63.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Рисунок 4" descr="umid.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08338" y="476672"/>
            <a:ext cx="2778125"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ext Box 7"/>
          <p:cNvSpPr txBox="1">
            <a:spLocks noChangeArrowheads="1"/>
          </p:cNvSpPr>
          <p:nvPr/>
        </p:nvSpPr>
        <p:spPr bwMode="auto">
          <a:xfrm>
            <a:off x="314325" y="2060848"/>
            <a:ext cx="8486775" cy="1384995"/>
          </a:xfrm>
          <a:prstGeom prst="rect">
            <a:avLst/>
          </a:prstGeom>
          <a:noFill/>
          <a:ln w="9525">
            <a:noFill/>
            <a:miter lim="800000"/>
            <a:headEnd/>
            <a:tailEnd/>
          </a:ln>
        </p:spPr>
        <p:txBody>
          <a:bodyPr>
            <a:spAutoFit/>
          </a:bodyPr>
          <a:lstStyle/>
          <a:p>
            <a:pPr>
              <a:defRPr/>
            </a:pPr>
            <a:r>
              <a:rPr lang="ru-RU" sz="2800" dirty="0" smtClean="0">
                <a:solidFill>
                  <a:srgbClr val="000000"/>
                </a:solidFill>
                <a:latin typeface="Arial"/>
              </a:rPr>
              <a:t>Использование </a:t>
            </a:r>
            <a:r>
              <a:rPr lang="ru-RU" sz="2800" dirty="0">
                <a:solidFill>
                  <a:srgbClr val="000000"/>
                </a:solidFill>
                <a:latin typeface="Arial"/>
              </a:rPr>
              <a:t>программного комплекса </a:t>
            </a:r>
            <a:r>
              <a:rPr lang="ru-RU" sz="2800" dirty="0">
                <a:solidFill>
                  <a:srgbClr val="C00000"/>
                </a:solidFill>
                <a:latin typeface="Arial"/>
              </a:rPr>
              <a:t>У</a:t>
            </a:r>
            <a:r>
              <a:rPr lang="ru-RU" sz="2800" dirty="0">
                <a:solidFill>
                  <a:srgbClr val="000000"/>
                </a:solidFill>
                <a:latin typeface="Arial"/>
              </a:rPr>
              <a:t>ниверсальный </a:t>
            </a:r>
            <a:r>
              <a:rPr lang="ru-RU" sz="2800" dirty="0">
                <a:solidFill>
                  <a:srgbClr val="C00000"/>
                </a:solidFill>
                <a:latin typeface="Arial"/>
              </a:rPr>
              <a:t>М</a:t>
            </a:r>
            <a:r>
              <a:rPr lang="ru-RU" sz="2800" dirty="0">
                <a:solidFill>
                  <a:srgbClr val="000000"/>
                </a:solidFill>
                <a:latin typeface="Arial"/>
              </a:rPr>
              <a:t>еханизм в составе железнодорожных </a:t>
            </a:r>
            <a:r>
              <a:rPr lang="ru-RU" sz="2800" dirty="0" smtClean="0">
                <a:solidFill>
                  <a:srgbClr val="000000"/>
                </a:solidFill>
                <a:latin typeface="Arial"/>
              </a:rPr>
              <a:t>тренажеров</a:t>
            </a:r>
            <a:endParaRPr lang="ru-RU" sz="2800" dirty="0">
              <a:solidFill>
                <a:srgbClr val="000000"/>
              </a:solidFill>
              <a:latin typeface="Arial"/>
            </a:endParaRPr>
          </a:p>
        </p:txBody>
      </p:sp>
      <p:sp>
        <p:nvSpPr>
          <p:cNvPr id="6" name="Text Box 28"/>
          <p:cNvSpPr txBox="1">
            <a:spLocks noChangeArrowheads="1"/>
          </p:cNvSpPr>
          <p:nvPr/>
        </p:nvSpPr>
        <p:spPr bwMode="auto">
          <a:xfrm>
            <a:off x="508" y="3567787"/>
            <a:ext cx="9144000" cy="2031325"/>
          </a:xfrm>
          <a:prstGeom prst="rect">
            <a:avLst/>
          </a:prstGeom>
          <a:noFill/>
          <a:ln w="9525">
            <a:noFill/>
            <a:miter lim="800000"/>
            <a:headEnd/>
            <a:tailEnd/>
          </a:ln>
          <a:effectLst/>
        </p:spPr>
        <p:txBody>
          <a:bodyPr>
            <a:spAutoFit/>
          </a:bodyPr>
          <a:lstStyle/>
          <a:p>
            <a:r>
              <a:rPr lang="ru-RU" sz="2400" dirty="0" err="1" smtClean="0">
                <a:ea typeface="宋体" pitchFamily="2" charset="-122"/>
              </a:rPr>
              <a:t>Лысиков</a:t>
            </a:r>
            <a:r>
              <a:rPr lang="ru-RU" sz="2400" dirty="0" smtClean="0">
                <a:ea typeface="宋体" pitchFamily="2" charset="-122"/>
              </a:rPr>
              <a:t> </a:t>
            </a:r>
            <a:r>
              <a:rPr lang="ru-RU" sz="2400">
                <a:ea typeface="宋体" pitchFamily="2" charset="-122"/>
              </a:rPr>
              <a:t>Н.Н</a:t>
            </a:r>
            <a:r>
              <a:rPr lang="ru-RU" sz="2400" smtClean="0">
                <a:ea typeface="宋体" pitchFamily="2" charset="-122"/>
              </a:rPr>
              <a:t>., </a:t>
            </a:r>
            <a:r>
              <a:rPr lang="ru-RU" sz="2400" dirty="0">
                <a:ea typeface="宋体" pitchFamily="2" charset="-122"/>
              </a:rPr>
              <a:t>Погорелов Д.Ю., Языков </a:t>
            </a:r>
            <a:r>
              <a:rPr lang="ru-RU" sz="2400" dirty="0" smtClean="0">
                <a:ea typeface="宋体" pitchFamily="2" charset="-122"/>
              </a:rPr>
              <a:t>В.Н</a:t>
            </a:r>
            <a:r>
              <a:rPr lang="en-US" sz="2400" dirty="0" smtClean="0">
                <a:ea typeface="宋体" pitchFamily="2" charset="-122"/>
              </a:rPr>
              <a:t>.</a:t>
            </a:r>
            <a:endParaRPr lang="en-US" altLang="zh-CN" sz="2400" dirty="0" smtClean="0">
              <a:ea typeface="宋体" pitchFamily="2" charset="-122"/>
            </a:endParaRPr>
          </a:p>
          <a:p>
            <a:endParaRPr lang="en-US" altLang="zh-CN" sz="1100" dirty="0" smtClean="0">
              <a:ea typeface="宋体" pitchFamily="2" charset="-122"/>
            </a:endParaRPr>
          </a:p>
          <a:p>
            <a:endParaRPr lang="en-US" altLang="zh-CN" sz="1100" dirty="0" smtClean="0">
              <a:ea typeface="宋体" pitchFamily="2" charset="-122"/>
            </a:endParaRPr>
          </a:p>
          <a:p>
            <a:r>
              <a:rPr lang="ru-RU" sz="2000" dirty="0" smtClean="0">
                <a:latin typeface="Arial" charset="0"/>
              </a:rPr>
              <a:t>Лаборатория </a:t>
            </a:r>
            <a:r>
              <a:rPr lang="ru-RU" sz="2000" dirty="0" smtClean="0">
                <a:latin typeface="Arial" charset="0"/>
              </a:rPr>
              <a:t>Вычислительной Механики</a:t>
            </a:r>
            <a:r>
              <a:rPr lang="en-US" sz="2000" dirty="0" smtClean="0">
                <a:latin typeface="Arial" charset="0"/>
              </a:rPr>
              <a:t>,</a:t>
            </a:r>
            <a:endParaRPr lang="en-US" sz="2000" dirty="0">
              <a:latin typeface="Arial" charset="0"/>
            </a:endParaRPr>
          </a:p>
          <a:p>
            <a:r>
              <a:rPr lang="ru-RU" sz="2000" dirty="0" smtClean="0">
                <a:latin typeface="Arial" charset="0"/>
              </a:rPr>
              <a:t>Брянский Государственный Технический Университет</a:t>
            </a:r>
            <a:endParaRPr lang="ru-RU" sz="2000" dirty="0">
              <a:latin typeface="Arial" charset="0"/>
            </a:endParaRPr>
          </a:p>
          <a:p>
            <a:endParaRPr lang="ru-RU" sz="2000" dirty="0">
              <a:solidFill>
                <a:schemeClr val="accent2"/>
              </a:solidFill>
              <a:latin typeface="Arial" charset="0"/>
            </a:endParaRPr>
          </a:p>
          <a:p>
            <a:r>
              <a:rPr lang="en-US" sz="2000" b="1" dirty="0" smtClean="0">
                <a:hlinkClick r:id="rId4"/>
              </a:rPr>
              <a:t>www.universalmechanism.com</a:t>
            </a:r>
            <a:endParaRPr lang="ru-RU" sz="2000" b="1" i="1" dirty="0">
              <a:solidFill>
                <a:schemeClr val="accent2"/>
              </a:solidFill>
              <a:latin typeface="Arial" charset="0"/>
            </a:endParaRPr>
          </a:p>
        </p:txBody>
      </p:sp>
      <p:sp>
        <p:nvSpPr>
          <p:cNvPr id="7" name="Line 31"/>
          <p:cNvSpPr>
            <a:spLocks noChangeShapeType="1"/>
          </p:cNvSpPr>
          <p:nvPr/>
        </p:nvSpPr>
        <p:spPr bwMode="auto">
          <a:xfrm>
            <a:off x="263525" y="1988840"/>
            <a:ext cx="8726488" cy="0"/>
          </a:xfrm>
          <a:prstGeom prst="line">
            <a:avLst/>
          </a:prstGeom>
          <a:noFill/>
          <a:ln w="19050">
            <a:solidFill>
              <a:schemeClr val="tx1"/>
            </a:solidFill>
            <a:round/>
            <a:headEnd/>
            <a:tailEnd/>
          </a:ln>
        </p:spPr>
        <p:txBody>
          <a:bodyPr/>
          <a:lstStyle/>
          <a:p>
            <a:endParaRPr lang="ru-RU"/>
          </a:p>
        </p:txBody>
      </p:sp>
      <p:sp>
        <p:nvSpPr>
          <p:cNvPr id="8" name="Line 32"/>
          <p:cNvSpPr>
            <a:spLocks noChangeShapeType="1"/>
          </p:cNvSpPr>
          <p:nvPr/>
        </p:nvSpPr>
        <p:spPr bwMode="auto">
          <a:xfrm>
            <a:off x="251520" y="3537012"/>
            <a:ext cx="8726487" cy="0"/>
          </a:xfrm>
          <a:prstGeom prst="line">
            <a:avLst/>
          </a:prstGeom>
          <a:noFill/>
          <a:ln w="19050">
            <a:solidFill>
              <a:schemeClr val="tx1"/>
            </a:solidFill>
            <a:round/>
            <a:headEnd/>
            <a:tailEnd/>
          </a:ln>
        </p:spPr>
        <p:txBody>
          <a:bodyPr/>
          <a:lstStyle/>
          <a:p>
            <a:endParaRPr lang="ru-RU"/>
          </a:p>
        </p:txBody>
      </p:sp>
    </p:spTree>
    <p:extLst>
      <p:ext uri="{BB962C8B-B14F-4D97-AF65-F5344CB8AC3E}">
        <p14:creationId xmlns:p14="http://schemas.microsoft.com/office/powerpoint/2010/main" val="2743552262"/>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6"/>
          <p:cNvSpPr>
            <a:spLocks noGrp="1" noChangeArrowheads="1"/>
          </p:cNvSpPr>
          <p:nvPr>
            <p:ph type="title" idx="4294967295"/>
          </p:nvPr>
        </p:nvSpPr>
        <p:spPr>
          <a:xfrm>
            <a:off x="467544" y="-27384"/>
            <a:ext cx="8612188" cy="409575"/>
          </a:xfrm>
        </p:spPr>
        <p:txBody>
          <a:bodyPr/>
          <a:lstStyle/>
          <a:p>
            <a:pPr eaLnBrk="1" hangingPunct="1"/>
            <a:r>
              <a:rPr lang="ru-RU" sz="1800" dirty="0" smtClean="0">
                <a:solidFill>
                  <a:srgbClr val="073F89"/>
                </a:solidFill>
              </a:rPr>
              <a:t>Тормозная система</a:t>
            </a:r>
            <a:endParaRPr lang="ru-RU" sz="1800" dirty="0" smtClean="0"/>
          </a:p>
        </p:txBody>
      </p:sp>
      <p:sp>
        <p:nvSpPr>
          <p:cNvPr id="77944" name="Rectangle 1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pSp>
        <p:nvGrpSpPr>
          <p:cNvPr id="2" name="Group 1"/>
          <p:cNvGrpSpPr>
            <a:grpSpLocks noChangeAspect="1"/>
          </p:cNvGrpSpPr>
          <p:nvPr/>
        </p:nvGrpSpPr>
        <p:grpSpPr bwMode="auto">
          <a:xfrm>
            <a:off x="488860" y="1007842"/>
            <a:ext cx="8071793" cy="3437479"/>
            <a:chOff x="1707" y="1134"/>
            <a:chExt cx="8835" cy="3762"/>
          </a:xfrm>
        </p:grpSpPr>
        <p:sp>
          <p:nvSpPr>
            <p:cNvPr id="77943" name="AutoShape 119"/>
            <p:cNvSpPr>
              <a:spLocks noChangeAspect="1" noChangeArrowheads="1" noTextEdit="1"/>
            </p:cNvSpPr>
            <p:nvPr/>
          </p:nvSpPr>
          <p:spPr bwMode="auto">
            <a:xfrm>
              <a:off x="1707" y="1134"/>
              <a:ext cx="8835" cy="3762"/>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77942" name="AutoShape 118"/>
            <p:cNvSpPr>
              <a:spLocks noChangeArrowheads="1"/>
            </p:cNvSpPr>
            <p:nvPr/>
          </p:nvSpPr>
          <p:spPr bwMode="auto">
            <a:xfrm rot="5400000">
              <a:off x="8669" y="4088"/>
              <a:ext cx="114" cy="134"/>
            </a:xfrm>
            <a:prstGeom prst="triangle">
              <a:avLst>
                <a:gd name="adj" fmla="val 50000"/>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41" name="Rectangle 117"/>
            <p:cNvSpPr>
              <a:spLocks noChangeArrowheads="1"/>
            </p:cNvSpPr>
            <p:nvPr/>
          </p:nvSpPr>
          <p:spPr bwMode="auto">
            <a:xfrm>
              <a:off x="8911" y="1989"/>
              <a:ext cx="86" cy="5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40" name="Rectangle 116"/>
            <p:cNvSpPr>
              <a:spLocks noChangeArrowheads="1"/>
            </p:cNvSpPr>
            <p:nvPr/>
          </p:nvSpPr>
          <p:spPr bwMode="auto">
            <a:xfrm>
              <a:off x="8842" y="1875"/>
              <a:ext cx="228" cy="11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grpSp>
          <p:nvGrpSpPr>
            <p:cNvPr id="3" name="Group 101"/>
            <p:cNvGrpSpPr>
              <a:grpSpLocks/>
            </p:cNvGrpSpPr>
            <p:nvPr/>
          </p:nvGrpSpPr>
          <p:grpSpPr bwMode="auto">
            <a:xfrm>
              <a:off x="1707" y="2331"/>
              <a:ext cx="1197" cy="604"/>
              <a:chOff x="3246" y="2808"/>
              <a:chExt cx="1197" cy="604"/>
            </a:xfrm>
          </p:grpSpPr>
          <p:sp>
            <p:nvSpPr>
              <p:cNvPr id="77939" name="Freeform 115"/>
              <p:cNvSpPr>
                <a:spLocks/>
              </p:cNvSpPr>
              <p:nvPr/>
            </p:nvSpPr>
            <p:spPr bwMode="auto">
              <a:xfrm>
                <a:off x="3246" y="2808"/>
                <a:ext cx="1197" cy="604"/>
              </a:xfrm>
              <a:custGeom>
                <a:avLst/>
                <a:gdLst/>
                <a:ahLst/>
                <a:cxnLst>
                  <a:cxn ang="0">
                    <a:pos x="456" y="604"/>
                  </a:cxn>
                  <a:cxn ang="0">
                    <a:pos x="912" y="604"/>
                  </a:cxn>
                  <a:cxn ang="0">
                    <a:pos x="912" y="490"/>
                  </a:cxn>
                  <a:cxn ang="0">
                    <a:pos x="1083" y="320"/>
                  </a:cxn>
                  <a:cxn ang="0">
                    <a:pos x="1140" y="377"/>
                  </a:cxn>
                  <a:cxn ang="0">
                    <a:pos x="1197" y="320"/>
                  </a:cxn>
                  <a:cxn ang="0">
                    <a:pos x="912" y="36"/>
                  </a:cxn>
                  <a:cxn ang="0">
                    <a:pos x="855" y="93"/>
                  </a:cxn>
                  <a:cxn ang="0">
                    <a:pos x="912" y="150"/>
                  </a:cxn>
                  <a:cxn ang="0">
                    <a:pos x="798" y="263"/>
                  </a:cxn>
                  <a:cxn ang="0">
                    <a:pos x="741" y="263"/>
                  </a:cxn>
                  <a:cxn ang="0">
                    <a:pos x="741" y="93"/>
                  </a:cxn>
                  <a:cxn ang="0">
                    <a:pos x="798" y="93"/>
                  </a:cxn>
                  <a:cxn ang="0">
                    <a:pos x="795" y="0"/>
                  </a:cxn>
                  <a:cxn ang="0">
                    <a:pos x="396" y="0"/>
                  </a:cxn>
                  <a:cxn ang="0">
                    <a:pos x="399" y="93"/>
                  </a:cxn>
                  <a:cxn ang="0">
                    <a:pos x="456" y="93"/>
                  </a:cxn>
                  <a:cxn ang="0">
                    <a:pos x="456" y="263"/>
                  </a:cxn>
                  <a:cxn ang="0">
                    <a:pos x="399" y="263"/>
                  </a:cxn>
                  <a:cxn ang="0">
                    <a:pos x="285" y="150"/>
                  </a:cxn>
                  <a:cxn ang="0">
                    <a:pos x="342" y="93"/>
                  </a:cxn>
                  <a:cxn ang="0">
                    <a:pos x="285" y="36"/>
                  </a:cxn>
                  <a:cxn ang="0">
                    <a:pos x="0" y="320"/>
                  </a:cxn>
                  <a:cxn ang="0">
                    <a:pos x="57" y="377"/>
                  </a:cxn>
                  <a:cxn ang="0">
                    <a:pos x="114" y="320"/>
                  </a:cxn>
                  <a:cxn ang="0">
                    <a:pos x="285" y="490"/>
                  </a:cxn>
                  <a:cxn ang="0">
                    <a:pos x="285" y="604"/>
                  </a:cxn>
                  <a:cxn ang="0">
                    <a:pos x="456" y="604"/>
                  </a:cxn>
                </a:cxnLst>
                <a:rect l="0" t="0" r="r" b="b"/>
                <a:pathLst>
                  <a:path w="1197" h="604">
                    <a:moveTo>
                      <a:pt x="456" y="604"/>
                    </a:moveTo>
                    <a:lnTo>
                      <a:pt x="912" y="604"/>
                    </a:lnTo>
                    <a:lnTo>
                      <a:pt x="912" y="490"/>
                    </a:lnTo>
                    <a:lnTo>
                      <a:pt x="1083" y="320"/>
                    </a:lnTo>
                    <a:lnTo>
                      <a:pt x="1140" y="377"/>
                    </a:lnTo>
                    <a:lnTo>
                      <a:pt x="1197" y="320"/>
                    </a:lnTo>
                    <a:lnTo>
                      <a:pt x="912" y="36"/>
                    </a:lnTo>
                    <a:lnTo>
                      <a:pt x="855" y="93"/>
                    </a:lnTo>
                    <a:lnTo>
                      <a:pt x="912" y="150"/>
                    </a:lnTo>
                    <a:lnTo>
                      <a:pt x="798" y="263"/>
                    </a:lnTo>
                    <a:lnTo>
                      <a:pt x="741" y="263"/>
                    </a:lnTo>
                    <a:lnTo>
                      <a:pt x="741" y="93"/>
                    </a:lnTo>
                    <a:lnTo>
                      <a:pt x="798" y="93"/>
                    </a:lnTo>
                    <a:lnTo>
                      <a:pt x="795" y="0"/>
                    </a:lnTo>
                    <a:lnTo>
                      <a:pt x="396" y="0"/>
                    </a:lnTo>
                    <a:lnTo>
                      <a:pt x="399" y="93"/>
                    </a:lnTo>
                    <a:lnTo>
                      <a:pt x="456" y="93"/>
                    </a:lnTo>
                    <a:lnTo>
                      <a:pt x="456" y="263"/>
                    </a:lnTo>
                    <a:lnTo>
                      <a:pt x="399" y="263"/>
                    </a:lnTo>
                    <a:lnTo>
                      <a:pt x="285" y="150"/>
                    </a:lnTo>
                    <a:lnTo>
                      <a:pt x="342" y="93"/>
                    </a:lnTo>
                    <a:lnTo>
                      <a:pt x="285" y="36"/>
                    </a:lnTo>
                    <a:lnTo>
                      <a:pt x="0" y="320"/>
                    </a:lnTo>
                    <a:lnTo>
                      <a:pt x="57" y="377"/>
                    </a:lnTo>
                    <a:lnTo>
                      <a:pt x="114" y="320"/>
                    </a:lnTo>
                    <a:lnTo>
                      <a:pt x="285" y="490"/>
                    </a:lnTo>
                    <a:lnTo>
                      <a:pt x="285" y="604"/>
                    </a:lnTo>
                    <a:lnTo>
                      <a:pt x="456" y="604"/>
                    </a:lnTo>
                    <a:close/>
                  </a:path>
                </a:pathLst>
              </a:custGeom>
              <a:solidFill>
                <a:srgbClr val="FFFFCC"/>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8" name="AutoShape 114"/>
              <p:cNvSpPr>
                <a:spLocks noChangeShapeType="1"/>
              </p:cNvSpPr>
              <p:nvPr/>
            </p:nvSpPr>
            <p:spPr bwMode="auto">
              <a:xfrm>
                <a:off x="4158" y="2958"/>
                <a:ext cx="171" cy="17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7" name="AutoShape 113"/>
              <p:cNvSpPr>
                <a:spLocks noChangeShapeType="1"/>
              </p:cNvSpPr>
              <p:nvPr/>
            </p:nvSpPr>
            <p:spPr bwMode="auto">
              <a:xfrm>
                <a:off x="3702" y="2901"/>
                <a:ext cx="28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6" name="AutoShape 112"/>
              <p:cNvSpPr>
                <a:spLocks noChangeShapeType="1"/>
              </p:cNvSpPr>
              <p:nvPr/>
            </p:nvSpPr>
            <p:spPr bwMode="auto">
              <a:xfrm flipV="1">
                <a:off x="3360" y="2958"/>
                <a:ext cx="171" cy="17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5" name="AutoShape 111"/>
              <p:cNvSpPr>
                <a:spLocks noChangeShapeType="1"/>
              </p:cNvSpPr>
              <p:nvPr/>
            </p:nvSpPr>
            <p:spPr bwMode="auto">
              <a:xfrm>
                <a:off x="4050" y="2952"/>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4" name="AutoShape 110"/>
              <p:cNvSpPr>
                <a:spLocks noChangeShapeType="1"/>
              </p:cNvSpPr>
              <p:nvPr/>
            </p:nvSpPr>
            <p:spPr bwMode="auto">
              <a:xfrm>
                <a:off x="4068" y="2934"/>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3" name="AutoShape 109"/>
              <p:cNvSpPr>
                <a:spLocks noChangeShapeType="1"/>
              </p:cNvSpPr>
              <p:nvPr/>
            </p:nvSpPr>
            <p:spPr bwMode="auto">
              <a:xfrm>
                <a:off x="4086" y="2917"/>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4" name="Group 105"/>
              <p:cNvGrpSpPr>
                <a:grpSpLocks/>
              </p:cNvGrpSpPr>
              <p:nvPr/>
            </p:nvGrpSpPr>
            <p:grpSpPr bwMode="auto">
              <a:xfrm rot="16200000">
                <a:off x="3319" y="2916"/>
                <a:ext cx="324" cy="329"/>
                <a:chOff x="2754" y="3015"/>
                <a:chExt cx="324" cy="329"/>
              </a:xfrm>
            </p:grpSpPr>
            <p:sp>
              <p:nvSpPr>
                <p:cNvPr id="77932" name="AutoShape 108"/>
                <p:cNvSpPr>
                  <a:spLocks noChangeShapeType="1"/>
                </p:cNvSpPr>
                <p:nvPr/>
              </p:nvSpPr>
              <p:spPr bwMode="auto">
                <a:xfrm>
                  <a:off x="2754" y="3050"/>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1" name="AutoShape 107"/>
                <p:cNvSpPr>
                  <a:spLocks noChangeShapeType="1"/>
                </p:cNvSpPr>
                <p:nvPr/>
              </p:nvSpPr>
              <p:spPr bwMode="auto">
                <a:xfrm>
                  <a:off x="2772" y="3032"/>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0" name="AutoShape 106"/>
                <p:cNvSpPr>
                  <a:spLocks noChangeShapeType="1"/>
                </p:cNvSpPr>
                <p:nvPr/>
              </p:nvSpPr>
              <p:spPr bwMode="auto">
                <a:xfrm>
                  <a:off x="2790" y="3015"/>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77928" name="AutoShape 104"/>
              <p:cNvSpPr>
                <a:spLocks noChangeShapeType="1"/>
              </p:cNvSpPr>
              <p:nvPr/>
            </p:nvSpPr>
            <p:spPr bwMode="auto">
              <a:xfrm>
                <a:off x="3645" y="2925"/>
                <a:ext cx="40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27" name="AutoShape 103"/>
              <p:cNvSpPr>
                <a:spLocks noChangeShapeType="1"/>
              </p:cNvSpPr>
              <p:nvPr/>
            </p:nvSpPr>
            <p:spPr bwMode="auto">
              <a:xfrm>
                <a:off x="3645" y="2949"/>
                <a:ext cx="40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26" name="AutoShape 102"/>
              <p:cNvSpPr>
                <a:spLocks noChangeShapeType="1"/>
              </p:cNvSpPr>
              <p:nvPr/>
            </p:nvSpPr>
            <p:spPr bwMode="auto">
              <a:xfrm>
                <a:off x="3645" y="2976"/>
                <a:ext cx="40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grpSp>
          <p:nvGrpSpPr>
            <p:cNvPr id="5" name="Group 97"/>
            <p:cNvGrpSpPr>
              <a:grpSpLocks/>
            </p:cNvGrpSpPr>
            <p:nvPr/>
          </p:nvGrpSpPr>
          <p:grpSpPr bwMode="auto">
            <a:xfrm>
              <a:off x="3018" y="1533"/>
              <a:ext cx="1538" cy="741"/>
              <a:chOff x="4827" y="2787"/>
              <a:chExt cx="2247" cy="684"/>
            </a:xfrm>
          </p:grpSpPr>
          <p:sp>
            <p:nvSpPr>
              <p:cNvPr id="77924" name="Arc 100"/>
              <p:cNvSpPr>
                <a:spLocks/>
              </p:cNvSpPr>
              <p:nvPr/>
            </p:nvSpPr>
            <p:spPr bwMode="auto">
              <a:xfrm rot="10800000">
                <a:off x="4827" y="2787"/>
                <a:ext cx="237" cy="683"/>
              </a:xfrm>
              <a:custGeom>
                <a:avLst/>
                <a:gdLst>
                  <a:gd name="G0" fmla="+- 164 0 0"/>
                  <a:gd name="G1" fmla="+- 21600 0 0"/>
                  <a:gd name="G2" fmla="+- 21600 0 0"/>
                  <a:gd name="T0" fmla="*/ 164 w 21764"/>
                  <a:gd name="T1" fmla="*/ 0 h 43200"/>
                  <a:gd name="T2" fmla="*/ 0 w 21764"/>
                  <a:gd name="T3" fmla="*/ 43199 h 43200"/>
                  <a:gd name="T4" fmla="*/ 164 w 21764"/>
                  <a:gd name="T5" fmla="*/ 21600 h 43200"/>
                </a:gdLst>
                <a:ahLst/>
                <a:cxnLst>
                  <a:cxn ang="0">
                    <a:pos x="T0" y="T1"/>
                  </a:cxn>
                  <a:cxn ang="0">
                    <a:pos x="T2" y="T3"/>
                  </a:cxn>
                  <a:cxn ang="0">
                    <a:pos x="T4" y="T5"/>
                  </a:cxn>
                </a:cxnLst>
                <a:rect l="0" t="0" r="r" b="b"/>
                <a:pathLst>
                  <a:path w="21764" h="43200" fill="none" extrusionOk="0">
                    <a:moveTo>
                      <a:pt x="163" y="0"/>
                    </a:moveTo>
                    <a:cubicBezTo>
                      <a:pt x="12093" y="0"/>
                      <a:pt x="21764" y="9670"/>
                      <a:pt x="21764" y="21600"/>
                    </a:cubicBezTo>
                    <a:cubicBezTo>
                      <a:pt x="21764" y="33529"/>
                      <a:pt x="12093" y="43200"/>
                      <a:pt x="164" y="43200"/>
                    </a:cubicBezTo>
                    <a:cubicBezTo>
                      <a:pt x="109" y="43200"/>
                      <a:pt x="54" y="43199"/>
                      <a:pt x="-1" y="43199"/>
                    </a:cubicBezTo>
                  </a:path>
                  <a:path w="21764" h="43200" stroke="0" extrusionOk="0">
                    <a:moveTo>
                      <a:pt x="163" y="0"/>
                    </a:moveTo>
                    <a:cubicBezTo>
                      <a:pt x="12093" y="0"/>
                      <a:pt x="21764" y="9670"/>
                      <a:pt x="21764" y="21600"/>
                    </a:cubicBezTo>
                    <a:cubicBezTo>
                      <a:pt x="21764" y="33529"/>
                      <a:pt x="12093" y="43200"/>
                      <a:pt x="164" y="43200"/>
                    </a:cubicBezTo>
                    <a:cubicBezTo>
                      <a:pt x="109" y="43200"/>
                      <a:pt x="54" y="43199"/>
                      <a:pt x="-1" y="43199"/>
                    </a:cubicBezTo>
                    <a:lnTo>
                      <a:pt x="164" y="21600"/>
                    </a:lnTo>
                    <a:close/>
                  </a:path>
                </a:pathLst>
              </a:custGeom>
              <a:solidFill>
                <a:srgbClr val="CCEC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23" name="Arc 99"/>
              <p:cNvSpPr>
                <a:spLocks/>
              </p:cNvSpPr>
              <p:nvPr/>
            </p:nvSpPr>
            <p:spPr bwMode="auto">
              <a:xfrm>
                <a:off x="6837" y="2787"/>
                <a:ext cx="237" cy="683"/>
              </a:xfrm>
              <a:custGeom>
                <a:avLst/>
                <a:gdLst>
                  <a:gd name="G0" fmla="+- 164 0 0"/>
                  <a:gd name="G1" fmla="+- 21600 0 0"/>
                  <a:gd name="G2" fmla="+- 21600 0 0"/>
                  <a:gd name="T0" fmla="*/ 164 w 21764"/>
                  <a:gd name="T1" fmla="*/ 0 h 43200"/>
                  <a:gd name="T2" fmla="*/ 0 w 21764"/>
                  <a:gd name="T3" fmla="*/ 43199 h 43200"/>
                  <a:gd name="T4" fmla="*/ 164 w 21764"/>
                  <a:gd name="T5" fmla="*/ 21600 h 43200"/>
                </a:gdLst>
                <a:ahLst/>
                <a:cxnLst>
                  <a:cxn ang="0">
                    <a:pos x="T0" y="T1"/>
                  </a:cxn>
                  <a:cxn ang="0">
                    <a:pos x="T2" y="T3"/>
                  </a:cxn>
                  <a:cxn ang="0">
                    <a:pos x="T4" y="T5"/>
                  </a:cxn>
                </a:cxnLst>
                <a:rect l="0" t="0" r="r" b="b"/>
                <a:pathLst>
                  <a:path w="21764" h="43200" fill="none" extrusionOk="0">
                    <a:moveTo>
                      <a:pt x="163" y="0"/>
                    </a:moveTo>
                    <a:cubicBezTo>
                      <a:pt x="12093" y="0"/>
                      <a:pt x="21764" y="9670"/>
                      <a:pt x="21764" y="21600"/>
                    </a:cubicBezTo>
                    <a:cubicBezTo>
                      <a:pt x="21764" y="33529"/>
                      <a:pt x="12093" y="43200"/>
                      <a:pt x="164" y="43200"/>
                    </a:cubicBezTo>
                    <a:cubicBezTo>
                      <a:pt x="109" y="43200"/>
                      <a:pt x="54" y="43199"/>
                      <a:pt x="-1" y="43199"/>
                    </a:cubicBezTo>
                  </a:path>
                  <a:path w="21764" h="43200" stroke="0" extrusionOk="0">
                    <a:moveTo>
                      <a:pt x="163" y="0"/>
                    </a:moveTo>
                    <a:cubicBezTo>
                      <a:pt x="12093" y="0"/>
                      <a:pt x="21764" y="9670"/>
                      <a:pt x="21764" y="21600"/>
                    </a:cubicBezTo>
                    <a:cubicBezTo>
                      <a:pt x="21764" y="33529"/>
                      <a:pt x="12093" y="43200"/>
                      <a:pt x="164" y="43200"/>
                    </a:cubicBezTo>
                    <a:cubicBezTo>
                      <a:pt x="109" y="43200"/>
                      <a:pt x="54" y="43199"/>
                      <a:pt x="-1" y="43199"/>
                    </a:cubicBezTo>
                    <a:lnTo>
                      <a:pt x="164" y="21600"/>
                    </a:lnTo>
                    <a:close/>
                  </a:path>
                </a:pathLst>
              </a:custGeom>
              <a:solidFill>
                <a:srgbClr val="CCEC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22" name="Rectangle 98"/>
              <p:cNvSpPr>
                <a:spLocks noChangeArrowheads="1"/>
              </p:cNvSpPr>
              <p:nvPr/>
            </p:nvSpPr>
            <p:spPr bwMode="auto">
              <a:xfrm>
                <a:off x="5070" y="2787"/>
                <a:ext cx="1767" cy="684"/>
              </a:xfrm>
              <a:prstGeom prst="rect">
                <a:avLst/>
              </a:prstGeom>
              <a:solidFill>
                <a:srgbClr val="CCEC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grpSp>
        <p:grpSp>
          <p:nvGrpSpPr>
            <p:cNvPr id="6" name="Group 90"/>
            <p:cNvGrpSpPr>
              <a:grpSpLocks/>
            </p:cNvGrpSpPr>
            <p:nvPr/>
          </p:nvGrpSpPr>
          <p:grpSpPr bwMode="auto">
            <a:xfrm>
              <a:off x="4842" y="1134"/>
              <a:ext cx="458" cy="399"/>
              <a:chOff x="1878" y="1476"/>
              <a:chExt cx="1010" cy="1130"/>
            </a:xfrm>
          </p:grpSpPr>
          <p:sp>
            <p:nvSpPr>
              <p:cNvPr id="77920" name="Rectangle 96"/>
              <p:cNvSpPr>
                <a:spLocks noChangeArrowheads="1"/>
              </p:cNvSpPr>
              <p:nvPr/>
            </p:nvSpPr>
            <p:spPr bwMode="auto">
              <a:xfrm>
                <a:off x="2334" y="2046"/>
                <a:ext cx="554" cy="560"/>
              </a:xfrm>
              <a:prstGeom prst="rect">
                <a:avLst/>
              </a:prstGeom>
              <a:solidFill>
                <a:srgbClr val="92D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9" name="Rectangle 95"/>
              <p:cNvSpPr>
                <a:spLocks noChangeArrowheads="1"/>
              </p:cNvSpPr>
              <p:nvPr/>
            </p:nvSpPr>
            <p:spPr bwMode="auto">
              <a:xfrm>
                <a:off x="2334" y="2046"/>
                <a:ext cx="554" cy="114"/>
              </a:xfrm>
              <a:prstGeom prst="rect">
                <a:avLst/>
              </a:prstGeom>
              <a:solidFill>
                <a:srgbClr val="92D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8" name="Rectangle 94"/>
              <p:cNvSpPr>
                <a:spLocks noChangeArrowheads="1"/>
              </p:cNvSpPr>
              <p:nvPr/>
            </p:nvSpPr>
            <p:spPr bwMode="auto">
              <a:xfrm>
                <a:off x="2390" y="1761"/>
                <a:ext cx="456" cy="285"/>
              </a:xfrm>
              <a:prstGeom prst="rect">
                <a:avLst/>
              </a:prstGeom>
              <a:solidFill>
                <a:srgbClr val="92D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7" name="Rectangle 93"/>
              <p:cNvSpPr>
                <a:spLocks noChangeArrowheads="1"/>
              </p:cNvSpPr>
              <p:nvPr/>
            </p:nvSpPr>
            <p:spPr bwMode="auto">
              <a:xfrm>
                <a:off x="2505" y="1590"/>
                <a:ext cx="228" cy="171"/>
              </a:xfrm>
              <a:prstGeom prst="rect">
                <a:avLst/>
              </a:prstGeom>
              <a:solidFill>
                <a:srgbClr val="92D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6" name="Rectangle 92"/>
              <p:cNvSpPr>
                <a:spLocks noChangeArrowheads="1"/>
              </p:cNvSpPr>
              <p:nvPr/>
            </p:nvSpPr>
            <p:spPr bwMode="auto">
              <a:xfrm>
                <a:off x="2562" y="1476"/>
                <a:ext cx="114" cy="114"/>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5" name="Freeform 91"/>
              <p:cNvSpPr>
                <a:spLocks/>
              </p:cNvSpPr>
              <p:nvPr/>
            </p:nvSpPr>
            <p:spPr bwMode="auto">
              <a:xfrm>
                <a:off x="1878" y="1590"/>
                <a:ext cx="912" cy="114"/>
              </a:xfrm>
              <a:custGeom>
                <a:avLst/>
                <a:gdLst/>
                <a:ahLst/>
                <a:cxnLst>
                  <a:cxn ang="0">
                    <a:pos x="912" y="0"/>
                  </a:cxn>
                  <a:cxn ang="0">
                    <a:pos x="399" y="0"/>
                  </a:cxn>
                  <a:cxn ang="0">
                    <a:pos x="285" y="114"/>
                  </a:cxn>
                  <a:cxn ang="0">
                    <a:pos x="0" y="114"/>
                  </a:cxn>
                </a:cxnLst>
                <a:rect l="0" t="0" r="r" b="b"/>
                <a:pathLst>
                  <a:path w="912" h="114">
                    <a:moveTo>
                      <a:pt x="912" y="0"/>
                    </a:moveTo>
                    <a:lnTo>
                      <a:pt x="399" y="0"/>
                    </a:lnTo>
                    <a:lnTo>
                      <a:pt x="285" y="114"/>
                    </a:lnTo>
                    <a:lnTo>
                      <a:pt x="0" y="114"/>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grpSp>
          <p:nvGrpSpPr>
            <p:cNvPr id="7" name="Group 79"/>
            <p:cNvGrpSpPr>
              <a:grpSpLocks/>
            </p:cNvGrpSpPr>
            <p:nvPr/>
          </p:nvGrpSpPr>
          <p:grpSpPr bwMode="auto">
            <a:xfrm>
              <a:off x="7474" y="2230"/>
              <a:ext cx="1083" cy="421"/>
              <a:chOff x="6609" y="1875"/>
              <a:chExt cx="2052" cy="798"/>
            </a:xfrm>
          </p:grpSpPr>
          <p:sp>
            <p:nvSpPr>
              <p:cNvPr id="77913" name="Rectangle 89"/>
              <p:cNvSpPr>
                <a:spLocks noChangeArrowheads="1"/>
              </p:cNvSpPr>
              <p:nvPr/>
            </p:nvSpPr>
            <p:spPr bwMode="auto">
              <a:xfrm>
                <a:off x="6609" y="2388"/>
                <a:ext cx="114" cy="171"/>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2" name="Rectangle 88"/>
              <p:cNvSpPr>
                <a:spLocks noChangeArrowheads="1"/>
              </p:cNvSpPr>
              <p:nvPr/>
            </p:nvSpPr>
            <p:spPr bwMode="auto">
              <a:xfrm>
                <a:off x="7293" y="1875"/>
                <a:ext cx="969" cy="798"/>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1" name="Rectangle 87"/>
              <p:cNvSpPr>
                <a:spLocks noChangeArrowheads="1"/>
              </p:cNvSpPr>
              <p:nvPr/>
            </p:nvSpPr>
            <p:spPr bwMode="auto">
              <a:xfrm>
                <a:off x="7293" y="1875"/>
                <a:ext cx="969" cy="272"/>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0" name="Rectangle 86"/>
              <p:cNvSpPr>
                <a:spLocks noChangeArrowheads="1"/>
              </p:cNvSpPr>
              <p:nvPr/>
            </p:nvSpPr>
            <p:spPr bwMode="auto">
              <a:xfrm>
                <a:off x="7179" y="1989"/>
                <a:ext cx="114" cy="570"/>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09" name="Rectangle 85"/>
              <p:cNvSpPr>
                <a:spLocks noChangeArrowheads="1"/>
              </p:cNvSpPr>
              <p:nvPr/>
            </p:nvSpPr>
            <p:spPr bwMode="auto">
              <a:xfrm>
                <a:off x="6723" y="2086"/>
                <a:ext cx="456" cy="400"/>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08" name="Rectangle 84"/>
              <p:cNvSpPr>
                <a:spLocks noChangeArrowheads="1"/>
              </p:cNvSpPr>
              <p:nvPr/>
            </p:nvSpPr>
            <p:spPr bwMode="auto">
              <a:xfrm>
                <a:off x="8262" y="2086"/>
                <a:ext cx="114" cy="302"/>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07" name="Rectangle 83"/>
              <p:cNvSpPr>
                <a:spLocks noChangeArrowheads="1"/>
              </p:cNvSpPr>
              <p:nvPr/>
            </p:nvSpPr>
            <p:spPr bwMode="auto">
              <a:xfrm>
                <a:off x="8376" y="2046"/>
                <a:ext cx="171" cy="399"/>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06" name="AutoShape 82"/>
              <p:cNvSpPr>
                <a:spLocks noChangeShapeType="1"/>
              </p:cNvSpPr>
              <p:nvPr/>
            </p:nvSpPr>
            <p:spPr bwMode="auto">
              <a:xfrm>
                <a:off x="6666" y="2559"/>
                <a:ext cx="0" cy="11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05" name="Rectangle 81"/>
              <p:cNvSpPr>
                <a:spLocks noChangeArrowheads="1"/>
              </p:cNvSpPr>
              <p:nvPr/>
            </p:nvSpPr>
            <p:spPr bwMode="auto">
              <a:xfrm>
                <a:off x="8547" y="2160"/>
                <a:ext cx="114" cy="171"/>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04" name="AutoShape 80"/>
              <p:cNvSpPr>
                <a:spLocks noChangeShapeType="1"/>
              </p:cNvSpPr>
              <p:nvPr/>
            </p:nvSpPr>
            <p:spPr bwMode="auto">
              <a:xfrm>
                <a:off x="8604" y="2331"/>
                <a:ext cx="1" cy="11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grpSp>
          <p:nvGrpSpPr>
            <p:cNvPr id="8" name="Group 75"/>
            <p:cNvGrpSpPr>
              <a:grpSpLocks/>
            </p:cNvGrpSpPr>
            <p:nvPr/>
          </p:nvGrpSpPr>
          <p:grpSpPr bwMode="auto">
            <a:xfrm>
              <a:off x="6050" y="2711"/>
              <a:ext cx="1025" cy="494"/>
              <a:chOff x="4827" y="2787"/>
              <a:chExt cx="2247" cy="684"/>
            </a:xfrm>
          </p:grpSpPr>
          <p:sp>
            <p:nvSpPr>
              <p:cNvPr id="77902" name="Arc 78"/>
              <p:cNvSpPr>
                <a:spLocks/>
              </p:cNvSpPr>
              <p:nvPr/>
            </p:nvSpPr>
            <p:spPr bwMode="auto">
              <a:xfrm rot="10800000">
                <a:off x="4827" y="2787"/>
                <a:ext cx="237" cy="683"/>
              </a:xfrm>
              <a:custGeom>
                <a:avLst/>
                <a:gdLst>
                  <a:gd name="G0" fmla="+- 164 0 0"/>
                  <a:gd name="G1" fmla="+- 21600 0 0"/>
                  <a:gd name="G2" fmla="+- 21600 0 0"/>
                  <a:gd name="T0" fmla="*/ 164 w 21764"/>
                  <a:gd name="T1" fmla="*/ 0 h 43200"/>
                  <a:gd name="T2" fmla="*/ 0 w 21764"/>
                  <a:gd name="T3" fmla="*/ 43199 h 43200"/>
                  <a:gd name="T4" fmla="*/ 164 w 21764"/>
                  <a:gd name="T5" fmla="*/ 21600 h 43200"/>
                </a:gdLst>
                <a:ahLst/>
                <a:cxnLst>
                  <a:cxn ang="0">
                    <a:pos x="T0" y="T1"/>
                  </a:cxn>
                  <a:cxn ang="0">
                    <a:pos x="T2" y="T3"/>
                  </a:cxn>
                  <a:cxn ang="0">
                    <a:pos x="T4" y="T5"/>
                  </a:cxn>
                </a:cxnLst>
                <a:rect l="0" t="0" r="r" b="b"/>
                <a:pathLst>
                  <a:path w="21764" h="43200" fill="none" extrusionOk="0">
                    <a:moveTo>
                      <a:pt x="163" y="0"/>
                    </a:moveTo>
                    <a:cubicBezTo>
                      <a:pt x="12093" y="0"/>
                      <a:pt x="21764" y="9670"/>
                      <a:pt x="21764" y="21600"/>
                    </a:cubicBezTo>
                    <a:cubicBezTo>
                      <a:pt x="21764" y="33529"/>
                      <a:pt x="12093" y="43200"/>
                      <a:pt x="164" y="43200"/>
                    </a:cubicBezTo>
                    <a:cubicBezTo>
                      <a:pt x="109" y="43200"/>
                      <a:pt x="54" y="43199"/>
                      <a:pt x="-1" y="43199"/>
                    </a:cubicBezTo>
                  </a:path>
                  <a:path w="21764" h="43200" stroke="0" extrusionOk="0">
                    <a:moveTo>
                      <a:pt x="163" y="0"/>
                    </a:moveTo>
                    <a:cubicBezTo>
                      <a:pt x="12093" y="0"/>
                      <a:pt x="21764" y="9670"/>
                      <a:pt x="21764" y="21600"/>
                    </a:cubicBezTo>
                    <a:cubicBezTo>
                      <a:pt x="21764" y="33529"/>
                      <a:pt x="12093" y="43200"/>
                      <a:pt x="164" y="43200"/>
                    </a:cubicBezTo>
                    <a:cubicBezTo>
                      <a:pt x="109" y="43200"/>
                      <a:pt x="54" y="43199"/>
                      <a:pt x="-1" y="43199"/>
                    </a:cubicBezTo>
                    <a:lnTo>
                      <a:pt x="164" y="21600"/>
                    </a:lnTo>
                    <a:close/>
                  </a:path>
                </a:pathLst>
              </a:custGeom>
              <a:solidFill>
                <a:srgbClr val="CCEC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01" name="Arc 77"/>
              <p:cNvSpPr>
                <a:spLocks/>
              </p:cNvSpPr>
              <p:nvPr/>
            </p:nvSpPr>
            <p:spPr bwMode="auto">
              <a:xfrm>
                <a:off x="6837" y="2787"/>
                <a:ext cx="237" cy="683"/>
              </a:xfrm>
              <a:custGeom>
                <a:avLst/>
                <a:gdLst>
                  <a:gd name="G0" fmla="+- 164 0 0"/>
                  <a:gd name="G1" fmla="+- 21600 0 0"/>
                  <a:gd name="G2" fmla="+- 21600 0 0"/>
                  <a:gd name="T0" fmla="*/ 164 w 21764"/>
                  <a:gd name="T1" fmla="*/ 0 h 43200"/>
                  <a:gd name="T2" fmla="*/ 0 w 21764"/>
                  <a:gd name="T3" fmla="*/ 43199 h 43200"/>
                  <a:gd name="T4" fmla="*/ 164 w 21764"/>
                  <a:gd name="T5" fmla="*/ 21600 h 43200"/>
                </a:gdLst>
                <a:ahLst/>
                <a:cxnLst>
                  <a:cxn ang="0">
                    <a:pos x="T0" y="T1"/>
                  </a:cxn>
                  <a:cxn ang="0">
                    <a:pos x="T2" y="T3"/>
                  </a:cxn>
                  <a:cxn ang="0">
                    <a:pos x="T4" y="T5"/>
                  </a:cxn>
                </a:cxnLst>
                <a:rect l="0" t="0" r="r" b="b"/>
                <a:pathLst>
                  <a:path w="21764" h="43200" fill="none" extrusionOk="0">
                    <a:moveTo>
                      <a:pt x="163" y="0"/>
                    </a:moveTo>
                    <a:cubicBezTo>
                      <a:pt x="12093" y="0"/>
                      <a:pt x="21764" y="9670"/>
                      <a:pt x="21764" y="21600"/>
                    </a:cubicBezTo>
                    <a:cubicBezTo>
                      <a:pt x="21764" y="33529"/>
                      <a:pt x="12093" y="43200"/>
                      <a:pt x="164" y="43200"/>
                    </a:cubicBezTo>
                    <a:cubicBezTo>
                      <a:pt x="109" y="43200"/>
                      <a:pt x="54" y="43199"/>
                      <a:pt x="-1" y="43199"/>
                    </a:cubicBezTo>
                  </a:path>
                  <a:path w="21764" h="43200" stroke="0" extrusionOk="0">
                    <a:moveTo>
                      <a:pt x="163" y="0"/>
                    </a:moveTo>
                    <a:cubicBezTo>
                      <a:pt x="12093" y="0"/>
                      <a:pt x="21764" y="9670"/>
                      <a:pt x="21764" y="21600"/>
                    </a:cubicBezTo>
                    <a:cubicBezTo>
                      <a:pt x="21764" y="33529"/>
                      <a:pt x="12093" y="43200"/>
                      <a:pt x="164" y="43200"/>
                    </a:cubicBezTo>
                    <a:cubicBezTo>
                      <a:pt x="109" y="43200"/>
                      <a:pt x="54" y="43199"/>
                      <a:pt x="-1" y="43199"/>
                    </a:cubicBezTo>
                    <a:lnTo>
                      <a:pt x="164" y="21600"/>
                    </a:lnTo>
                    <a:close/>
                  </a:path>
                </a:pathLst>
              </a:custGeom>
              <a:solidFill>
                <a:srgbClr val="CCEC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00" name="Rectangle 76"/>
              <p:cNvSpPr>
                <a:spLocks noChangeArrowheads="1"/>
              </p:cNvSpPr>
              <p:nvPr/>
            </p:nvSpPr>
            <p:spPr bwMode="auto">
              <a:xfrm>
                <a:off x="5070" y="2787"/>
                <a:ext cx="1767" cy="684"/>
              </a:xfrm>
              <a:prstGeom prst="rect">
                <a:avLst/>
              </a:prstGeom>
              <a:solidFill>
                <a:srgbClr val="CCEC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grpSp>
        <p:sp>
          <p:nvSpPr>
            <p:cNvPr id="77898" name="Freeform 74"/>
            <p:cNvSpPr>
              <a:spLocks/>
            </p:cNvSpPr>
            <p:nvPr/>
          </p:nvSpPr>
          <p:spPr bwMode="auto">
            <a:xfrm>
              <a:off x="2277" y="1875"/>
              <a:ext cx="741" cy="456"/>
            </a:xfrm>
            <a:custGeom>
              <a:avLst/>
              <a:gdLst/>
              <a:ahLst/>
              <a:cxnLst>
                <a:cxn ang="0">
                  <a:pos x="0" y="456"/>
                </a:cxn>
                <a:cxn ang="0">
                  <a:pos x="0" y="0"/>
                </a:cxn>
                <a:cxn ang="0">
                  <a:pos x="741" y="0"/>
                </a:cxn>
              </a:cxnLst>
              <a:rect l="0" t="0" r="r" b="b"/>
              <a:pathLst>
                <a:path w="741" h="456">
                  <a:moveTo>
                    <a:pt x="0" y="456"/>
                  </a:moveTo>
                  <a:lnTo>
                    <a:pt x="0" y="0"/>
                  </a:lnTo>
                  <a:lnTo>
                    <a:pt x="741" y="0"/>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97" name="Freeform 73"/>
            <p:cNvSpPr>
              <a:spLocks/>
            </p:cNvSpPr>
            <p:nvPr/>
          </p:nvSpPr>
          <p:spPr bwMode="auto">
            <a:xfrm>
              <a:off x="4556" y="1533"/>
              <a:ext cx="570" cy="399"/>
            </a:xfrm>
            <a:custGeom>
              <a:avLst/>
              <a:gdLst/>
              <a:ahLst/>
              <a:cxnLst>
                <a:cxn ang="0">
                  <a:pos x="0" y="399"/>
                </a:cxn>
                <a:cxn ang="0">
                  <a:pos x="570" y="399"/>
                </a:cxn>
                <a:cxn ang="0">
                  <a:pos x="570" y="0"/>
                </a:cxn>
              </a:cxnLst>
              <a:rect l="0" t="0" r="r" b="b"/>
              <a:pathLst>
                <a:path w="570" h="399">
                  <a:moveTo>
                    <a:pt x="0" y="399"/>
                  </a:moveTo>
                  <a:lnTo>
                    <a:pt x="570" y="399"/>
                  </a:lnTo>
                  <a:lnTo>
                    <a:pt x="570" y="0"/>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96" name="Freeform 72"/>
            <p:cNvSpPr>
              <a:spLocks/>
            </p:cNvSpPr>
            <p:nvPr/>
          </p:nvSpPr>
          <p:spPr bwMode="auto">
            <a:xfrm>
              <a:off x="5230" y="1533"/>
              <a:ext cx="4614" cy="399"/>
            </a:xfrm>
            <a:custGeom>
              <a:avLst/>
              <a:gdLst/>
              <a:ahLst/>
              <a:cxnLst>
                <a:cxn ang="0">
                  <a:pos x="0" y="0"/>
                </a:cxn>
                <a:cxn ang="0">
                  <a:pos x="0" y="399"/>
                </a:cxn>
                <a:cxn ang="0">
                  <a:pos x="3189" y="399"/>
                </a:cxn>
              </a:cxnLst>
              <a:rect l="0" t="0" r="r" b="b"/>
              <a:pathLst>
                <a:path w="3189" h="399">
                  <a:moveTo>
                    <a:pt x="0" y="0"/>
                  </a:moveTo>
                  <a:lnTo>
                    <a:pt x="0" y="399"/>
                  </a:lnTo>
                  <a:lnTo>
                    <a:pt x="3189" y="399"/>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9" name="Group 62"/>
            <p:cNvGrpSpPr>
              <a:grpSpLocks/>
            </p:cNvGrpSpPr>
            <p:nvPr/>
          </p:nvGrpSpPr>
          <p:grpSpPr bwMode="auto">
            <a:xfrm>
              <a:off x="8272" y="3011"/>
              <a:ext cx="1034" cy="410"/>
              <a:chOff x="7543" y="4554"/>
              <a:chExt cx="1583" cy="627"/>
            </a:xfrm>
          </p:grpSpPr>
          <p:sp>
            <p:nvSpPr>
              <p:cNvPr id="77895" name="Rectangle 71"/>
              <p:cNvSpPr>
                <a:spLocks noChangeArrowheads="1"/>
              </p:cNvSpPr>
              <p:nvPr/>
            </p:nvSpPr>
            <p:spPr bwMode="auto">
              <a:xfrm>
                <a:off x="7543" y="4554"/>
                <a:ext cx="1148" cy="627"/>
              </a:xfrm>
              <a:prstGeom prst="rect">
                <a:avLst/>
              </a:prstGeom>
              <a:solidFill>
                <a:srgbClr val="CCEC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894" name="Rectangle 70"/>
              <p:cNvSpPr>
                <a:spLocks noChangeArrowheads="1"/>
              </p:cNvSpPr>
              <p:nvPr/>
            </p:nvSpPr>
            <p:spPr bwMode="auto">
              <a:xfrm>
                <a:off x="7885" y="4554"/>
                <a:ext cx="114" cy="627"/>
              </a:xfrm>
              <a:prstGeom prst="rect">
                <a:avLst/>
              </a:pr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893" name="Freeform 69"/>
              <p:cNvSpPr>
                <a:spLocks/>
              </p:cNvSpPr>
              <p:nvPr/>
            </p:nvSpPr>
            <p:spPr bwMode="auto">
              <a:xfrm>
                <a:off x="7999"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92" name="Freeform 68"/>
              <p:cNvSpPr>
                <a:spLocks/>
              </p:cNvSpPr>
              <p:nvPr/>
            </p:nvSpPr>
            <p:spPr bwMode="auto">
              <a:xfrm>
                <a:off x="8113"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91" name="Freeform 67"/>
              <p:cNvSpPr>
                <a:spLocks/>
              </p:cNvSpPr>
              <p:nvPr/>
            </p:nvSpPr>
            <p:spPr bwMode="auto">
              <a:xfrm>
                <a:off x="8227"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90" name="Freeform 66"/>
              <p:cNvSpPr>
                <a:spLocks/>
              </p:cNvSpPr>
              <p:nvPr/>
            </p:nvSpPr>
            <p:spPr bwMode="auto">
              <a:xfrm>
                <a:off x="8349"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9" name="Freeform 65"/>
              <p:cNvSpPr>
                <a:spLocks/>
              </p:cNvSpPr>
              <p:nvPr/>
            </p:nvSpPr>
            <p:spPr bwMode="auto">
              <a:xfrm>
                <a:off x="8463"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8" name="Freeform 64"/>
              <p:cNvSpPr>
                <a:spLocks/>
              </p:cNvSpPr>
              <p:nvPr/>
            </p:nvSpPr>
            <p:spPr bwMode="auto">
              <a:xfrm>
                <a:off x="8577"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7" name="AutoShape 63"/>
              <p:cNvSpPr>
                <a:spLocks noChangeShapeType="1"/>
              </p:cNvSpPr>
              <p:nvPr/>
            </p:nvSpPr>
            <p:spPr bwMode="auto">
              <a:xfrm>
                <a:off x="7999" y="4880"/>
                <a:ext cx="1127"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77885" name="Freeform 61"/>
            <p:cNvSpPr>
              <a:spLocks/>
            </p:cNvSpPr>
            <p:nvPr/>
          </p:nvSpPr>
          <p:spPr bwMode="auto">
            <a:xfrm>
              <a:off x="8272" y="1989"/>
              <a:ext cx="684" cy="798"/>
            </a:xfrm>
            <a:custGeom>
              <a:avLst/>
              <a:gdLst/>
              <a:ahLst/>
              <a:cxnLst>
                <a:cxn ang="0">
                  <a:pos x="0" y="662"/>
                </a:cxn>
                <a:cxn ang="0">
                  <a:pos x="0" y="798"/>
                </a:cxn>
                <a:cxn ang="0">
                  <a:pos x="684" y="798"/>
                </a:cxn>
                <a:cxn ang="0">
                  <a:pos x="684" y="0"/>
                </a:cxn>
              </a:cxnLst>
              <a:rect l="0" t="0" r="r" b="b"/>
              <a:pathLst>
                <a:path w="684" h="798">
                  <a:moveTo>
                    <a:pt x="0" y="662"/>
                  </a:moveTo>
                  <a:lnTo>
                    <a:pt x="0" y="798"/>
                  </a:lnTo>
                  <a:lnTo>
                    <a:pt x="684" y="798"/>
                  </a:lnTo>
                  <a:lnTo>
                    <a:pt x="684" y="0"/>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4" name="Freeform 60"/>
            <p:cNvSpPr>
              <a:spLocks/>
            </p:cNvSpPr>
            <p:nvPr/>
          </p:nvSpPr>
          <p:spPr bwMode="auto">
            <a:xfrm>
              <a:off x="7082" y="2651"/>
              <a:ext cx="848" cy="284"/>
            </a:xfrm>
            <a:custGeom>
              <a:avLst/>
              <a:gdLst/>
              <a:ahLst/>
              <a:cxnLst>
                <a:cxn ang="0">
                  <a:pos x="848" y="0"/>
                </a:cxn>
                <a:cxn ang="0">
                  <a:pos x="848" y="136"/>
                </a:cxn>
                <a:cxn ang="0">
                  <a:pos x="0" y="136"/>
                </a:cxn>
              </a:cxnLst>
              <a:rect l="0" t="0" r="r" b="b"/>
              <a:pathLst>
                <a:path w="848" h="136">
                  <a:moveTo>
                    <a:pt x="848" y="0"/>
                  </a:moveTo>
                  <a:lnTo>
                    <a:pt x="848" y="136"/>
                  </a:lnTo>
                  <a:lnTo>
                    <a:pt x="0" y="136"/>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3" name="Freeform 59"/>
            <p:cNvSpPr>
              <a:spLocks/>
            </p:cNvSpPr>
            <p:nvPr/>
          </p:nvSpPr>
          <p:spPr bwMode="auto">
            <a:xfrm>
              <a:off x="8101" y="2651"/>
              <a:ext cx="171" cy="574"/>
            </a:xfrm>
            <a:custGeom>
              <a:avLst/>
              <a:gdLst/>
              <a:ahLst/>
              <a:cxnLst>
                <a:cxn ang="0">
                  <a:pos x="0" y="0"/>
                </a:cxn>
                <a:cxn ang="0">
                  <a:pos x="0" y="574"/>
                </a:cxn>
                <a:cxn ang="0">
                  <a:pos x="171" y="574"/>
                </a:cxn>
              </a:cxnLst>
              <a:rect l="0" t="0" r="r" b="b"/>
              <a:pathLst>
                <a:path w="171" h="574">
                  <a:moveTo>
                    <a:pt x="0" y="0"/>
                  </a:moveTo>
                  <a:lnTo>
                    <a:pt x="0" y="574"/>
                  </a:lnTo>
                  <a:lnTo>
                    <a:pt x="171" y="574"/>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2" name="AutoShape 58"/>
            <p:cNvSpPr>
              <a:spLocks noChangeShapeType="1"/>
            </p:cNvSpPr>
            <p:nvPr/>
          </p:nvSpPr>
          <p:spPr bwMode="auto">
            <a:xfrm>
              <a:off x="8500" y="3128"/>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1" name="AutoShape 57"/>
            <p:cNvSpPr>
              <a:spLocks noChangeShapeType="1"/>
            </p:cNvSpPr>
            <p:nvPr/>
          </p:nvSpPr>
          <p:spPr bwMode="auto">
            <a:xfrm>
              <a:off x="8500" y="3072"/>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0" name="AutoShape 56"/>
            <p:cNvSpPr>
              <a:spLocks noChangeShapeType="1"/>
            </p:cNvSpPr>
            <p:nvPr/>
          </p:nvSpPr>
          <p:spPr bwMode="auto">
            <a:xfrm>
              <a:off x="8500" y="3035"/>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10" name="Group 52"/>
            <p:cNvGrpSpPr>
              <a:grpSpLocks/>
            </p:cNvGrpSpPr>
            <p:nvPr/>
          </p:nvGrpSpPr>
          <p:grpSpPr bwMode="auto">
            <a:xfrm rot="10800000" flipH="1">
              <a:off x="8500" y="3300"/>
              <a:ext cx="65" cy="94"/>
              <a:chOff x="8604" y="4194"/>
              <a:chExt cx="65" cy="94"/>
            </a:xfrm>
          </p:grpSpPr>
          <p:sp>
            <p:nvSpPr>
              <p:cNvPr id="77879" name="AutoShape 55"/>
              <p:cNvSpPr>
                <a:spLocks noChangeShapeType="1"/>
              </p:cNvSpPr>
              <p:nvPr/>
            </p:nvSpPr>
            <p:spPr bwMode="auto">
              <a:xfrm>
                <a:off x="8604" y="4287"/>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78" name="AutoShape 54"/>
              <p:cNvSpPr>
                <a:spLocks noChangeShapeType="1"/>
              </p:cNvSpPr>
              <p:nvPr/>
            </p:nvSpPr>
            <p:spPr bwMode="auto">
              <a:xfrm>
                <a:off x="8604" y="4231"/>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77" name="AutoShape 53"/>
              <p:cNvSpPr>
                <a:spLocks noChangeShapeType="1"/>
              </p:cNvSpPr>
              <p:nvPr/>
            </p:nvSpPr>
            <p:spPr bwMode="auto">
              <a:xfrm>
                <a:off x="8604" y="4194"/>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77875" name="Rectangle 51"/>
            <p:cNvSpPr>
              <a:spLocks noChangeArrowheads="1"/>
            </p:cNvSpPr>
            <p:nvPr/>
          </p:nvSpPr>
          <p:spPr bwMode="auto">
            <a:xfrm>
              <a:off x="9858" y="1874"/>
              <a:ext cx="71" cy="11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874" name="Freeform 50"/>
            <p:cNvSpPr>
              <a:spLocks/>
            </p:cNvSpPr>
            <p:nvPr/>
          </p:nvSpPr>
          <p:spPr bwMode="auto">
            <a:xfrm>
              <a:off x="9929" y="1931"/>
              <a:ext cx="271" cy="285"/>
            </a:xfrm>
            <a:custGeom>
              <a:avLst/>
              <a:gdLst/>
              <a:ahLst/>
              <a:cxnLst>
                <a:cxn ang="0">
                  <a:pos x="0" y="0"/>
                </a:cxn>
                <a:cxn ang="0">
                  <a:pos x="102" y="52"/>
                </a:cxn>
                <a:cxn ang="0">
                  <a:pos x="157" y="228"/>
                </a:cxn>
                <a:cxn ang="0">
                  <a:pos x="271" y="285"/>
                </a:cxn>
              </a:cxnLst>
              <a:rect l="0" t="0" r="r" b="b"/>
              <a:pathLst>
                <a:path w="271" h="285">
                  <a:moveTo>
                    <a:pt x="0" y="0"/>
                  </a:moveTo>
                  <a:cubicBezTo>
                    <a:pt x="17" y="9"/>
                    <a:pt x="76" y="14"/>
                    <a:pt x="102" y="52"/>
                  </a:cubicBezTo>
                  <a:cubicBezTo>
                    <a:pt x="128" y="90"/>
                    <a:pt x="129" y="189"/>
                    <a:pt x="157" y="228"/>
                  </a:cubicBezTo>
                  <a:cubicBezTo>
                    <a:pt x="185" y="267"/>
                    <a:pt x="228" y="275"/>
                    <a:pt x="271" y="285"/>
                  </a:cubicBez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73" name="AutoShape 49"/>
            <p:cNvSpPr>
              <a:spLocks noChangeShapeType="1"/>
            </p:cNvSpPr>
            <p:nvPr/>
          </p:nvSpPr>
          <p:spPr bwMode="auto">
            <a:xfrm flipH="1">
              <a:off x="8793" y="3221"/>
              <a:ext cx="510" cy="93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72" name="Oval 48"/>
            <p:cNvSpPr>
              <a:spLocks noChangeArrowheads="1"/>
            </p:cNvSpPr>
            <p:nvPr/>
          </p:nvSpPr>
          <p:spPr bwMode="auto">
            <a:xfrm>
              <a:off x="9271" y="3194"/>
              <a:ext cx="56" cy="6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11" name="Group 43"/>
            <p:cNvGrpSpPr>
              <a:grpSpLocks/>
            </p:cNvGrpSpPr>
            <p:nvPr/>
          </p:nvGrpSpPr>
          <p:grpSpPr bwMode="auto">
            <a:xfrm>
              <a:off x="8158" y="3929"/>
              <a:ext cx="546" cy="436"/>
              <a:chOff x="7045" y="5296"/>
              <a:chExt cx="690" cy="552"/>
            </a:xfrm>
          </p:grpSpPr>
          <p:sp>
            <p:nvSpPr>
              <p:cNvPr id="77871" name="Arc 47"/>
              <p:cNvSpPr>
                <a:spLocks/>
              </p:cNvSpPr>
              <p:nvPr/>
            </p:nvSpPr>
            <p:spPr bwMode="auto">
              <a:xfrm>
                <a:off x="7090" y="5296"/>
                <a:ext cx="645" cy="552"/>
              </a:xfrm>
              <a:custGeom>
                <a:avLst/>
                <a:gdLst>
                  <a:gd name="G0" fmla="+- 0 0 0"/>
                  <a:gd name="G1" fmla="+- 9786 0 0"/>
                  <a:gd name="G2" fmla="+- 21600 0 0"/>
                  <a:gd name="T0" fmla="*/ 19256 w 21600"/>
                  <a:gd name="T1" fmla="*/ 0 h 19004"/>
                  <a:gd name="T2" fmla="*/ 19534 w 21600"/>
                  <a:gd name="T3" fmla="*/ 19004 h 19004"/>
                  <a:gd name="T4" fmla="*/ 0 w 21600"/>
                  <a:gd name="T5" fmla="*/ 9786 h 19004"/>
                </a:gdLst>
                <a:ahLst/>
                <a:cxnLst>
                  <a:cxn ang="0">
                    <a:pos x="T0" y="T1"/>
                  </a:cxn>
                  <a:cxn ang="0">
                    <a:pos x="T2" y="T3"/>
                  </a:cxn>
                  <a:cxn ang="0">
                    <a:pos x="T4" y="T5"/>
                  </a:cxn>
                </a:cxnLst>
                <a:rect l="0" t="0" r="r" b="b"/>
                <a:pathLst>
                  <a:path w="21600" h="19004" fill="none" extrusionOk="0">
                    <a:moveTo>
                      <a:pt x="19256" y="-1"/>
                    </a:moveTo>
                    <a:cubicBezTo>
                      <a:pt x="20796" y="3031"/>
                      <a:pt x="21600" y="6384"/>
                      <a:pt x="21600" y="9786"/>
                    </a:cubicBezTo>
                    <a:cubicBezTo>
                      <a:pt x="21600" y="12973"/>
                      <a:pt x="20894" y="16121"/>
                      <a:pt x="19534" y="19004"/>
                    </a:cubicBezTo>
                  </a:path>
                  <a:path w="21600" h="19004" stroke="0" extrusionOk="0">
                    <a:moveTo>
                      <a:pt x="19256" y="-1"/>
                    </a:moveTo>
                    <a:cubicBezTo>
                      <a:pt x="20796" y="3031"/>
                      <a:pt x="21600" y="6384"/>
                      <a:pt x="21600" y="9786"/>
                    </a:cubicBezTo>
                    <a:cubicBezTo>
                      <a:pt x="21600" y="12973"/>
                      <a:pt x="20894" y="16121"/>
                      <a:pt x="19534" y="19004"/>
                    </a:cubicBezTo>
                    <a:lnTo>
                      <a:pt x="0" y="9786"/>
                    </a:lnTo>
                    <a:close/>
                  </a:path>
                </a:pathLst>
              </a:cu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70" name="Arc 46"/>
              <p:cNvSpPr>
                <a:spLocks/>
              </p:cNvSpPr>
              <p:nvPr/>
            </p:nvSpPr>
            <p:spPr bwMode="auto">
              <a:xfrm>
                <a:off x="7045" y="5296"/>
                <a:ext cx="645" cy="552"/>
              </a:xfrm>
              <a:custGeom>
                <a:avLst/>
                <a:gdLst>
                  <a:gd name="G0" fmla="+- 0 0 0"/>
                  <a:gd name="G1" fmla="+- 9786 0 0"/>
                  <a:gd name="G2" fmla="+- 21600 0 0"/>
                  <a:gd name="T0" fmla="*/ 19256 w 21600"/>
                  <a:gd name="T1" fmla="*/ 0 h 19004"/>
                  <a:gd name="T2" fmla="*/ 19534 w 21600"/>
                  <a:gd name="T3" fmla="*/ 19004 h 19004"/>
                  <a:gd name="T4" fmla="*/ 0 w 21600"/>
                  <a:gd name="T5" fmla="*/ 9786 h 19004"/>
                </a:gdLst>
                <a:ahLst/>
                <a:cxnLst>
                  <a:cxn ang="0">
                    <a:pos x="T0" y="T1"/>
                  </a:cxn>
                  <a:cxn ang="0">
                    <a:pos x="T2" y="T3"/>
                  </a:cxn>
                  <a:cxn ang="0">
                    <a:pos x="T4" y="T5"/>
                  </a:cxn>
                </a:cxnLst>
                <a:rect l="0" t="0" r="r" b="b"/>
                <a:pathLst>
                  <a:path w="21600" h="19004" fill="none" extrusionOk="0">
                    <a:moveTo>
                      <a:pt x="19256" y="-1"/>
                    </a:moveTo>
                    <a:cubicBezTo>
                      <a:pt x="20796" y="3031"/>
                      <a:pt x="21600" y="6384"/>
                      <a:pt x="21600" y="9786"/>
                    </a:cubicBezTo>
                    <a:cubicBezTo>
                      <a:pt x="21600" y="12973"/>
                      <a:pt x="20894" y="16121"/>
                      <a:pt x="19534" y="19004"/>
                    </a:cubicBezTo>
                  </a:path>
                  <a:path w="21600" h="19004" stroke="0" extrusionOk="0">
                    <a:moveTo>
                      <a:pt x="19256" y="-1"/>
                    </a:moveTo>
                    <a:cubicBezTo>
                      <a:pt x="20796" y="3031"/>
                      <a:pt x="21600" y="6384"/>
                      <a:pt x="21600" y="9786"/>
                    </a:cubicBezTo>
                    <a:cubicBezTo>
                      <a:pt x="21600" y="12973"/>
                      <a:pt x="20894" y="16121"/>
                      <a:pt x="19534" y="19004"/>
                    </a:cubicBezTo>
                    <a:lnTo>
                      <a:pt x="0" y="9786"/>
                    </a:lnTo>
                    <a:close/>
                  </a:path>
                </a:pathLst>
              </a:cu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69" name="Line 45"/>
              <p:cNvSpPr>
                <a:spLocks noChangeShapeType="1"/>
              </p:cNvSpPr>
              <p:nvPr/>
            </p:nvSpPr>
            <p:spPr bwMode="auto">
              <a:xfrm flipH="1">
                <a:off x="7491" y="5297"/>
                <a:ext cx="172" cy="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68" name="Line 44"/>
              <p:cNvSpPr>
                <a:spLocks noChangeShapeType="1"/>
              </p:cNvSpPr>
              <p:nvPr/>
            </p:nvSpPr>
            <p:spPr bwMode="auto">
              <a:xfrm flipH="1">
                <a:off x="7496" y="5847"/>
                <a:ext cx="172" cy="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77866" name="Oval 42"/>
            <p:cNvSpPr>
              <a:spLocks noChangeArrowheads="1"/>
            </p:cNvSpPr>
            <p:nvPr/>
          </p:nvSpPr>
          <p:spPr bwMode="auto">
            <a:xfrm>
              <a:off x="7557" y="3659"/>
              <a:ext cx="1009" cy="1009"/>
            </a:xfrm>
            <a:prstGeom prst="ellipse">
              <a:avLst/>
            </a:prstGeom>
            <a:solidFill>
              <a:srgbClr val="CCCC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65" name="AutoShape 41"/>
            <p:cNvSpPr>
              <a:spLocks noChangeShapeType="1"/>
            </p:cNvSpPr>
            <p:nvPr/>
          </p:nvSpPr>
          <p:spPr bwMode="auto">
            <a:xfrm>
              <a:off x="7417" y="4669"/>
              <a:ext cx="1297"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64" name="AutoShape 40"/>
            <p:cNvSpPr>
              <a:spLocks noChangeShapeType="1"/>
            </p:cNvSpPr>
            <p:nvPr/>
          </p:nvSpPr>
          <p:spPr bwMode="auto">
            <a:xfrm>
              <a:off x="8066" y="3528"/>
              <a:ext cx="1" cy="1254"/>
            </a:xfrm>
            <a:prstGeom prst="straightConnector1">
              <a:avLst/>
            </a:prstGeom>
            <a:no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63" name="AutoShape 39"/>
            <p:cNvSpPr>
              <a:spLocks noChangeShapeType="1"/>
            </p:cNvSpPr>
            <p:nvPr/>
          </p:nvSpPr>
          <p:spPr bwMode="auto">
            <a:xfrm>
              <a:off x="7417" y="4155"/>
              <a:ext cx="1207" cy="1"/>
            </a:xfrm>
            <a:prstGeom prst="straightConnector1">
              <a:avLst/>
            </a:prstGeom>
            <a:no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12" name="Group 30"/>
            <p:cNvGrpSpPr>
              <a:grpSpLocks/>
            </p:cNvGrpSpPr>
            <p:nvPr/>
          </p:nvGrpSpPr>
          <p:grpSpPr bwMode="auto">
            <a:xfrm rot="7422930">
              <a:off x="8769" y="3591"/>
              <a:ext cx="311" cy="228"/>
              <a:chOff x="5614" y="5608"/>
              <a:chExt cx="311" cy="228"/>
            </a:xfrm>
          </p:grpSpPr>
          <p:sp>
            <p:nvSpPr>
              <p:cNvPr id="77862" name="AutoShape 38"/>
              <p:cNvSpPr>
                <a:spLocks noChangeArrowheads="1"/>
              </p:cNvSpPr>
              <p:nvPr/>
            </p:nvSpPr>
            <p:spPr bwMode="auto">
              <a:xfrm>
                <a:off x="5706" y="5611"/>
                <a:ext cx="114" cy="168"/>
              </a:xfrm>
              <a:prstGeom prst="triangle">
                <a:avLst>
                  <a:gd name="adj" fmla="val 50000"/>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861" name="AutoShape 37"/>
              <p:cNvSpPr>
                <a:spLocks noChangeShapeType="1"/>
              </p:cNvSpPr>
              <p:nvPr/>
            </p:nvSpPr>
            <p:spPr bwMode="auto">
              <a:xfrm flipV="1">
                <a:off x="5614" y="5779"/>
                <a:ext cx="311"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60" name="AutoShape 36"/>
              <p:cNvSpPr>
                <a:spLocks noChangeShapeType="1"/>
              </p:cNvSpPr>
              <p:nvPr/>
            </p:nvSpPr>
            <p:spPr bwMode="auto">
              <a:xfrm>
                <a:off x="5614" y="5779"/>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9" name="AutoShape 35"/>
              <p:cNvSpPr>
                <a:spLocks noChangeShapeType="1"/>
              </p:cNvSpPr>
              <p:nvPr/>
            </p:nvSpPr>
            <p:spPr bwMode="auto">
              <a:xfrm>
                <a:off x="5671" y="5779"/>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8" name="AutoShape 34"/>
              <p:cNvSpPr>
                <a:spLocks noChangeShapeType="1"/>
              </p:cNvSpPr>
              <p:nvPr/>
            </p:nvSpPr>
            <p:spPr bwMode="auto">
              <a:xfrm>
                <a:off x="5728" y="5779"/>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7" name="AutoShape 33"/>
              <p:cNvSpPr>
                <a:spLocks noChangeShapeType="1"/>
              </p:cNvSpPr>
              <p:nvPr/>
            </p:nvSpPr>
            <p:spPr bwMode="auto">
              <a:xfrm>
                <a:off x="5786" y="5779"/>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6" name="AutoShape 32"/>
              <p:cNvSpPr>
                <a:spLocks noChangeShapeType="1"/>
              </p:cNvSpPr>
              <p:nvPr/>
            </p:nvSpPr>
            <p:spPr bwMode="auto">
              <a:xfrm>
                <a:off x="5841" y="5779"/>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5" name="Oval 31"/>
              <p:cNvSpPr>
                <a:spLocks noChangeArrowheads="1"/>
              </p:cNvSpPr>
              <p:nvPr/>
            </p:nvSpPr>
            <p:spPr bwMode="auto">
              <a:xfrm>
                <a:off x="5736" y="5608"/>
                <a:ext cx="56" cy="6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77853" name="AutoShape 29"/>
            <p:cNvSpPr>
              <a:spLocks noChangeShapeType="1"/>
            </p:cNvSpPr>
            <p:nvPr/>
          </p:nvSpPr>
          <p:spPr bwMode="auto">
            <a:xfrm>
              <a:off x="1879"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2" name="AutoShape 28"/>
            <p:cNvSpPr>
              <a:spLocks noChangeShapeType="1"/>
            </p:cNvSpPr>
            <p:nvPr/>
          </p:nvSpPr>
          <p:spPr bwMode="auto">
            <a:xfrm>
              <a:off x="1936"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1" name="AutoShape 27"/>
            <p:cNvSpPr>
              <a:spLocks noChangeShapeType="1"/>
            </p:cNvSpPr>
            <p:nvPr/>
          </p:nvSpPr>
          <p:spPr bwMode="auto">
            <a:xfrm>
              <a:off x="1993"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0" name="AutoShape 26"/>
            <p:cNvSpPr>
              <a:spLocks noChangeShapeType="1"/>
            </p:cNvSpPr>
            <p:nvPr/>
          </p:nvSpPr>
          <p:spPr bwMode="auto">
            <a:xfrm>
              <a:off x="2051"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9" name="AutoShape 25"/>
            <p:cNvSpPr>
              <a:spLocks noChangeShapeType="1"/>
            </p:cNvSpPr>
            <p:nvPr/>
          </p:nvSpPr>
          <p:spPr bwMode="auto">
            <a:xfrm>
              <a:off x="2106"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8" name="AutoShape 24"/>
            <p:cNvSpPr>
              <a:spLocks noChangeShapeType="1"/>
            </p:cNvSpPr>
            <p:nvPr/>
          </p:nvSpPr>
          <p:spPr bwMode="auto">
            <a:xfrm>
              <a:off x="2163"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7" name="AutoShape 23"/>
            <p:cNvSpPr>
              <a:spLocks noChangeShapeType="1"/>
            </p:cNvSpPr>
            <p:nvPr/>
          </p:nvSpPr>
          <p:spPr bwMode="auto">
            <a:xfrm>
              <a:off x="2220"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6" name="AutoShape 22"/>
            <p:cNvSpPr>
              <a:spLocks noChangeShapeType="1"/>
            </p:cNvSpPr>
            <p:nvPr/>
          </p:nvSpPr>
          <p:spPr bwMode="auto">
            <a:xfrm>
              <a:off x="2277"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5" name="AutoShape 21"/>
            <p:cNvSpPr>
              <a:spLocks noChangeShapeType="1"/>
            </p:cNvSpPr>
            <p:nvPr/>
          </p:nvSpPr>
          <p:spPr bwMode="auto">
            <a:xfrm>
              <a:off x="2335"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4" name="AutoShape 20"/>
            <p:cNvSpPr>
              <a:spLocks noChangeShapeType="1"/>
            </p:cNvSpPr>
            <p:nvPr/>
          </p:nvSpPr>
          <p:spPr bwMode="auto">
            <a:xfrm>
              <a:off x="2390"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3" name="AutoShape 19"/>
            <p:cNvSpPr>
              <a:spLocks noChangeShapeType="1"/>
            </p:cNvSpPr>
            <p:nvPr/>
          </p:nvSpPr>
          <p:spPr bwMode="auto">
            <a:xfrm>
              <a:off x="2448"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2" name="AutoShape 18"/>
            <p:cNvSpPr>
              <a:spLocks noChangeShapeType="1"/>
            </p:cNvSpPr>
            <p:nvPr/>
          </p:nvSpPr>
          <p:spPr bwMode="auto">
            <a:xfrm>
              <a:off x="2505"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1" name="AutoShape 17"/>
            <p:cNvSpPr>
              <a:spLocks noChangeShapeType="1"/>
            </p:cNvSpPr>
            <p:nvPr/>
          </p:nvSpPr>
          <p:spPr bwMode="auto">
            <a:xfrm>
              <a:off x="2562"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0" name="AutoShape 16"/>
            <p:cNvSpPr>
              <a:spLocks noChangeShapeType="1"/>
            </p:cNvSpPr>
            <p:nvPr/>
          </p:nvSpPr>
          <p:spPr bwMode="auto">
            <a:xfrm>
              <a:off x="2620"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39" name="AutoShape 15"/>
            <p:cNvSpPr>
              <a:spLocks noChangeShapeType="1"/>
            </p:cNvSpPr>
            <p:nvPr/>
          </p:nvSpPr>
          <p:spPr bwMode="auto">
            <a:xfrm>
              <a:off x="2675"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38" name="Rectangle 14"/>
            <p:cNvSpPr>
              <a:spLocks noChangeArrowheads="1"/>
            </p:cNvSpPr>
            <p:nvPr/>
          </p:nvSpPr>
          <p:spPr bwMode="auto">
            <a:xfrm>
              <a:off x="1821" y="2935"/>
              <a:ext cx="969" cy="8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837" name="AutoShape 13"/>
            <p:cNvSpPr>
              <a:spLocks noChangeShapeType="1"/>
            </p:cNvSpPr>
            <p:nvPr/>
          </p:nvSpPr>
          <p:spPr bwMode="auto">
            <a:xfrm>
              <a:off x="2742"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36" name="AutoShape 12"/>
            <p:cNvSpPr>
              <a:spLocks noChangeShapeType="1"/>
            </p:cNvSpPr>
            <p:nvPr/>
          </p:nvSpPr>
          <p:spPr bwMode="auto">
            <a:xfrm>
              <a:off x="1821" y="3015"/>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35" name="Rectangle 11"/>
            <p:cNvSpPr>
              <a:spLocks noChangeArrowheads="1"/>
            </p:cNvSpPr>
            <p:nvPr/>
          </p:nvSpPr>
          <p:spPr bwMode="auto">
            <a:xfrm>
              <a:off x="5868" y="2103"/>
              <a:ext cx="4164" cy="2736"/>
            </a:xfrm>
            <a:prstGeom prst="rect">
              <a:avLst/>
            </a:prstGeom>
            <a:noFill/>
            <a:ln w="6350">
              <a:solidFill>
                <a:srgbClr val="000000"/>
              </a:solidFill>
              <a:prstDash val="dash"/>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834" name="AutoShape 10"/>
            <p:cNvSpPr>
              <a:spLocks/>
            </p:cNvSpPr>
            <p:nvPr/>
          </p:nvSpPr>
          <p:spPr bwMode="auto">
            <a:xfrm>
              <a:off x="6653" y="3319"/>
              <a:ext cx="1182" cy="508"/>
            </a:xfrm>
            <a:prstGeom prst="callout1">
              <a:avLst>
                <a:gd name="adj1" fmla="val 49755"/>
                <a:gd name="adj2" fmla="val -6319"/>
                <a:gd name="adj3" fmla="val -51231"/>
                <a:gd name="adj4" fmla="val -37361"/>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Запасной резервуар</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7833" name="AutoShape 9"/>
            <p:cNvSpPr>
              <a:spLocks/>
            </p:cNvSpPr>
            <p:nvPr/>
          </p:nvSpPr>
          <p:spPr bwMode="auto">
            <a:xfrm>
              <a:off x="9303" y="2501"/>
              <a:ext cx="1032" cy="592"/>
            </a:xfrm>
            <a:prstGeom prst="callout1">
              <a:avLst>
                <a:gd name="adj1" fmla="val 49787"/>
                <a:gd name="adj2" fmla="val -6866"/>
                <a:gd name="adj3" fmla="val 83546"/>
                <a:gd name="adj4" fmla="val -44778"/>
              </a:avLst>
            </a:prstGeom>
            <a:solidFill>
              <a:schemeClr val="bg1"/>
            </a:solid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Тормозной цилиндр</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7832" name="AutoShape 8"/>
            <p:cNvSpPr>
              <a:spLocks/>
            </p:cNvSpPr>
            <p:nvPr/>
          </p:nvSpPr>
          <p:spPr bwMode="auto">
            <a:xfrm>
              <a:off x="4919" y="2246"/>
              <a:ext cx="2263" cy="226"/>
            </a:xfrm>
            <a:prstGeom prst="callout1">
              <a:avLst>
                <a:gd name="adj1" fmla="val 50000"/>
                <a:gd name="adj2" fmla="val 104144"/>
                <a:gd name="adj3" fmla="val 96667"/>
                <a:gd name="adj4" fmla="val 119276"/>
              </a:avLst>
            </a:prstGeom>
            <a:solidFill>
              <a:schemeClr val="bg1"/>
            </a:solid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Воздухораспределитель</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7831" name="AutoShape 7"/>
            <p:cNvSpPr>
              <a:spLocks/>
            </p:cNvSpPr>
            <p:nvPr/>
          </p:nvSpPr>
          <p:spPr bwMode="auto">
            <a:xfrm>
              <a:off x="8888" y="4212"/>
              <a:ext cx="956" cy="342"/>
            </a:xfrm>
            <a:prstGeom prst="callout1">
              <a:avLst>
                <a:gd name="adj1" fmla="val 49634"/>
                <a:gd name="adj2" fmla="val -6005"/>
                <a:gd name="adj3" fmla="val -3648"/>
                <a:gd name="adj4" fmla="val -27935"/>
              </a:avLst>
            </a:prstGeom>
            <a:noFill/>
            <a:ln w="6350">
              <a:solidFill>
                <a:srgbClr val="000000"/>
              </a:solidFill>
              <a:miter lim="800000"/>
              <a:headEnd/>
              <a:tailEnd/>
            </a:ln>
          </p:spPr>
          <p:txBody>
            <a:bodyPr vert="horz" wrap="square" lIns="0" tIns="0" rIns="0" bIns="3600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Колодка</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7830" name="AutoShape 6"/>
            <p:cNvSpPr>
              <a:spLocks/>
            </p:cNvSpPr>
            <p:nvPr/>
          </p:nvSpPr>
          <p:spPr bwMode="auto">
            <a:xfrm>
              <a:off x="5583" y="1419"/>
              <a:ext cx="2031" cy="226"/>
            </a:xfrm>
            <a:prstGeom prst="callout1">
              <a:avLst>
                <a:gd name="adj1" fmla="val 50000"/>
                <a:gd name="adj2" fmla="val -2829"/>
                <a:gd name="adj3" fmla="val 4444"/>
                <a:gd name="adj4" fmla="val -17097"/>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Кран машиниста</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7829" name="AutoShape 5"/>
            <p:cNvSpPr>
              <a:spLocks/>
            </p:cNvSpPr>
            <p:nvPr/>
          </p:nvSpPr>
          <p:spPr bwMode="auto">
            <a:xfrm>
              <a:off x="3901" y="2830"/>
              <a:ext cx="1881" cy="211"/>
            </a:xfrm>
            <a:prstGeom prst="callout1">
              <a:avLst>
                <a:gd name="adj1" fmla="val 49449"/>
                <a:gd name="adj2" fmla="val -3880"/>
                <a:gd name="adj3" fmla="val -307643"/>
                <a:gd name="adj4" fmla="val -22935"/>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Главный резервуар</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7828" name="AutoShape 4"/>
            <p:cNvSpPr>
              <a:spLocks/>
            </p:cNvSpPr>
            <p:nvPr/>
          </p:nvSpPr>
          <p:spPr bwMode="auto">
            <a:xfrm>
              <a:off x="2696" y="3194"/>
              <a:ext cx="1482" cy="275"/>
            </a:xfrm>
            <a:prstGeom prst="callout1">
              <a:avLst>
                <a:gd name="adj1" fmla="val 50000"/>
                <a:gd name="adj2" fmla="val -3884"/>
                <a:gd name="adj3" fmla="val -120000"/>
                <a:gd name="adj4" fmla="val -30407"/>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Компрессор</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7827" name="AutoShape 3"/>
            <p:cNvSpPr>
              <a:spLocks/>
            </p:cNvSpPr>
            <p:nvPr/>
          </p:nvSpPr>
          <p:spPr bwMode="auto">
            <a:xfrm>
              <a:off x="7892" y="1533"/>
              <a:ext cx="2031" cy="341"/>
            </a:xfrm>
            <a:prstGeom prst="callout1">
              <a:avLst>
                <a:gd name="adj1" fmla="val 50000"/>
                <a:gd name="adj2" fmla="val -2833"/>
                <a:gd name="adj3" fmla="val 116176"/>
                <a:gd name="adj4" fmla="val -22412"/>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Тормозная магистраль</a:t>
              </a:r>
              <a:endParaRPr kumimoji="0" lang="en-US" altLang="zh-CN" sz="1400" b="1" i="0" u="none" strike="noStrike" cap="none" normalizeH="0" baseline="0" dirty="0" smtClean="0">
                <a:ln>
                  <a:noFill/>
                </a:ln>
                <a:solidFill>
                  <a:schemeClr val="tx1"/>
                </a:solidFill>
                <a:effectLst/>
                <a:latin typeface="Arial" pitchFamily="34" charset="0"/>
              </a:endParaRPr>
            </a:p>
          </p:txBody>
        </p:sp>
      </p:grpSp>
      <p:sp>
        <p:nvSpPr>
          <p:cNvPr id="124" name="TextBox 9"/>
          <p:cNvSpPr txBox="1">
            <a:spLocks noChangeArrowheads="1"/>
          </p:cNvSpPr>
          <p:nvPr/>
        </p:nvSpPr>
        <p:spPr bwMode="auto">
          <a:xfrm>
            <a:off x="488860" y="4341155"/>
            <a:ext cx="3000375" cy="1816100"/>
          </a:xfrm>
          <a:prstGeom prst="rect">
            <a:avLst/>
          </a:prstGeom>
          <a:solidFill>
            <a:srgbClr val="66FFFF"/>
          </a:solidFill>
          <a:ln w="9525">
            <a:noFill/>
            <a:miter lim="800000"/>
            <a:headEnd/>
            <a:tailEnd/>
          </a:ln>
        </p:spPr>
        <p:txBody>
          <a:bodyPr>
            <a:spAutoFit/>
          </a:bodyPr>
          <a:lstStyle/>
          <a:p>
            <a:pPr marL="266700" indent="-266700" algn="l">
              <a:buFontTx/>
              <a:buAutoNum type="arabicPeriod"/>
            </a:pPr>
            <a:r>
              <a:rPr lang="ru-RU" dirty="0"/>
              <a:t>Тормозная магистраль (ТМ)</a:t>
            </a:r>
          </a:p>
          <a:p>
            <a:pPr marL="266700" indent="-266700" algn="l">
              <a:buFontTx/>
              <a:buAutoNum type="arabicPeriod"/>
            </a:pPr>
            <a:r>
              <a:rPr lang="ru-RU" dirty="0"/>
              <a:t>Кран машиниста (КМ) с УР</a:t>
            </a:r>
          </a:p>
          <a:p>
            <a:pPr marL="266700" indent="-266700" algn="l">
              <a:buFontTx/>
              <a:buAutoNum type="arabicPeriod"/>
            </a:pPr>
            <a:r>
              <a:rPr lang="ru-RU" dirty="0"/>
              <a:t>Воздухораспределитель</a:t>
            </a:r>
          </a:p>
          <a:p>
            <a:pPr marL="266700" indent="-266700" algn="l">
              <a:buFontTx/>
              <a:buAutoNum type="arabicPeriod"/>
            </a:pPr>
            <a:r>
              <a:rPr lang="ru-RU" dirty="0"/>
              <a:t>Запасной резервуар</a:t>
            </a:r>
          </a:p>
          <a:p>
            <a:pPr marL="266700" indent="-266700" algn="l">
              <a:buFontTx/>
              <a:buAutoNum type="arabicPeriod"/>
            </a:pPr>
            <a:r>
              <a:rPr lang="ru-RU" dirty="0"/>
              <a:t>Тормозной цилиндр</a:t>
            </a:r>
          </a:p>
          <a:p>
            <a:pPr marL="266700" indent="-266700" algn="l">
              <a:buFontTx/>
              <a:buAutoNum type="arabicPeriod"/>
            </a:pPr>
            <a:r>
              <a:rPr lang="ru-RU" dirty="0"/>
              <a:t>Компрессор</a:t>
            </a:r>
          </a:p>
          <a:p>
            <a:pPr marL="266700" indent="-266700" algn="l">
              <a:buFontTx/>
              <a:buAutoNum type="arabicPeriod"/>
            </a:pPr>
            <a:r>
              <a:rPr lang="ru-RU" dirty="0"/>
              <a:t>Главный резервуар</a:t>
            </a:r>
          </a:p>
        </p:txBody>
      </p:sp>
    </p:spTree>
    <p:extLst>
      <p:ext uri="{BB962C8B-B14F-4D97-AF65-F5344CB8AC3E}">
        <p14:creationId xmlns:p14="http://schemas.microsoft.com/office/powerpoint/2010/main" val="3326201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3" name="Rectangle 6"/>
          <p:cNvSpPr>
            <a:spLocks noGrp="1" noChangeArrowheads="1"/>
          </p:cNvSpPr>
          <p:nvPr>
            <p:ph type="title" idx="4294967295"/>
          </p:nvPr>
        </p:nvSpPr>
        <p:spPr>
          <a:xfrm>
            <a:off x="503548" y="0"/>
            <a:ext cx="8612188" cy="409575"/>
          </a:xfrm>
        </p:spPr>
        <p:txBody>
          <a:bodyPr/>
          <a:lstStyle/>
          <a:p>
            <a:pPr eaLnBrk="1" hangingPunct="1"/>
            <a:r>
              <a:rPr lang="ru-RU" sz="1800" dirty="0" smtClean="0"/>
              <a:t>Система уравнений газовой динамики</a:t>
            </a:r>
          </a:p>
        </p:txBody>
      </p:sp>
      <p:sp>
        <p:nvSpPr>
          <p:cNvPr id="1034" name="Text Box 11"/>
          <p:cNvSpPr txBox="1">
            <a:spLocks noChangeArrowheads="1"/>
          </p:cNvSpPr>
          <p:nvPr/>
        </p:nvSpPr>
        <p:spPr bwMode="auto">
          <a:xfrm>
            <a:off x="336550" y="671513"/>
            <a:ext cx="8115300" cy="400050"/>
          </a:xfrm>
          <a:prstGeom prst="rect">
            <a:avLst/>
          </a:prstGeom>
          <a:solidFill>
            <a:srgbClr val="CCECFF"/>
          </a:solidFill>
          <a:ln w="12700">
            <a:noFill/>
            <a:miter lim="800000"/>
            <a:headEnd/>
            <a:tailEnd/>
          </a:ln>
        </p:spPr>
        <p:txBody>
          <a:bodyPr>
            <a:spAutoFit/>
          </a:bodyPr>
          <a:lstStyle/>
          <a:p>
            <a:pPr>
              <a:spcBef>
                <a:spcPct val="50000"/>
              </a:spcBef>
            </a:pPr>
            <a:r>
              <a:rPr lang="ru-RU" sz="2000">
                <a:solidFill>
                  <a:schemeClr val="accent2"/>
                </a:solidFill>
              </a:rPr>
              <a:t>Система уравнений нестационарной одномерной газовой динамики</a:t>
            </a:r>
            <a:endParaRPr lang="ru-RU" sz="2000"/>
          </a:p>
        </p:txBody>
      </p:sp>
      <p:graphicFrame>
        <p:nvGraphicFramePr>
          <p:cNvPr id="1026" name="Object 2"/>
          <p:cNvGraphicFramePr>
            <a:graphicFrameLocks noChangeAspect="1"/>
          </p:cNvGraphicFramePr>
          <p:nvPr/>
        </p:nvGraphicFramePr>
        <p:xfrm>
          <a:off x="265113" y="1243013"/>
          <a:ext cx="4694237" cy="2292350"/>
        </p:xfrm>
        <a:graphic>
          <a:graphicData uri="http://schemas.openxmlformats.org/presentationml/2006/ole">
            <mc:AlternateContent xmlns:mc="http://schemas.openxmlformats.org/markup-compatibility/2006">
              <mc:Choice xmlns:v="urn:schemas-microsoft-com:vml" Requires="v">
                <p:oleObj spid="_x0000_s1033" name="Формула" r:id="rId4" imgW="2654280" imgH="1295280" progId="Equation.3">
                  <p:embed/>
                </p:oleObj>
              </mc:Choice>
              <mc:Fallback>
                <p:oleObj name="Формула" r:id="rId4" imgW="2654280" imgH="12952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5113" y="1243013"/>
                        <a:ext cx="4694237" cy="2292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5" name="Text Box 8"/>
          <p:cNvSpPr txBox="1">
            <a:spLocks noChangeArrowheads="1"/>
          </p:cNvSpPr>
          <p:nvPr/>
        </p:nvSpPr>
        <p:spPr bwMode="auto">
          <a:xfrm>
            <a:off x="2416175" y="1390650"/>
            <a:ext cx="2543175" cy="366713"/>
          </a:xfrm>
          <a:prstGeom prst="rect">
            <a:avLst/>
          </a:prstGeom>
          <a:solidFill>
            <a:srgbClr val="CCFFFF"/>
          </a:solidFill>
          <a:ln w="12700">
            <a:noFill/>
            <a:miter lim="800000"/>
            <a:headEnd/>
            <a:tailEnd/>
          </a:ln>
        </p:spPr>
        <p:txBody>
          <a:bodyPr>
            <a:spAutoFit/>
          </a:bodyPr>
          <a:lstStyle/>
          <a:p>
            <a:pPr algn="l">
              <a:spcBef>
                <a:spcPct val="50000"/>
              </a:spcBef>
            </a:pPr>
            <a:r>
              <a:rPr lang="ru-RU" sz="1800">
                <a:solidFill>
                  <a:schemeClr val="accent2"/>
                </a:solidFill>
              </a:rPr>
              <a:t>закон сохранения массы</a:t>
            </a:r>
          </a:p>
        </p:txBody>
      </p:sp>
      <p:sp>
        <p:nvSpPr>
          <p:cNvPr id="1036" name="Text Box 8"/>
          <p:cNvSpPr txBox="1">
            <a:spLocks noChangeArrowheads="1"/>
          </p:cNvSpPr>
          <p:nvPr/>
        </p:nvSpPr>
        <p:spPr bwMode="auto">
          <a:xfrm>
            <a:off x="3192463" y="2138363"/>
            <a:ext cx="2959100" cy="366712"/>
          </a:xfrm>
          <a:prstGeom prst="rect">
            <a:avLst/>
          </a:prstGeom>
          <a:solidFill>
            <a:srgbClr val="CCFFFF"/>
          </a:solidFill>
          <a:ln w="12700">
            <a:noFill/>
            <a:miter lim="800000"/>
            <a:headEnd/>
            <a:tailEnd/>
          </a:ln>
        </p:spPr>
        <p:txBody>
          <a:bodyPr>
            <a:spAutoFit/>
          </a:bodyPr>
          <a:lstStyle/>
          <a:p>
            <a:pPr>
              <a:spcBef>
                <a:spcPct val="50000"/>
              </a:spcBef>
            </a:pPr>
            <a:r>
              <a:rPr lang="ru-RU" sz="1800">
                <a:solidFill>
                  <a:schemeClr val="accent2"/>
                </a:solidFill>
              </a:rPr>
              <a:t>закон сохранения импульса</a:t>
            </a:r>
          </a:p>
        </p:txBody>
      </p:sp>
      <p:sp>
        <p:nvSpPr>
          <p:cNvPr id="1037" name="Text Box 8"/>
          <p:cNvSpPr txBox="1">
            <a:spLocks noChangeArrowheads="1"/>
          </p:cNvSpPr>
          <p:nvPr/>
        </p:nvSpPr>
        <p:spPr bwMode="auto">
          <a:xfrm>
            <a:off x="5084763" y="2924175"/>
            <a:ext cx="2960687" cy="366713"/>
          </a:xfrm>
          <a:prstGeom prst="rect">
            <a:avLst/>
          </a:prstGeom>
          <a:solidFill>
            <a:srgbClr val="CCFFFF"/>
          </a:solidFill>
          <a:ln w="12700">
            <a:noFill/>
            <a:miter lim="800000"/>
            <a:headEnd/>
            <a:tailEnd/>
          </a:ln>
        </p:spPr>
        <p:txBody>
          <a:bodyPr>
            <a:spAutoFit/>
          </a:bodyPr>
          <a:lstStyle/>
          <a:p>
            <a:pPr>
              <a:spcBef>
                <a:spcPct val="50000"/>
              </a:spcBef>
            </a:pPr>
            <a:r>
              <a:rPr lang="ru-RU" sz="1800">
                <a:solidFill>
                  <a:schemeClr val="accent2"/>
                </a:solidFill>
              </a:rPr>
              <a:t>закон сохранения энергии</a:t>
            </a:r>
          </a:p>
        </p:txBody>
      </p:sp>
      <p:graphicFrame>
        <p:nvGraphicFramePr>
          <p:cNvPr id="1027" name="Object 3"/>
          <p:cNvGraphicFramePr>
            <a:graphicFrameLocks noChangeAspect="1"/>
          </p:cNvGraphicFramePr>
          <p:nvPr/>
        </p:nvGraphicFramePr>
        <p:xfrm>
          <a:off x="6256338" y="1235075"/>
          <a:ext cx="2740025" cy="1528763"/>
        </p:xfrm>
        <a:graphic>
          <a:graphicData uri="http://schemas.openxmlformats.org/presentationml/2006/ole">
            <mc:AlternateContent xmlns:mc="http://schemas.openxmlformats.org/markup-compatibility/2006">
              <mc:Choice xmlns:v="urn:schemas-microsoft-com:vml" Requires="v">
                <p:oleObj spid="_x0000_s1034" name="Формула" r:id="rId6" imgW="1549080" imgH="863280" progId="Equation.3">
                  <p:embed/>
                </p:oleObj>
              </mc:Choice>
              <mc:Fallback>
                <p:oleObj name="Формула" r:id="rId6" imgW="1549080" imgH="8632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56338" y="1235075"/>
                        <a:ext cx="2740025" cy="15287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8" name="Object 5"/>
          <p:cNvGraphicFramePr>
            <a:graphicFrameLocks noChangeAspect="1"/>
          </p:cNvGraphicFramePr>
          <p:nvPr/>
        </p:nvGraphicFramePr>
        <p:xfrm>
          <a:off x="430213" y="3629025"/>
          <a:ext cx="2020887" cy="741363"/>
        </p:xfrm>
        <a:graphic>
          <a:graphicData uri="http://schemas.openxmlformats.org/presentationml/2006/ole">
            <mc:AlternateContent xmlns:mc="http://schemas.openxmlformats.org/markup-compatibility/2006">
              <mc:Choice xmlns:v="urn:schemas-microsoft-com:vml" Requires="v">
                <p:oleObj spid="_x0000_s1035" name="Формула" r:id="rId8" imgW="1143000" imgH="419040" progId="Equation.3">
                  <p:embed/>
                </p:oleObj>
              </mc:Choice>
              <mc:Fallback>
                <p:oleObj name="Формула" r:id="rId8" imgW="1143000" imgH="41904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0213" y="3629025"/>
                        <a:ext cx="2020887" cy="741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9" name="Object 6"/>
          <p:cNvGraphicFramePr>
            <a:graphicFrameLocks noChangeAspect="1"/>
          </p:cNvGraphicFramePr>
          <p:nvPr/>
        </p:nvGraphicFramePr>
        <p:xfrm>
          <a:off x="3505200" y="4995863"/>
          <a:ext cx="1341438" cy="708025"/>
        </p:xfrm>
        <a:graphic>
          <a:graphicData uri="http://schemas.openxmlformats.org/presentationml/2006/ole">
            <mc:AlternateContent xmlns:mc="http://schemas.openxmlformats.org/markup-compatibility/2006">
              <mc:Choice xmlns:v="urn:schemas-microsoft-com:vml" Requires="v">
                <p:oleObj spid="_x0000_s1036" name="Формула" r:id="rId10" imgW="812520" imgH="444240" progId="Equation.3">
                  <p:embed/>
                </p:oleObj>
              </mc:Choice>
              <mc:Fallback>
                <p:oleObj name="Формула" r:id="rId10" imgW="812520" imgH="44424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05200" y="4995863"/>
                        <a:ext cx="1341438" cy="708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oleObj>
              </mc:Fallback>
            </mc:AlternateContent>
          </a:graphicData>
        </a:graphic>
      </p:graphicFrame>
      <p:sp>
        <p:nvSpPr>
          <p:cNvPr id="1038" name="Text Box 8"/>
          <p:cNvSpPr txBox="1">
            <a:spLocks noChangeArrowheads="1"/>
          </p:cNvSpPr>
          <p:nvPr/>
        </p:nvSpPr>
        <p:spPr bwMode="auto">
          <a:xfrm>
            <a:off x="2598738" y="3800475"/>
            <a:ext cx="3906837" cy="369888"/>
          </a:xfrm>
          <a:prstGeom prst="rect">
            <a:avLst/>
          </a:prstGeom>
          <a:solidFill>
            <a:srgbClr val="CCFFFF"/>
          </a:solidFill>
          <a:ln w="12700">
            <a:noFill/>
            <a:miter lim="800000"/>
            <a:headEnd/>
            <a:tailEnd/>
          </a:ln>
        </p:spPr>
        <p:txBody>
          <a:bodyPr>
            <a:spAutoFit/>
          </a:bodyPr>
          <a:lstStyle/>
          <a:p>
            <a:pPr algn="l">
              <a:spcBef>
                <a:spcPct val="50000"/>
              </a:spcBef>
            </a:pPr>
            <a:r>
              <a:rPr lang="ru-RU" sz="1800">
                <a:solidFill>
                  <a:schemeClr val="accent2"/>
                </a:solidFill>
              </a:rPr>
              <a:t>внутренняя энергия газа</a:t>
            </a:r>
          </a:p>
        </p:txBody>
      </p:sp>
      <p:graphicFrame>
        <p:nvGraphicFramePr>
          <p:cNvPr id="1030" name="Object 6"/>
          <p:cNvGraphicFramePr>
            <a:graphicFrameLocks noChangeAspect="1"/>
          </p:cNvGraphicFramePr>
          <p:nvPr/>
        </p:nvGraphicFramePr>
        <p:xfrm>
          <a:off x="490538" y="4383088"/>
          <a:ext cx="1031875" cy="360362"/>
        </p:xfrm>
        <a:graphic>
          <a:graphicData uri="http://schemas.openxmlformats.org/presentationml/2006/ole">
            <mc:AlternateContent xmlns:mc="http://schemas.openxmlformats.org/markup-compatibility/2006">
              <mc:Choice xmlns:v="urn:schemas-microsoft-com:vml" Requires="v">
                <p:oleObj spid="_x0000_s1037" name="Формула" r:id="rId12" imgW="583920" imgH="203040" progId="Equation.3">
                  <p:embed/>
                </p:oleObj>
              </mc:Choice>
              <mc:Fallback>
                <p:oleObj name="Формула" r:id="rId12" imgW="583920" imgH="20304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90538" y="4383088"/>
                        <a:ext cx="1031875" cy="3603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9" name="Text Box 8"/>
          <p:cNvSpPr txBox="1">
            <a:spLocks noChangeArrowheads="1"/>
          </p:cNvSpPr>
          <p:nvPr/>
        </p:nvSpPr>
        <p:spPr bwMode="auto">
          <a:xfrm>
            <a:off x="2598738" y="4419600"/>
            <a:ext cx="3906837" cy="368300"/>
          </a:xfrm>
          <a:prstGeom prst="rect">
            <a:avLst/>
          </a:prstGeom>
          <a:solidFill>
            <a:srgbClr val="CCFFFF"/>
          </a:solidFill>
          <a:ln w="12700">
            <a:noFill/>
            <a:miter lim="800000"/>
            <a:headEnd/>
            <a:tailEnd/>
          </a:ln>
        </p:spPr>
        <p:txBody>
          <a:bodyPr>
            <a:spAutoFit/>
          </a:bodyPr>
          <a:lstStyle/>
          <a:p>
            <a:pPr algn="l">
              <a:spcBef>
                <a:spcPct val="50000"/>
              </a:spcBef>
            </a:pPr>
            <a:r>
              <a:rPr lang="ru-RU" sz="1800">
                <a:solidFill>
                  <a:schemeClr val="accent2"/>
                </a:solidFill>
              </a:rPr>
              <a:t>термическое уравнение состояния</a:t>
            </a:r>
          </a:p>
        </p:txBody>
      </p:sp>
      <p:sp>
        <p:nvSpPr>
          <p:cNvPr id="1040" name="Text Box 8"/>
          <p:cNvSpPr txBox="1">
            <a:spLocks noChangeArrowheads="1"/>
          </p:cNvSpPr>
          <p:nvPr/>
        </p:nvSpPr>
        <p:spPr bwMode="auto">
          <a:xfrm>
            <a:off x="4770438" y="5111750"/>
            <a:ext cx="3905250" cy="369888"/>
          </a:xfrm>
          <a:prstGeom prst="rect">
            <a:avLst/>
          </a:prstGeom>
          <a:noFill/>
          <a:ln w="12700">
            <a:noFill/>
            <a:miter lim="800000"/>
            <a:headEnd/>
            <a:tailEnd/>
          </a:ln>
        </p:spPr>
        <p:txBody>
          <a:bodyPr>
            <a:spAutoFit/>
          </a:bodyPr>
          <a:lstStyle/>
          <a:p>
            <a:pPr algn="l">
              <a:spcBef>
                <a:spcPct val="50000"/>
              </a:spcBef>
            </a:pPr>
            <a:r>
              <a:rPr lang="ru-RU" sz="1800" i="1"/>
              <a:t>– показатель адиабаты</a:t>
            </a:r>
          </a:p>
        </p:txBody>
      </p:sp>
      <p:graphicFrame>
        <p:nvGraphicFramePr>
          <p:cNvPr id="1031" name="Object 7"/>
          <p:cNvGraphicFramePr>
            <a:graphicFrameLocks noChangeAspect="1"/>
          </p:cNvGraphicFramePr>
          <p:nvPr/>
        </p:nvGraphicFramePr>
        <p:xfrm>
          <a:off x="4578350" y="6038850"/>
          <a:ext cx="230188" cy="261938"/>
        </p:xfrm>
        <a:graphic>
          <a:graphicData uri="http://schemas.openxmlformats.org/presentationml/2006/ole">
            <mc:AlternateContent xmlns:mc="http://schemas.openxmlformats.org/markup-compatibility/2006">
              <mc:Choice xmlns:v="urn:schemas-microsoft-com:vml" Requires="v">
                <p:oleObj spid="_x0000_s1038" name="Формула" r:id="rId14" imgW="139680" imgH="164880" progId="Equation.3">
                  <p:embed/>
                </p:oleObj>
              </mc:Choice>
              <mc:Fallback>
                <p:oleObj name="Формула" r:id="rId14" imgW="139680" imgH="164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578350" y="6038850"/>
                        <a:ext cx="230188" cy="261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oleObj>
              </mc:Fallback>
            </mc:AlternateContent>
          </a:graphicData>
        </a:graphic>
      </p:graphicFrame>
      <p:sp>
        <p:nvSpPr>
          <p:cNvPr id="1041" name="Text Box 8"/>
          <p:cNvSpPr txBox="1">
            <a:spLocks noChangeArrowheads="1"/>
          </p:cNvSpPr>
          <p:nvPr/>
        </p:nvSpPr>
        <p:spPr bwMode="auto">
          <a:xfrm>
            <a:off x="4787900" y="5989638"/>
            <a:ext cx="3906838" cy="369887"/>
          </a:xfrm>
          <a:prstGeom prst="rect">
            <a:avLst/>
          </a:prstGeom>
          <a:noFill/>
          <a:ln w="12700">
            <a:noFill/>
            <a:miter lim="800000"/>
            <a:headEnd/>
            <a:tailEnd/>
          </a:ln>
        </p:spPr>
        <p:txBody>
          <a:bodyPr>
            <a:spAutoFit/>
          </a:bodyPr>
          <a:lstStyle/>
          <a:p>
            <a:pPr algn="l">
              <a:spcBef>
                <a:spcPct val="50000"/>
              </a:spcBef>
            </a:pPr>
            <a:r>
              <a:rPr lang="ru-RU" sz="1800" i="1"/>
              <a:t>– температура</a:t>
            </a:r>
          </a:p>
        </p:txBody>
      </p:sp>
      <p:graphicFrame>
        <p:nvGraphicFramePr>
          <p:cNvPr id="1032" name="Object 9"/>
          <p:cNvGraphicFramePr>
            <a:graphicFrameLocks noChangeAspect="1"/>
          </p:cNvGraphicFramePr>
          <p:nvPr/>
        </p:nvGraphicFramePr>
        <p:xfrm>
          <a:off x="4546600" y="5621338"/>
          <a:ext cx="293688" cy="323850"/>
        </p:xfrm>
        <a:graphic>
          <a:graphicData uri="http://schemas.openxmlformats.org/presentationml/2006/ole">
            <mc:AlternateContent xmlns:mc="http://schemas.openxmlformats.org/markup-compatibility/2006">
              <mc:Choice xmlns:v="urn:schemas-microsoft-com:vml" Requires="v">
                <p:oleObj spid="_x0000_s1039" name="Формула" r:id="rId16" imgW="177480" imgH="203040" progId="Equation.3">
                  <p:embed/>
                </p:oleObj>
              </mc:Choice>
              <mc:Fallback>
                <p:oleObj name="Формула" r:id="rId16" imgW="177480" imgH="203040" progId="Equation.3">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546600" y="5621338"/>
                        <a:ext cx="293688" cy="323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oleObj>
              </mc:Fallback>
            </mc:AlternateContent>
          </a:graphicData>
        </a:graphic>
      </p:graphicFrame>
      <p:sp>
        <p:nvSpPr>
          <p:cNvPr id="1042" name="Text Box 8"/>
          <p:cNvSpPr txBox="1">
            <a:spLocks noChangeArrowheads="1"/>
          </p:cNvSpPr>
          <p:nvPr/>
        </p:nvSpPr>
        <p:spPr bwMode="auto">
          <a:xfrm>
            <a:off x="4787900" y="5602288"/>
            <a:ext cx="3906838" cy="368300"/>
          </a:xfrm>
          <a:prstGeom prst="rect">
            <a:avLst/>
          </a:prstGeom>
          <a:noFill/>
          <a:ln w="12700">
            <a:noFill/>
            <a:miter lim="800000"/>
            <a:headEnd/>
            <a:tailEnd/>
          </a:ln>
        </p:spPr>
        <p:txBody>
          <a:bodyPr>
            <a:spAutoFit/>
          </a:bodyPr>
          <a:lstStyle/>
          <a:p>
            <a:pPr algn="l">
              <a:spcBef>
                <a:spcPct val="50000"/>
              </a:spcBef>
            </a:pPr>
            <a:r>
              <a:rPr lang="ru-RU" sz="1800" i="1"/>
              <a:t>– газовая постоянная</a:t>
            </a:r>
          </a:p>
        </p:txBody>
      </p:sp>
    </p:spTree>
    <p:extLst>
      <p:ext uri="{BB962C8B-B14F-4D97-AF65-F5344CB8AC3E}">
        <p14:creationId xmlns:p14="http://schemas.microsoft.com/office/powerpoint/2010/main" val="30279819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6" name="Object 2"/>
          <p:cNvGraphicFramePr>
            <a:graphicFrameLocks noChangeAspect="1"/>
          </p:cNvGraphicFramePr>
          <p:nvPr/>
        </p:nvGraphicFramePr>
        <p:xfrm>
          <a:off x="203200" y="676275"/>
          <a:ext cx="8759825" cy="2427288"/>
        </p:xfrm>
        <a:graphic>
          <a:graphicData uri="http://schemas.openxmlformats.org/presentationml/2006/ole">
            <mc:AlternateContent xmlns:mc="http://schemas.openxmlformats.org/markup-compatibility/2006">
              <mc:Choice xmlns:v="urn:schemas-microsoft-com:vml" Requires="v">
                <p:oleObj spid="_x0000_s2053" name="Формула" r:id="rId4" imgW="4952880" imgH="1371600" progId="Equation.3">
                  <p:embed/>
                </p:oleObj>
              </mc:Choice>
              <mc:Fallback>
                <p:oleObj name="Формула" r:id="rId4" imgW="4952880" imgH="13716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3200" y="676275"/>
                        <a:ext cx="8759825" cy="2427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49" name="Rectangle 6"/>
          <p:cNvSpPr>
            <a:spLocks noGrp="1" noChangeArrowheads="1"/>
          </p:cNvSpPr>
          <p:nvPr>
            <p:ph type="title" idx="4294967295"/>
          </p:nvPr>
        </p:nvSpPr>
        <p:spPr>
          <a:xfrm>
            <a:off x="503548" y="0"/>
            <a:ext cx="8612188" cy="409575"/>
          </a:xfrm>
        </p:spPr>
        <p:txBody>
          <a:bodyPr/>
          <a:lstStyle/>
          <a:p>
            <a:pPr eaLnBrk="1" hangingPunct="1"/>
            <a:r>
              <a:rPr lang="ru-RU" sz="1800" dirty="0" smtClean="0"/>
              <a:t>Модель тормозной магистрали (</a:t>
            </a:r>
            <a:r>
              <a:rPr lang="en-US" sz="1800" dirty="0" err="1" smtClean="0"/>
              <a:t>Cantone</a:t>
            </a:r>
            <a:r>
              <a:rPr lang="en-US" sz="1800" dirty="0" smtClean="0"/>
              <a:t> et al</a:t>
            </a:r>
            <a:r>
              <a:rPr lang="ru-RU" sz="1800" dirty="0" smtClean="0"/>
              <a:t>.)</a:t>
            </a:r>
          </a:p>
        </p:txBody>
      </p:sp>
      <p:graphicFrame>
        <p:nvGraphicFramePr>
          <p:cNvPr id="6147" name="Object 5"/>
          <p:cNvGraphicFramePr>
            <a:graphicFrameLocks noChangeAspect="1"/>
          </p:cNvGraphicFramePr>
          <p:nvPr/>
        </p:nvGraphicFramePr>
        <p:xfrm>
          <a:off x="5448300" y="3978275"/>
          <a:ext cx="3543300" cy="1679575"/>
        </p:xfrm>
        <a:graphic>
          <a:graphicData uri="http://schemas.openxmlformats.org/presentationml/2006/ole">
            <mc:AlternateContent xmlns:mc="http://schemas.openxmlformats.org/markup-compatibility/2006">
              <mc:Choice xmlns:v="urn:schemas-microsoft-com:vml" Requires="v">
                <p:oleObj spid="_x0000_s2054" name="Формула" r:id="rId6" imgW="2844720" imgH="1346040" progId="Equation.3">
                  <p:embed/>
                </p:oleObj>
              </mc:Choice>
              <mc:Fallback>
                <p:oleObj name="Формула" r:id="rId6" imgW="2844720" imgH="13460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48300" y="3978275"/>
                        <a:ext cx="3543300" cy="1679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50" name="Скругленный прямоугольник 17"/>
          <p:cNvSpPr>
            <a:spLocks noChangeArrowheads="1"/>
          </p:cNvSpPr>
          <p:nvPr/>
        </p:nvSpPr>
        <p:spPr bwMode="auto">
          <a:xfrm>
            <a:off x="331788" y="701675"/>
            <a:ext cx="3519487" cy="1589088"/>
          </a:xfrm>
          <a:prstGeom prst="roundRect">
            <a:avLst>
              <a:gd name="adj" fmla="val 16667"/>
            </a:avLst>
          </a:prstGeom>
          <a:noFill/>
          <a:ln w="19050" algn="ctr">
            <a:solidFill>
              <a:srgbClr val="0070C0"/>
            </a:solidFill>
            <a:round/>
            <a:headEnd/>
            <a:tailEnd/>
          </a:ln>
        </p:spPr>
        <p:txBody>
          <a:bodyPr/>
          <a:lstStyle/>
          <a:p>
            <a:endParaRPr lang="ru-RU"/>
          </a:p>
        </p:txBody>
      </p:sp>
      <p:graphicFrame>
        <p:nvGraphicFramePr>
          <p:cNvPr id="6148" name="Object 7"/>
          <p:cNvGraphicFramePr>
            <a:graphicFrameLocks noChangeAspect="1"/>
          </p:cNvGraphicFramePr>
          <p:nvPr/>
        </p:nvGraphicFramePr>
        <p:xfrm>
          <a:off x="155575" y="3390900"/>
          <a:ext cx="5149850" cy="2514600"/>
        </p:xfrm>
        <a:graphic>
          <a:graphicData uri="http://schemas.openxmlformats.org/presentationml/2006/ole">
            <mc:AlternateContent xmlns:mc="http://schemas.openxmlformats.org/markup-compatibility/2006">
              <mc:Choice xmlns:v="urn:schemas-microsoft-com:vml" Requires="v">
                <p:oleObj spid="_x0000_s2055" name="Picture" r:id="rId8" imgW="2621160" imgH="1189440" progId="Word.Picture.8">
                  <p:embed/>
                </p:oleObj>
              </mc:Choice>
              <mc:Fallback>
                <p:oleObj name="Picture" r:id="rId8" imgW="2621160" imgH="1189440" progId="Word.Picture.8">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5575" y="3390900"/>
                        <a:ext cx="5149850" cy="2514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7273863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2"/>
          <p:cNvGraphicFramePr>
            <a:graphicFrameLocks noChangeAspect="1"/>
          </p:cNvGraphicFramePr>
          <p:nvPr/>
        </p:nvGraphicFramePr>
        <p:xfrm>
          <a:off x="5572125" y="717550"/>
          <a:ext cx="3098800" cy="1327150"/>
        </p:xfrm>
        <a:graphic>
          <a:graphicData uri="http://schemas.openxmlformats.org/presentationml/2006/ole">
            <mc:AlternateContent xmlns:mc="http://schemas.openxmlformats.org/markup-compatibility/2006">
              <mc:Choice xmlns:v="urn:schemas-microsoft-com:vml" Requires="v">
                <p:oleObj spid="_x0000_s3079" name="Формула" r:id="rId4" imgW="1752480" imgH="749160" progId="Equation.3">
                  <p:embed/>
                </p:oleObj>
              </mc:Choice>
              <mc:Fallback>
                <p:oleObj name="Формула" r:id="rId4" imgW="1752480" imgH="74916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72125" y="717550"/>
                        <a:ext cx="3098800" cy="1327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175" name="Rectangle 6"/>
          <p:cNvSpPr>
            <a:spLocks noGrp="1" noChangeArrowheads="1"/>
          </p:cNvSpPr>
          <p:nvPr>
            <p:ph type="title" idx="4294967295"/>
          </p:nvPr>
        </p:nvSpPr>
        <p:spPr>
          <a:xfrm>
            <a:off x="503548" y="0"/>
            <a:ext cx="8612188" cy="409575"/>
          </a:xfrm>
        </p:spPr>
        <p:txBody>
          <a:bodyPr/>
          <a:lstStyle/>
          <a:p>
            <a:pPr eaLnBrk="1" hangingPunct="1"/>
            <a:r>
              <a:rPr lang="ru-RU" sz="1800" dirty="0" smtClean="0"/>
              <a:t>Модель тормозной магистрали</a:t>
            </a:r>
          </a:p>
        </p:txBody>
      </p:sp>
      <p:sp>
        <p:nvSpPr>
          <p:cNvPr id="7176" name="Скругленный прямоугольник 17"/>
          <p:cNvSpPr>
            <a:spLocks noChangeArrowheads="1"/>
          </p:cNvSpPr>
          <p:nvPr/>
        </p:nvSpPr>
        <p:spPr bwMode="auto">
          <a:xfrm>
            <a:off x="5310188" y="525463"/>
            <a:ext cx="3621087" cy="1700212"/>
          </a:xfrm>
          <a:prstGeom prst="roundRect">
            <a:avLst>
              <a:gd name="adj" fmla="val 16667"/>
            </a:avLst>
          </a:prstGeom>
          <a:noFill/>
          <a:ln w="19050" algn="ctr">
            <a:solidFill>
              <a:srgbClr val="0070C0"/>
            </a:solidFill>
            <a:round/>
            <a:headEnd/>
            <a:tailEnd/>
          </a:ln>
        </p:spPr>
        <p:txBody>
          <a:bodyPr/>
          <a:lstStyle/>
          <a:p>
            <a:endParaRPr lang="ru-RU"/>
          </a:p>
        </p:txBody>
      </p:sp>
      <p:graphicFrame>
        <p:nvGraphicFramePr>
          <p:cNvPr id="7171" name="Object 4"/>
          <p:cNvGraphicFramePr>
            <a:graphicFrameLocks noChangeAspect="1"/>
          </p:cNvGraphicFramePr>
          <p:nvPr/>
        </p:nvGraphicFramePr>
        <p:xfrm>
          <a:off x="1036638" y="4889500"/>
          <a:ext cx="6805612" cy="1714500"/>
        </p:xfrm>
        <a:graphic>
          <a:graphicData uri="http://schemas.openxmlformats.org/presentationml/2006/ole">
            <mc:AlternateContent xmlns:mc="http://schemas.openxmlformats.org/markup-compatibility/2006">
              <mc:Choice xmlns:v="urn:schemas-microsoft-com:vml" Requires="v">
                <p:oleObj spid="_x0000_s3080" name="Формула" r:id="rId6" imgW="4572000" imgH="1346040" progId="Equation.3">
                  <p:embed/>
                </p:oleObj>
              </mc:Choice>
              <mc:Fallback>
                <p:oleObj name="Формула" r:id="rId6" imgW="4572000" imgH="13460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6638" y="4889500"/>
                        <a:ext cx="6805612" cy="1714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2" name="Object 7"/>
          <p:cNvGraphicFramePr>
            <a:graphicFrameLocks noChangeAspect="1"/>
          </p:cNvGraphicFramePr>
          <p:nvPr/>
        </p:nvGraphicFramePr>
        <p:xfrm>
          <a:off x="231775" y="171450"/>
          <a:ext cx="4913313" cy="2398713"/>
        </p:xfrm>
        <a:graphic>
          <a:graphicData uri="http://schemas.openxmlformats.org/presentationml/2006/ole">
            <mc:AlternateContent xmlns:mc="http://schemas.openxmlformats.org/markup-compatibility/2006">
              <mc:Choice xmlns:v="urn:schemas-microsoft-com:vml" Requires="v">
                <p:oleObj spid="_x0000_s3081" name="Picture" r:id="rId8" imgW="2621160" imgH="1189440" progId="Word.Picture.8">
                  <p:embed/>
                </p:oleObj>
              </mc:Choice>
              <mc:Fallback>
                <p:oleObj name="Picture" r:id="rId8" imgW="2621160" imgH="1189440" progId="Word.Picture.8">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1775" y="171450"/>
                        <a:ext cx="4913313" cy="23987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177" name="Text Box 11"/>
          <p:cNvSpPr txBox="1">
            <a:spLocks noChangeArrowheads="1"/>
          </p:cNvSpPr>
          <p:nvPr/>
        </p:nvSpPr>
        <p:spPr bwMode="auto">
          <a:xfrm>
            <a:off x="1793875" y="4478338"/>
            <a:ext cx="5492750" cy="400050"/>
          </a:xfrm>
          <a:prstGeom prst="rect">
            <a:avLst/>
          </a:prstGeom>
          <a:solidFill>
            <a:srgbClr val="CCECFF"/>
          </a:solidFill>
          <a:ln w="12700">
            <a:noFill/>
            <a:miter lim="800000"/>
            <a:headEnd/>
            <a:tailEnd/>
          </a:ln>
        </p:spPr>
        <p:txBody>
          <a:bodyPr>
            <a:spAutoFit/>
          </a:bodyPr>
          <a:lstStyle/>
          <a:p>
            <a:pPr>
              <a:spcBef>
                <a:spcPct val="50000"/>
              </a:spcBef>
            </a:pPr>
            <a:r>
              <a:rPr lang="ru-RU" sz="2000">
                <a:solidFill>
                  <a:schemeClr val="accent2"/>
                </a:solidFill>
              </a:rPr>
              <a:t>Разностная схема для внутренних экипажей</a:t>
            </a:r>
            <a:endParaRPr lang="ru-RU" sz="2000"/>
          </a:p>
        </p:txBody>
      </p:sp>
      <p:graphicFrame>
        <p:nvGraphicFramePr>
          <p:cNvPr id="7173" name="Object 4"/>
          <p:cNvGraphicFramePr>
            <a:graphicFrameLocks noChangeAspect="1"/>
          </p:cNvGraphicFramePr>
          <p:nvPr/>
        </p:nvGraphicFramePr>
        <p:xfrm>
          <a:off x="6059488" y="2762250"/>
          <a:ext cx="2716212" cy="1616075"/>
        </p:xfrm>
        <a:graphic>
          <a:graphicData uri="http://schemas.openxmlformats.org/presentationml/2006/ole">
            <mc:AlternateContent xmlns:mc="http://schemas.openxmlformats.org/markup-compatibility/2006">
              <mc:Choice xmlns:v="urn:schemas-microsoft-com:vml" Requires="v">
                <p:oleObj spid="_x0000_s3082" name="Формула" r:id="rId10" imgW="1803240" imgH="1218960" progId="Equation.3">
                  <p:embed/>
                </p:oleObj>
              </mc:Choice>
              <mc:Fallback>
                <p:oleObj name="Формула" r:id="rId10" imgW="1803240" imgH="121896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59488" y="2762250"/>
                        <a:ext cx="2716212" cy="1616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4" name="Object 8"/>
          <p:cNvGraphicFramePr>
            <a:graphicFrameLocks noChangeAspect="1"/>
          </p:cNvGraphicFramePr>
          <p:nvPr/>
        </p:nvGraphicFramePr>
        <p:xfrm>
          <a:off x="233363" y="2909888"/>
          <a:ext cx="5235575" cy="1468437"/>
        </p:xfrm>
        <a:graphic>
          <a:graphicData uri="http://schemas.openxmlformats.org/presentationml/2006/ole">
            <mc:AlternateContent xmlns:mc="http://schemas.openxmlformats.org/markup-compatibility/2006">
              <mc:Choice xmlns:v="urn:schemas-microsoft-com:vml" Requires="v">
                <p:oleObj spid="_x0000_s3083" name="Формула" r:id="rId12" imgW="3517560" imgH="1041120" progId="Equation.3">
                  <p:embed/>
                </p:oleObj>
              </mc:Choice>
              <mc:Fallback>
                <p:oleObj name="Формула" r:id="rId12" imgW="3517560" imgH="104112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33363" y="2909888"/>
                        <a:ext cx="5235575" cy="14684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178" name="Text Box 11"/>
          <p:cNvSpPr txBox="1">
            <a:spLocks noChangeArrowheads="1"/>
          </p:cNvSpPr>
          <p:nvPr/>
        </p:nvSpPr>
        <p:spPr bwMode="auto">
          <a:xfrm>
            <a:off x="1498600" y="2500313"/>
            <a:ext cx="2952750" cy="400050"/>
          </a:xfrm>
          <a:prstGeom prst="rect">
            <a:avLst/>
          </a:prstGeom>
          <a:solidFill>
            <a:srgbClr val="CCECFF"/>
          </a:solidFill>
          <a:ln w="12700">
            <a:noFill/>
            <a:miter lim="800000"/>
            <a:headEnd/>
            <a:tailEnd/>
          </a:ln>
        </p:spPr>
        <p:txBody>
          <a:bodyPr>
            <a:spAutoFit/>
          </a:bodyPr>
          <a:lstStyle/>
          <a:p>
            <a:pPr>
              <a:spcBef>
                <a:spcPct val="50000"/>
              </a:spcBef>
            </a:pPr>
            <a:r>
              <a:rPr lang="ru-RU" sz="2000" dirty="0">
                <a:solidFill>
                  <a:schemeClr val="accent2"/>
                </a:solidFill>
              </a:rPr>
              <a:t>Кран машиниста</a:t>
            </a:r>
            <a:endParaRPr lang="ru-RU" sz="2000" dirty="0"/>
          </a:p>
        </p:txBody>
      </p:sp>
      <p:sp>
        <p:nvSpPr>
          <p:cNvPr id="7179" name="Text Box 11"/>
          <p:cNvSpPr txBox="1">
            <a:spLocks noChangeArrowheads="1"/>
          </p:cNvSpPr>
          <p:nvPr/>
        </p:nvSpPr>
        <p:spPr bwMode="auto">
          <a:xfrm>
            <a:off x="5969000" y="2325688"/>
            <a:ext cx="2952750" cy="400050"/>
          </a:xfrm>
          <a:prstGeom prst="rect">
            <a:avLst/>
          </a:prstGeom>
          <a:solidFill>
            <a:srgbClr val="CCECFF"/>
          </a:solidFill>
          <a:ln w="12700">
            <a:noFill/>
            <a:miter lim="800000"/>
            <a:headEnd/>
            <a:tailEnd/>
          </a:ln>
        </p:spPr>
        <p:txBody>
          <a:bodyPr>
            <a:spAutoFit/>
          </a:bodyPr>
          <a:lstStyle/>
          <a:p>
            <a:pPr>
              <a:spcBef>
                <a:spcPct val="50000"/>
              </a:spcBef>
            </a:pPr>
            <a:r>
              <a:rPr lang="ru-RU" sz="2000">
                <a:solidFill>
                  <a:schemeClr val="accent2"/>
                </a:solidFill>
              </a:rPr>
              <a:t>Концевой кран</a:t>
            </a:r>
            <a:endParaRPr lang="ru-RU" sz="2000"/>
          </a:p>
        </p:txBody>
      </p:sp>
    </p:spTree>
    <p:extLst>
      <p:ext uri="{BB962C8B-B14F-4D97-AF65-F5344CB8AC3E}">
        <p14:creationId xmlns:p14="http://schemas.microsoft.com/office/powerpoint/2010/main" val="19242928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6"/>
          <p:cNvSpPr>
            <a:spLocks noGrp="1" noChangeArrowheads="1"/>
          </p:cNvSpPr>
          <p:nvPr>
            <p:ph type="title" idx="4294967295"/>
          </p:nvPr>
        </p:nvSpPr>
        <p:spPr>
          <a:xfrm>
            <a:off x="532320" y="0"/>
            <a:ext cx="8612188" cy="409575"/>
          </a:xfrm>
        </p:spPr>
        <p:txBody>
          <a:bodyPr/>
          <a:lstStyle/>
          <a:p>
            <a:pPr marL="342900" indent="-342900">
              <a:lnSpc>
                <a:spcPct val="140000"/>
              </a:lnSpc>
              <a:spcBef>
                <a:spcPct val="20000"/>
              </a:spcBef>
            </a:pPr>
            <a:r>
              <a:rPr lang="ru-RU" sz="1800" dirty="0" smtClean="0">
                <a:solidFill>
                  <a:srgbClr val="073F89"/>
                </a:solidFill>
              </a:rPr>
              <a:t>Модель железнодорожного пути</a:t>
            </a:r>
          </a:p>
        </p:txBody>
      </p:sp>
      <p:sp>
        <p:nvSpPr>
          <p:cNvPr id="5" name="TextBox 4"/>
          <p:cNvSpPr txBox="1"/>
          <p:nvPr/>
        </p:nvSpPr>
        <p:spPr>
          <a:xfrm>
            <a:off x="190440" y="655526"/>
            <a:ext cx="4068000" cy="3385542"/>
          </a:xfrm>
          <a:prstGeom prst="rect">
            <a:avLst/>
          </a:prstGeom>
          <a:solidFill>
            <a:srgbClr val="CCECFF"/>
          </a:solidFill>
        </p:spPr>
        <p:txBody>
          <a:bodyPr wrap="square" rtlCol="0">
            <a:spAutoFit/>
          </a:bodyPr>
          <a:lstStyle/>
          <a:p>
            <a:r>
              <a:rPr lang="ru-RU" sz="1800" b="1" dirty="0" smtClean="0"/>
              <a:t>Параметры пути для </a:t>
            </a:r>
            <a:r>
              <a:rPr lang="ru-RU" sz="1800" b="1" dirty="0" smtClean="0"/>
              <a:t/>
            </a:r>
            <a:br>
              <a:rPr lang="ru-RU" sz="1800" b="1" dirty="0" smtClean="0"/>
            </a:br>
            <a:r>
              <a:rPr lang="ru-RU" sz="1800" b="1" dirty="0" smtClean="0"/>
              <a:t>исследований </a:t>
            </a:r>
            <a:r>
              <a:rPr lang="en-US" sz="1800" b="1" dirty="0" smtClean="0"/>
              <a:t>:</a:t>
            </a:r>
            <a:endParaRPr lang="en-US" sz="1800" b="1" dirty="0" smtClean="0"/>
          </a:p>
          <a:p>
            <a:pPr algn="l"/>
            <a:endParaRPr lang="en-US" sz="600" dirty="0" smtClean="0"/>
          </a:p>
          <a:p>
            <a:pPr marL="182563" indent="-98425" algn="l">
              <a:buFont typeface="Arial" pitchFamily="34" charset="0"/>
              <a:buChar char="•"/>
            </a:pPr>
            <a:r>
              <a:rPr lang="ru-RU" dirty="0" smtClean="0"/>
              <a:t>Путь набирается для конкретного исследуемого случая, как правило, вручную для каждого эксперимента. Может не соответствовать реальному.</a:t>
            </a:r>
          </a:p>
          <a:p>
            <a:pPr marL="182563" indent="-98425" algn="l">
              <a:buFont typeface="Arial" pitchFamily="34" charset="0"/>
              <a:buChar char="•"/>
            </a:pPr>
            <a:endParaRPr lang="en-US" dirty="0" smtClean="0"/>
          </a:p>
          <a:p>
            <a:pPr marL="182563" indent="-98425" algn="l">
              <a:buFont typeface="Arial" pitchFamily="34" charset="0"/>
              <a:buChar char="•"/>
            </a:pPr>
            <a:endParaRPr lang="en-US" sz="600" dirty="0" smtClean="0"/>
          </a:p>
          <a:p>
            <a:pPr marL="182563" indent="-98425" algn="l">
              <a:buFont typeface="Arial" pitchFamily="34" charset="0"/>
              <a:buChar char="•"/>
            </a:pPr>
            <a:r>
              <a:rPr lang="ru-RU" dirty="0" smtClean="0"/>
              <a:t>Геометрия пути не изменяется при моделировании.</a:t>
            </a:r>
          </a:p>
          <a:p>
            <a:pPr marL="182563" indent="-98425" algn="l"/>
            <a:r>
              <a:rPr lang="en-US" dirty="0" smtClean="0"/>
              <a:t/>
            </a:r>
            <a:br>
              <a:rPr lang="en-US" dirty="0" smtClean="0"/>
            </a:br>
            <a:endParaRPr lang="en-US" sz="600" dirty="0" smtClean="0"/>
          </a:p>
          <a:p>
            <a:pPr marL="182563" indent="-98425" algn="l">
              <a:buFont typeface="Arial" pitchFamily="34" charset="0"/>
              <a:buChar char="•"/>
            </a:pPr>
            <a:r>
              <a:rPr lang="ru-RU" dirty="0" smtClean="0"/>
              <a:t>Направление движения из точки старта всегда задано.</a:t>
            </a:r>
            <a:endParaRPr lang="ru-RU" sz="1800" dirty="0"/>
          </a:p>
        </p:txBody>
      </p:sp>
      <p:sp>
        <p:nvSpPr>
          <p:cNvPr id="7" name="TextBox 6"/>
          <p:cNvSpPr txBox="1"/>
          <p:nvPr/>
        </p:nvSpPr>
        <p:spPr>
          <a:xfrm>
            <a:off x="4900617" y="655526"/>
            <a:ext cx="4068000" cy="3354765"/>
          </a:xfrm>
          <a:prstGeom prst="rect">
            <a:avLst/>
          </a:prstGeom>
          <a:solidFill>
            <a:srgbClr val="CCECFF"/>
          </a:solidFill>
        </p:spPr>
        <p:txBody>
          <a:bodyPr wrap="square" rtlCol="0">
            <a:spAutoFit/>
          </a:bodyPr>
          <a:lstStyle/>
          <a:p>
            <a:r>
              <a:rPr lang="ru-RU" sz="1800" b="1" dirty="0" smtClean="0"/>
              <a:t>Параметры пути для тренажера</a:t>
            </a:r>
            <a:r>
              <a:rPr lang="en-US" sz="1800" b="1" dirty="0" smtClean="0"/>
              <a:t>:</a:t>
            </a:r>
            <a:endParaRPr lang="ru-RU" sz="1800" b="1" dirty="0" smtClean="0"/>
          </a:p>
          <a:p>
            <a:endParaRPr lang="ru-RU" sz="1800" b="1" dirty="0" smtClean="0"/>
          </a:p>
          <a:p>
            <a:endParaRPr lang="en-US" sz="600" dirty="0" smtClean="0"/>
          </a:p>
          <a:p>
            <a:pPr marL="182563" indent="-98425" algn="l">
              <a:buFont typeface="Arial" pitchFamily="34" charset="0"/>
              <a:buChar char="•"/>
            </a:pPr>
            <a:r>
              <a:rPr lang="ru-RU" dirty="0" smtClean="0"/>
              <a:t>Путь соответствует реальному пути. Как правило, файл пути генерируется автоматически.</a:t>
            </a:r>
            <a:endParaRPr lang="en-US" dirty="0" smtClean="0"/>
          </a:p>
          <a:p>
            <a:pPr marL="182563" indent="-98425" algn="l">
              <a:buFont typeface="Arial" pitchFamily="34" charset="0"/>
              <a:buChar char="•"/>
            </a:pPr>
            <a:endParaRPr lang="ru-RU" sz="600" dirty="0" smtClean="0"/>
          </a:p>
          <a:p>
            <a:pPr marL="182563" indent="-98425" algn="l">
              <a:buFont typeface="Arial" pitchFamily="34" charset="0"/>
              <a:buChar char="•"/>
            </a:pPr>
            <a:endParaRPr lang="ru-RU" sz="600" dirty="0" smtClean="0"/>
          </a:p>
          <a:p>
            <a:pPr marL="182563" indent="-98425" algn="l">
              <a:buFont typeface="Arial" pitchFamily="34" charset="0"/>
              <a:buChar char="•"/>
            </a:pPr>
            <a:endParaRPr lang="ru-RU" sz="600" dirty="0" smtClean="0"/>
          </a:p>
          <a:p>
            <a:pPr marL="182563" indent="-98425" algn="l">
              <a:buFont typeface="Arial" pitchFamily="34" charset="0"/>
              <a:buChar char="•"/>
            </a:pPr>
            <a:endParaRPr lang="ru-RU" sz="600" dirty="0" smtClean="0"/>
          </a:p>
          <a:p>
            <a:pPr marL="182563" indent="-98425" algn="l">
              <a:buFont typeface="Arial" pitchFamily="34" charset="0"/>
              <a:buChar char="•"/>
            </a:pPr>
            <a:endParaRPr lang="ru-RU" sz="600" dirty="0" smtClean="0"/>
          </a:p>
          <a:p>
            <a:pPr marL="182563" indent="-98425" algn="l">
              <a:buFont typeface="Arial" pitchFamily="34" charset="0"/>
              <a:buChar char="•"/>
            </a:pPr>
            <a:endParaRPr lang="en-US" sz="600" dirty="0" smtClean="0"/>
          </a:p>
          <a:p>
            <a:pPr marL="182563" indent="-98425" algn="l">
              <a:buFont typeface="Arial" pitchFamily="34" charset="0"/>
              <a:buChar char="•"/>
            </a:pPr>
            <a:r>
              <a:rPr lang="ru-RU" dirty="0" smtClean="0"/>
              <a:t>Путь включает стрелки, которые переключаются при моделировании.</a:t>
            </a:r>
          </a:p>
          <a:p>
            <a:pPr marL="182563" indent="-98425" algn="l">
              <a:buFont typeface="Arial" pitchFamily="34" charset="0"/>
              <a:buChar char="•"/>
            </a:pPr>
            <a:endParaRPr lang="ru-RU" dirty="0" smtClean="0"/>
          </a:p>
          <a:p>
            <a:pPr marL="182563" indent="-98425" algn="l">
              <a:buFont typeface="Arial" pitchFamily="34" charset="0"/>
              <a:buChar char="•"/>
            </a:pPr>
            <a:endParaRPr lang="en-US" sz="600" dirty="0" smtClean="0"/>
          </a:p>
          <a:p>
            <a:pPr marL="182563" indent="-98425" algn="l">
              <a:buFont typeface="Arial" pitchFamily="34" charset="0"/>
              <a:buChar char="•"/>
            </a:pPr>
            <a:r>
              <a:rPr lang="ru-RU" dirty="0" smtClean="0"/>
              <a:t>Точка старта и направление движение заранее неизвестно.</a:t>
            </a:r>
            <a:endParaRPr lang="ru-RU" sz="1800" dirty="0"/>
          </a:p>
        </p:txBody>
      </p:sp>
      <p:sp>
        <p:nvSpPr>
          <p:cNvPr id="8" name="TextBox 7"/>
          <p:cNvSpPr txBox="1"/>
          <p:nvPr/>
        </p:nvSpPr>
        <p:spPr>
          <a:xfrm>
            <a:off x="4279896" y="1800109"/>
            <a:ext cx="584208" cy="584775"/>
          </a:xfrm>
          <a:prstGeom prst="rect">
            <a:avLst/>
          </a:prstGeom>
          <a:noFill/>
        </p:spPr>
        <p:txBody>
          <a:bodyPr wrap="square" rtlCol="0">
            <a:spAutoFit/>
          </a:bodyPr>
          <a:lstStyle/>
          <a:p>
            <a:r>
              <a:rPr lang="en-US" sz="3200" b="1" dirty="0" smtClean="0">
                <a:solidFill>
                  <a:srgbClr val="FF0000"/>
                </a:solidFill>
              </a:rPr>
              <a:t>≠</a:t>
            </a:r>
            <a:endParaRPr lang="ru-RU" sz="3200" b="1" dirty="0">
              <a:solidFill>
                <a:srgbClr val="FF0000"/>
              </a:solidFill>
            </a:endParaRPr>
          </a:p>
        </p:txBody>
      </p:sp>
      <p:sp>
        <p:nvSpPr>
          <p:cNvPr id="45" name="Выноска 1 44"/>
          <p:cNvSpPr/>
          <p:nvPr/>
        </p:nvSpPr>
        <p:spPr bwMode="auto">
          <a:xfrm>
            <a:off x="5521338" y="5724261"/>
            <a:ext cx="2988000" cy="589266"/>
          </a:xfrm>
          <a:prstGeom prst="borderCallout1">
            <a:avLst>
              <a:gd name="adj1" fmla="val 61357"/>
              <a:gd name="adj2" fmla="val -1847"/>
              <a:gd name="adj3" fmla="val 249787"/>
              <a:gd name="adj4" fmla="val -39631"/>
            </a:avLst>
          </a:prstGeom>
          <a:solidFill>
            <a:srgbClr val="CCECFF"/>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rPr>
              <a:t>Точка старта –</a:t>
            </a:r>
            <a:r>
              <a:rPr kumimoji="0" lang="ru-RU" sz="1600" b="0" i="0" u="none" strike="noStrike" cap="none" normalizeH="0" dirty="0" smtClean="0">
                <a:ln>
                  <a:noFill/>
                </a:ln>
                <a:solidFill>
                  <a:schemeClr val="tx1"/>
                </a:solidFill>
                <a:effectLst/>
                <a:latin typeface="Times New Roman" pitchFamily="18" charset="0"/>
              </a:rPr>
              <a:t> любая точка на железнодорожном пути</a:t>
            </a:r>
            <a:endParaRPr kumimoji="0" lang="ru-RU" sz="1600" b="0" i="0" u="none" strike="noStrike" cap="none" normalizeH="0" baseline="0" dirty="0" smtClean="0">
              <a:ln>
                <a:noFill/>
              </a:ln>
              <a:solidFill>
                <a:schemeClr val="tx1"/>
              </a:solidFill>
              <a:effectLst/>
              <a:latin typeface="Times New Roman" pitchFamily="18" charset="0"/>
            </a:endParaRPr>
          </a:p>
        </p:txBody>
      </p:sp>
      <p:grpSp>
        <p:nvGrpSpPr>
          <p:cNvPr id="34" name="Группа 33"/>
          <p:cNvGrpSpPr/>
          <p:nvPr/>
        </p:nvGrpSpPr>
        <p:grpSpPr>
          <a:xfrm>
            <a:off x="-176278" y="3463697"/>
            <a:ext cx="4932421" cy="2849830"/>
            <a:chOff x="-217545" y="3150938"/>
            <a:chExt cx="4932421" cy="2849830"/>
          </a:xfrm>
        </p:grpSpPr>
        <p:grpSp>
          <p:nvGrpSpPr>
            <p:cNvPr id="35" name="Группа 65"/>
            <p:cNvGrpSpPr/>
            <p:nvPr/>
          </p:nvGrpSpPr>
          <p:grpSpPr>
            <a:xfrm>
              <a:off x="-217545" y="3150938"/>
              <a:ext cx="4932421" cy="2849830"/>
              <a:chOff x="-217545" y="3150938"/>
              <a:chExt cx="4932421" cy="2849830"/>
            </a:xfrm>
          </p:grpSpPr>
          <p:grpSp>
            <p:nvGrpSpPr>
              <p:cNvPr id="48" name="Группа 38"/>
              <p:cNvGrpSpPr/>
              <p:nvPr/>
            </p:nvGrpSpPr>
            <p:grpSpPr>
              <a:xfrm>
                <a:off x="-217545" y="3150938"/>
                <a:ext cx="4932421" cy="2849830"/>
                <a:chOff x="-217545" y="3150938"/>
                <a:chExt cx="4932421" cy="2849830"/>
              </a:xfrm>
            </p:grpSpPr>
            <p:cxnSp>
              <p:nvCxnSpPr>
                <p:cNvPr id="50" name="Прямая соединительная линия 49"/>
                <p:cNvCxnSpPr>
                  <a:endCxn id="61" idx="0"/>
                </p:cNvCxnSpPr>
                <p:nvPr/>
              </p:nvCxnSpPr>
              <p:spPr>
                <a:xfrm>
                  <a:off x="357158" y="4575174"/>
                  <a:ext cx="2963077" cy="877"/>
                </a:xfrm>
                <a:prstGeom prst="line">
                  <a:avLst/>
                </a:prstGeom>
              </p:spPr>
              <p:style>
                <a:lnRef idx="1">
                  <a:schemeClr val="accent1"/>
                </a:lnRef>
                <a:fillRef idx="0">
                  <a:schemeClr val="accent1"/>
                </a:fillRef>
                <a:effectRef idx="0">
                  <a:schemeClr val="accent1"/>
                </a:effectRef>
                <a:fontRef idx="minor">
                  <a:schemeClr val="tx1"/>
                </a:fontRef>
              </p:style>
            </p:cxnSp>
            <p:grpSp>
              <p:nvGrpSpPr>
                <p:cNvPr id="51" name="Группа 22"/>
                <p:cNvGrpSpPr/>
                <p:nvPr/>
              </p:nvGrpSpPr>
              <p:grpSpPr>
                <a:xfrm>
                  <a:off x="428596" y="3578455"/>
                  <a:ext cx="4286280" cy="2422313"/>
                  <a:chOff x="428596" y="3578455"/>
                  <a:chExt cx="4286280" cy="2422313"/>
                </a:xfrm>
              </p:grpSpPr>
              <p:sp>
                <p:nvSpPr>
                  <p:cNvPr id="65" name="Дуга 64"/>
                  <p:cNvSpPr>
                    <a:spLocks noChangeAspect="1"/>
                  </p:cNvSpPr>
                  <p:nvPr/>
                </p:nvSpPr>
                <p:spPr>
                  <a:xfrm>
                    <a:off x="428596" y="4575655"/>
                    <a:ext cx="1496999" cy="1425113"/>
                  </a:xfrm>
                  <a:prstGeom prst="arc">
                    <a:avLst>
                      <a:gd name="adj1" fmla="val 16200000"/>
                      <a:gd name="adj2" fmla="val 18450816"/>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66" name="Дуга 65"/>
                  <p:cNvSpPr>
                    <a:spLocks noChangeAspect="1"/>
                  </p:cNvSpPr>
                  <p:nvPr/>
                </p:nvSpPr>
                <p:spPr>
                  <a:xfrm flipH="1" flipV="1">
                    <a:off x="1503365" y="3578455"/>
                    <a:ext cx="1496999" cy="1425113"/>
                  </a:xfrm>
                  <a:prstGeom prst="arc">
                    <a:avLst>
                      <a:gd name="adj1" fmla="val 16200000"/>
                      <a:gd name="adj2" fmla="val 18510677"/>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cxnSp>
                <p:nvCxnSpPr>
                  <p:cNvPr id="67" name="Прямая соединительная линия 7"/>
                  <p:cNvCxnSpPr>
                    <a:stCxn id="65" idx="2"/>
                    <a:endCxn id="66" idx="2"/>
                  </p:cNvCxnSpPr>
                  <p:nvPr/>
                </p:nvCxnSpPr>
                <p:spPr>
                  <a:xfrm>
                    <a:off x="1618751" y="4712920"/>
                    <a:ext cx="181137" cy="146073"/>
                  </a:xfrm>
                  <a:prstGeom prst="line">
                    <a:avLst/>
                  </a:prstGeom>
                </p:spPr>
                <p:style>
                  <a:lnRef idx="1">
                    <a:schemeClr val="accent1"/>
                  </a:lnRef>
                  <a:fillRef idx="0">
                    <a:schemeClr val="accent1"/>
                  </a:fillRef>
                  <a:effectRef idx="0">
                    <a:schemeClr val="accent1"/>
                  </a:effectRef>
                  <a:fontRef idx="minor">
                    <a:schemeClr val="tx1"/>
                  </a:fontRef>
                </p:style>
              </p:cxnSp>
              <p:sp>
                <p:nvSpPr>
                  <p:cNvPr id="68" name="Дуга 10"/>
                  <p:cNvSpPr>
                    <a:spLocks noChangeAspect="1"/>
                  </p:cNvSpPr>
                  <p:nvPr/>
                </p:nvSpPr>
                <p:spPr>
                  <a:xfrm flipH="1">
                    <a:off x="3217877" y="4575655"/>
                    <a:ext cx="1496999" cy="1425113"/>
                  </a:xfrm>
                  <a:prstGeom prst="arc">
                    <a:avLst>
                      <a:gd name="adj1" fmla="val 16200000"/>
                      <a:gd name="adj2" fmla="val 18450816"/>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69" name="Дуга 68"/>
                  <p:cNvSpPr>
                    <a:spLocks noChangeAspect="1"/>
                  </p:cNvSpPr>
                  <p:nvPr/>
                </p:nvSpPr>
                <p:spPr>
                  <a:xfrm flipV="1">
                    <a:off x="2143108" y="3578455"/>
                    <a:ext cx="1496999" cy="1425113"/>
                  </a:xfrm>
                  <a:prstGeom prst="arc">
                    <a:avLst>
                      <a:gd name="adj1" fmla="val 16200000"/>
                      <a:gd name="adj2" fmla="val 18510677"/>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cxnSp>
                <p:nvCxnSpPr>
                  <p:cNvPr id="70" name="Прямая соединительная линия 69"/>
                  <p:cNvCxnSpPr>
                    <a:endCxn id="69" idx="2"/>
                  </p:cNvCxnSpPr>
                  <p:nvPr/>
                </p:nvCxnSpPr>
                <p:spPr>
                  <a:xfrm flipH="1">
                    <a:off x="3343584" y="4712920"/>
                    <a:ext cx="181137" cy="146073"/>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Прямая соединительная линия 70"/>
                  <p:cNvCxnSpPr/>
                  <p:nvPr/>
                </p:nvCxnSpPr>
                <p:spPr>
                  <a:xfrm flipH="1" flipV="1">
                    <a:off x="2248601" y="5007655"/>
                    <a:ext cx="1944000"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52" name="Группа 23"/>
                <p:cNvGrpSpPr/>
                <p:nvPr/>
              </p:nvGrpSpPr>
              <p:grpSpPr>
                <a:xfrm flipV="1">
                  <a:off x="-217545" y="3150938"/>
                  <a:ext cx="4286280" cy="2422313"/>
                  <a:chOff x="428596" y="3578455"/>
                  <a:chExt cx="4286280" cy="2422313"/>
                </a:xfrm>
              </p:grpSpPr>
              <p:sp>
                <p:nvSpPr>
                  <p:cNvPr id="58" name="Дуга 57"/>
                  <p:cNvSpPr>
                    <a:spLocks noChangeAspect="1"/>
                  </p:cNvSpPr>
                  <p:nvPr/>
                </p:nvSpPr>
                <p:spPr>
                  <a:xfrm>
                    <a:off x="428596" y="4575655"/>
                    <a:ext cx="1496999" cy="1425113"/>
                  </a:xfrm>
                  <a:prstGeom prst="arc">
                    <a:avLst>
                      <a:gd name="adj1" fmla="val 16200000"/>
                      <a:gd name="adj2" fmla="val 18450816"/>
                    </a:avLst>
                  </a:prstGeom>
                  <a:ln w="28575">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59" name="Дуга 58"/>
                  <p:cNvSpPr>
                    <a:spLocks noChangeAspect="1"/>
                  </p:cNvSpPr>
                  <p:nvPr/>
                </p:nvSpPr>
                <p:spPr>
                  <a:xfrm flipH="1" flipV="1">
                    <a:off x="1503365" y="3578455"/>
                    <a:ext cx="1496999" cy="1425113"/>
                  </a:xfrm>
                  <a:prstGeom prst="arc">
                    <a:avLst>
                      <a:gd name="adj1" fmla="val 16200000"/>
                      <a:gd name="adj2" fmla="val 18510677"/>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cxnSp>
                <p:nvCxnSpPr>
                  <p:cNvPr id="60" name="Прямая соединительная линия 59"/>
                  <p:cNvCxnSpPr>
                    <a:stCxn id="58" idx="2"/>
                    <a:endCxn id="59" idx="2"/>
                  </p:cNvCxnSpPr>
                  <p:nvPr/>
                </p:nvCxnSpPr>
                <p:spPr>
                  <a:xfrm>
                    <a:off x="1618751" y="4712920"/>
                    <a:ext cx="181137" cy="14607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1" name="Дуга 60"/>
                  <p:cNvSpPr>
                    <a:spLocks noChangeAspect="1"/>
                  </p:cNvSpPr>
                  <p:nvPr/>
                </p:nvSpPr>
                <p:spPr>
                  <a:xfrm flipH="1">
                    <a:off x="3217877" y="4575655"/>
                    <a:ext cx="1496999" cy="1425113"/>
                  </a:xfrm>
                  <a:prstGeom prst="arc">
                    <a:avLst>
                      <a:gd name="adj1" fmla="val 16200000"/>
                      <a:gd name="adj2" fmla="val 18450816"/>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62" name="Дуга 61"/>
                  <p:cNvSpPr>
                    <a:spLocks noChangeAspect="1"/>
                  </p:cNvSpPr>
                  <p:nvPr/>
                </p:nvSpPr>
                <p:spPr>
                  <a:xfrm flipV="1">
                    <a:off x="2143108" y="3578455"/>
                    <a:ext cx="1496999" cy="1425113"/>
                  </a:xfrm>
                  <a:prstGeom prst="arc">
                    <a:avLst>
                      <a:gd name="adj1" fmla="val 16200000"/>
                      <a:gd name="adj2" fmla="val 18510677"/>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cxnSp>
                <p:nvCxnSpPr>
                  <p:cNvPr id="63" name="Прямая соединительная линия 62"/>
                  <p:cNvCxnSpPr>
                    <a:stCxn id="61" idx="2"/>
                    <a:endCxn id="62" idx="2"/>
                  </p:cNvCxnSpPr>
                  <p:nvPr/>
                </p:nvCxnSpPr>
                <p:spPr>
                  <a:xfrm flipH="1">
                    <a:off x="3343584" y="4712920"/>
                    <a:ext cx="181137" cy="14607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4" name="Прямая соединительная линия 63"/>
                  <p:cNvCxnSpPr/>
                  <p:nvPr/>
                </p:nvCxnSpPr>
                <p:spPr>
                  <a:xfrm rot="10800000" flipV="1">
                    <a:off x="2248604" y="5002890"/>
                    <a:ext cx="646139" cy="1"/>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53" name="TextBox 52"/>
                <p:cNvSpPr txBox="1"/>
                <p:nvPr/>
              </p:nvSpPr>
              <p:spPr>
                <a:xfrm>
                  <a:off x="357158" y="4305994"/>
                  <a:ext cx="342930" cy="338554"/>
                </a:xfrm>
                <a:prstGeom prst="rect">
                  <a:avLst/>
                </a:prstGeom>
                <a:noFill/>
              </p:spPr>
              <p:txBody>
                <a:bodyPr wrap="square" rtlCol="0">
                  <a:spAutoFit/>
                </a:bodyPr>
                <a:lstStyle/>
                <a:p>
                  <a:r>
                    <a:rPr lang="en-US" sz="1600" dirty="0" smtClean="0"/>
                    <a:t>A</a:t>
                  </a:r>
                  <a:endParaRPr lang="ru-RU" sz="1600" dirty="0"/>
                </a:p>
              </p:txBody>
            </p:sp>
            <p:sp>
              <p:nvSpPr>
                <p:cNvPr id="54" name="TextBox 53"/>
                <p:cNvSpPr txBox="1"/>
                <p:nvPr/>
              </p:nvSpPr>
              <p:spPr>
                <a:xfrm>
                  <a:off x="3963971" y="4306742"/>
                  <a:ext cx="342930" cy="338554"/>
                </a:xfrm>
                <a:prstGeom prst="rect">
                  <a:avLst/>
                </a:prstGeom>
                <a:noFill/>
              </p:spPr>
              <p:txBody>
                <a:bodyPr wrap="square" rtlCol="0">
                  <a:spAutoFit/>
                </a:bodyPr>
                <a:lstStyle/>
                <a:p>
                  <a:r>
                    <a:rPr lang="en-US" sz="1600" dirty="0" smtClean="0"/>
                    <a:t>B</a:t>
                  </a:r>
                  <a:endParaRPr lang="ru-RU" sz="1600" dirty="0"/>
                </a:p>
              </p:txBody>
            </p:sp>
            <p:sp>
              <p:nvSpPr>
                <p:cNvPr id="55" name="TextBox 54"/>
                <p:cNvSpPr txBox="1"/>
                <p:nvPr/>
              </p:nvSpPr>
              <p:spPr>
                <a:xfrm>
                  <a:off x="1924723" y="4301102"/>
                  <a:ext cx="342930" cy="338554"/>
                </a:xfrm>
                <a:prstGeom prst="rect">
                  <a:avLst/>
                </a:prstGeom>
                <a:noFill/>
              </p:spPr>
              <p:txBody>
                <a:bodyPr wrap="square" rtlCol="0">
                  <a:spAutoFit/>
                </a:bodyPr>
                <a:lstStyle/>
                <a:p>
                  <a:r>
                    <a:rPr lang="en-US" sz="1600" dirty="0" smtClean="0"/>
                    <a:t>D</a:t>
                  </a:r>
                  <a:endParaRPr lang="ru-RU" sz="1600" dirty="0"/>
                </a:p>
              </p:txBody>
            </p:sp>
            <p:sp>
              <p:nvSpPr>
                <p:cNvPr id="56" name="TextBox 55"/>
                <p:cNvSpPr txBox="1"/>
                <p:nvPr/>
              </p:nvSpPr>
              <p:spPr>
                <a:xfrm>
                  <a:off x="2262141" y="4731483"/>
                  <a:ext cx="342930" cy="338554"/>
                </a:xfrm>
                <a:prstGeom prst="rect">
                  <a:avLst/>
                </a:prstGeom>
                <a:noFill/>
              </p:spPr>
              <p:txBody>
                <a:bodyPr wrap="square" rtlCol="0">
                  <a:spAutoFit/>
                </a:bodyPr>
                <a:lstStyle/>
                <a:p>
                  <a:r>
                    <a:rPr lang="en-US" sz="1600" dirty="0" smtClean="0"/>
                    <a:t>F</a:t>
                  </a:r>
                  <a:endParaRPr lang="ru-RU" sz="1600" dirty="0"/>
                </a:p>
              </p:txBody>
            </p:sp>
            <p:sp>
              <p:nvSpPr>
                <p:cNvPr id="57" name="TextBox 56"/>
                <p:cNvSpPr txBox="1"/>
                <p:nvPr/>
              </p:nvSpPr>
              <p:spPr>
                <a:xfrm>
                  <a:off x="1628423" y="3878829"/>
                  <a:ext cx="342930" cy="338554"/>
                </a:xfrm>
                <a:prstGeom prst="rect">
                  <a:avLst/>
                </a:prstGeom>
                <a:noFill/>
              </p:spPr>
              <p:txBody>
                <a:bodyPr wrap="square" rtlCol="0">
                  <a:spAutoFit/>
                </a:bodyPr>
                <a:lstStyle/>
                <a:p>
                  <a:r>
                    <a:rPr lang="en-US" sz="1600" dirty="0" smtClean="0"/>
                    <a:t>C</a:t>
                  </a:r>
                  <a:endParaRPr lang="ru-RU" sz="1600" dirty="0"/>
                </a:p>
              </p:txBody>
            </p:sp>
          </p:grpSp>
          <p:cxnSp>
            <p:nvCxnSpPr>
              <p:cNvPr id="49" name="Прямая соединительная линия 48"/>
              <p:cNvCxnSpPr/>
              <p:nvPr/>
            </p:nvCxnSpPr>
            <p:spPr>
              <a:xfrm rot="10800000">
                <a:off x="2232442" y="4148819"/>
                <a:ext cx="1982368" cy="1"/>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37" name="Прямая соединительная линия 36"/>
            <p:cNvCxnSpPr/>
            <p:nvPr/>
          </p:nvCxnSpPr>
          <p:spPr>
            <a:xfrm>
              <a:off x="3310710" y="4576051"/>
              <a:ext cx="872366" cy="0"/>
            </a:xfrm>
            <a:prstGeom prst="line">
              <a:avLst/>
            </a:prstGeom>
            <a:ln w="28575">
              <a:tailEnd type="oval"/>
            </a:ln>
          </p:spPr>
          <p:style>
            <a:lnRef idx="1">
              <a:schemeClr val="accent1"/>
            </a:lnRef>
            <a:fillRef idx="0">
              <a:schemeClr val="accent1"/>
            </a:fillRef>
            <a:effectRef idx="0">
              <a:schemeClr val="accent1"/>
            </a:effectRef>
            <a:fontRef idx="minor">
              <a:schemeClr val="tx1"/>
            </a:fontRef>
          </p:style>
        </p:cxnSp>
        <p:cxnSp>
          <p:nvCxnSpPr>
            <p:cNvPr id="38" name="Прямая со стрелкой 37"/>
            <p:cNvCxnSpPr/>
            <p:nvPr/>
          </p:nvCxnSpPr>
          <p:spPr>
            <a:xfrm>
              <a:off x="2095483" y="4029238"/>
              <a:ext cx="1122394"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2000217" y="3690684"/>
              <a:ext cx="1524504" cy="338554"/>
            </a:xfrm>
            <a:prstGeom prst="rect">
              <a:avLst/>
            </a:prstGeom>
            <a:noFill/>
          </p:spPr>
          <p:txBody>
            <a:bodyPr wrap="square" rtlCol="0">
              <a:spAutoFit/>
            </a:bodyPr>
            <a:lstStyle/>
            <a:p>
              <a:r>
                <a:rPr lang="en-US" sz="1600" dirty="0" smtClean="0"/>
                <a:t>(A-B)</a:t>
              </a:r>
              <a:endParaRPr lang="ru-RU" sz="1600" dirty="0"/>
            </a:p>
          </p:txBody>
        </p:sp>
      </p:grpSp>
      <p:grpSp>
        <p:nvGrpSpPr>
          <p:cNvPr id="72" name="Группа 71"/>
          <p:cNvGrpSpPr/>
          <p:nvPr/>
        </p:nvGrpSpPr>
        <p:grpSpPr>
          <a:xfrm>
            <a:off x="4386269" y="3449572"/>
            <a:ext cx="4932421" cy="2849830"/>
            <a:chOff x="4345002" y="3136813"/>
            <a:chExt cx="4932421" cy="2849830"/>
          </a:xfrm>
        </p:grpSpPr>
        <p:grpSp>
          <p:nvGrpSpPr>
            <p:cNvPr id="73" name="Группа 39"/>
            <p:cNvGrpSpPr/>
            <p:nvPr/>
          </p:nvGrpSpPr>
          <p:grpSpPr>
            <a:xfrm>
              <a:off x="4345002" y="3136813"/>
              <a:ext cx="4932421" cy="2849830"/>
              <a:chOff x="-217545" y="3150938"/>
              <a:chExt cx="4932421" cy="2849830"/>
            </a:xfrm>
          </p:grpSpPr>
          <p:cxnSp>
            <p:nvCxnSpPr>
              <p:cNvPr id="80" name="Прямая соединительная линия 79"/>
              <p:cNvCxnSpPr/>
              <p:nvPr/>
            </p:nvCxnSpPr>
            <p:spPr>
              <a:xfrm>
                <a:off x="357158" y="4575174"/>
                <a:ext cx="3857652"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81" name="Группа 22"/>
              <p:cNvGrpSpPr/>
              <p:nvPr/>
            </p:nvGrpSpPr>
            <p:grpSpPr>
              <a:xfrm>
                <a:off x="428596" y="3578455"/>
                <a:ext cx="4286280" cy="2422313"/>
                <a:chOff x="428596" y="3578455"/>
                <a:chExt cx="4286280" cy="2422313"/>
              </a:xfrm>
            </p:grpSpPr>
            <p:sp>
              <p:nvSpPr>
                <p:cNvPr id="95" name="Дуга 5"/>
                <p:cNvSpPr>
                  <a:spLocks noChangeAspect="1"/>
                </p:cNvSpPr>
                <p:nvPr/>
              </p:nvSpPr>
              <p:spPr>
                <a:xfrm>
                  <a:off x="428596" y="4575655"/>
                  <a:ext cx="1496999" cy="1425113"/>
                </a:xfrm>
                <a:prstGeom prst="arc">
                  <a:avLst>
                    <a:gd name="adj1" fmla="val 16200000"/>
                    <a:gd name="adj2" fmla="val 18450816"/>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96" name="Дуга 95"/>
                <p:cNvSpPr>
                  <a:spLocks noChangeAspect="1"/>
                </p:cNvSpPr>
                <p:nvPr/>
              </p:nvSpPr>
              <p:spPr>
                <a:xfrm flipH="1" flipV="1">
                  <a:off x="1503365" y="3578455"/>
                  <a:ext cx="1496999" cy="1425113"/>
                </a:xfrm>
                <a:prstGeom prst="arc">
                  <a:avLst>
                    <a:gd name="adj1" fmla="val 16200000"/>
                    <a:gd name="adj2" fmla="val 18510677"/>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cxnSp>
              <p:nvCxnSpPr>
                <p:cNvPr id="97" name="Прямая соединительная линия 96"/>
                <p:cNvCxnSpPr>
                  <a:endCxn id="96" idx="2"/>
                </p:cNvCxnSpPr>
                <p:nvPr/>
              </p:nvCxnSpPr>
              <p:spPr>
                <a:xfrm>
                  <a:off x="1618751" y="4712920"/>
                  <a:ext cx="181137" cy="14607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8" name="Дуга 97"/>
                <p:cNvSpPr>
                  <a:spLocks noChangeAspect="1"/>
                </p:cNvSpPr>
                <p:nvPr/>
              </p:nvSpPr>
              <p:spPr>
                <a:xfrm flipH="1">
                  <a:off x="3217877" y="4575655"/>
                  <a:ext cx="1496999" cy="1425113"/>
                </a:xfrm>
                <a:prstGeom prst="arc">
                  <a:avLst>
                    <a:gd name="adj1" fmla="val 16200000"/>
                    <a:gd name="adj2" fmla="val 18450816"/>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99" name="Дуга 98"/>
                <p:cNvSpPr>
                  <a:spLocks noChangeAspect="1"/>
                </p:cNvSpPr>
                <p:nvPr/>
              </p:nvSpPr>
              <p:spPr>
                <a:xfrm flipV="1">
                  <a:off x="2143108" y="3578455"/>
                  <a:ext cx="1496999" cy="1425113"/>
                </a:xfrm>
                <a:prstGeom prst="arc">
                  <a:avLst>
                    <a:gd name="adj1" fmla="val 16200000"/>
                    <a:gd name="adj2" fmla="val 18510677"/>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cxnSp>
              <p:nvCxnSpPr>
                <p:cNvPr id="100" name="Прямая соединительная линия 99"/>
                <p:cNvCxnSpPr>
                  <a:stCxn id="98" idx="2"/>
                  <a:endCxn id="99" idx="2"/>
                </p:cNvCxnSpPr>
                <p:nvPr/>
              </p:nvCxnSpPr>
              <p:spPr>
                <a:xfrm flipH="1">
                  <a:off x="3343584" y="4712920"/>
                  <a:ext cx="181137" cy="14607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1" name="Прямая соединительная линия 100"/>
                <p:cNvCxnSpPr/>
                <p:nvPr/>
              </p:nvCxnSpPr>
              <p:spPr>
                <a:xfrm flipH="1" flipV="1">
                  <a:off x="2248601" y="5007655"/>
                  <a:ext cx="1944000"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82" name="Группа 23"/>
              <p:cNvGrpSpPr/>
              <p:nvPr/>
            </p:nvGrpSpPr>
            <p:grpSpPr>
              <a:xfrm flipV="1">
                <a:off x="-217545" y="3150938"/>
                <a:ext cx="4410147" cy="2422313"/>
                <a:chOff x="428596" y="3578455"/>
                <a:chExt cx="4410147" cy="2422313"/>
              </a:xfrm>
            </p:grpSpPr>
            <p:sp>
              <p:nvSpPr>
                <p:cNvPr id="88" name="Дуга 87"/>
                <p:cNvSpPr>
                  <a:spLocks noChangeAspect="1"/>
                </p:cNvSpPr>
                <p:nvPr/>
              </p:nvSpPr>
              <p:spPr>
                <a:xfrm>
                  <a:off x="428596" y="4575655"/>
                  <a:ext cx="1496999" cy="1425113"/>
                </a:xfrm>
                <a:prstGeom prst="arc">
                  <a:avLst>
                    <a:gd name="adj1" fmla="val 16200000"/>
                    <a:gd name="adj2" fmla="val 18450816"/>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89" name="Дуга 88"/>
                <p:cNvSpPr>
                  <a:spLocks noChangeAspect="1"/>
                </p:cNvSpPr>
                <p:nvPr/>
              </p:nvSpPr>
              <p:spPr>
                <a:xfrm flipH="1" flipV="1">
                  <a:off x="1503365" y="3578455"/>
                  <a:ext cx="1496999" cy="1425113"/>
                </a:xfrm>
                <a:prstGeom prst="arc">
                  <a:avLst>
                    <a:gd name="adj1" fmla="val 16200000"/>
                    <a:gd name="adj2" fmla="val 18510677"/>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cxnSp>
              <p:nvCxnSpPr>
                <p:cNvPr id="90" name="Прямая соединительная линия 89"/>
                <p:cNvCxnSpPr>
                  <a:stCxn id="88" idx="2"/>
                  <a:endCxn id="89" idx="2"/>
                </p:cNvCxnSpPr>
                <p:nvPr/>
              </p:nvCxnSpPr>
              <p:spPr>
                <a:xfrm>
                  <a:off x="1618751" y="4712920"/>
                  <a:ext cx="181137" cy="14607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1" name="Дуга 90"/>
                <p:cNvSpPr>
                  <a:spLocks noChangeAspect="1"/>
                </p:cNvSpPr>
                <p:nvPr/>
              </p:nvSpPr>
              <p:spPr>
                <a:xfrm flipH="1">
                  <a:off x="3217877" y="4575655"/>
                  <a:ext cx="1496999" cy="1425113"/>
                </a:xfrm>
                <a:prstGeom prst="arc">
                  <a:avLst>
                    <a:gd name="adj1" fmla="val 16200000"/>
                    <a:gd name="adj2" fmla="val 18450816"/>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92" name="Дуга 91"/>
                <p:cNvSpPr>
                  <a:spLocks noChangeAspect="1"/>
                </p:cNvSpPr>
                <p:nvPr/>
              </p:nvSpPr>
              <p:spPr>
                <a:xfrm flipV="1">
                  <a:off x="2143108" y="3578455"/>
                  <a:ext cx="1496999" cy="1425113"/>
                </a:xfrm>
                <a:prstGeom prst="arc">
                  <a:avLst>
                    <a:gd name="adj1" fmla="val 16200000"/>
                    <a:gd name="adj2" fmla="val 18510677"/>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cxnSp>
              <p:nvCxnSpPr>
                <p:cNvPr id="93" name="Прямая соединительная линия 92"/>
                <p:cNvCxnSpPr>
                  <a:stCxn id="91" idx="2"/>
                  <a:endCxn id="92" idx="2"/>
                </p:cNvCxnSpPr>
                <p:nvPr/>
              </p:nvCxnSpPr>
              <p:spPr>
                <a:xfrm flipH="1">
                  <a:off x="3343584" y="4712920"/>
                  <a:ext cx="181137" cy="14607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4" name="Прямая соединительная линия 93"/>
                <p:cNvCxnSpPr/>
                <p:nvPr/>
              </p:nvCxnSpPr>
              <p:spPr>
                <a:xfrm rot="10800000" flipV="1">
                  <a:off x="2248602" y="5002892"/>
                  <a:ext cx="2590141"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83" name="TextBox 82"/>
              <p:cNvSpPr txBox="1"/>
              <p:nvPr/>
            </p:nvSpPr>
            <p:spPr>
              <a:xfrm>
                <a:off x="357158" y="4305994"/>
                <a:ext cx="342930" cy="338554"/>
              </a:xfrm>
              <a:prstGeom prst="rect">
                <a:avLst/>
              </a:prstGeom>
              <a:noFill/>
            </p:spPr>
            <p:txBody>
              <a:bodyPr wrap="square" rtlCol="0">
                <a:spAutoFit/>
              </a:bodyPr>
              <a:lstStyle/>
              <a:p>
                <a:r>
                  <a:rPr lang="en-US" sz="1600" dirty="0" smtClean="0"/>
                  <a:t>A</a:t>
                </a:r>
                <a:endParaRPr lang="ru-RU" sz="1600" dirty="0"/>
              </a:p>
            </p:txBody>
          </p:sp>
          <p:sp>
            <p:nvSpPr>
              <p:cNvPr id="84" name="TextBox 83"/>
              <p:cNvSpPr txBox="1"/>
              <p:nvPr/>
            </p:nvSpPr>
            <p:spPr>
              <a:xfrm>
                <a:off x="3849671" y="4306742"/>
                <a:ext cx="342930" cy="338554"/>
              </a:xfrm>
              <a:prstGeom prst="rect">
                <a:avLst/>
              </a:prstGeom>
              <a:noFill/>
            </p:spPr>
            <p:txBody>
              <a:bodyPr wrap="square" rtlCol="0">
                <a:spAutoFit/>
              </a:bodyPr>
              <a:lstStyle/>
              <a:p>
                <a:r>
                  <a:rPr lang="en-US" sz="1600" dirty="0" smtClean="0"/>
                  <a:t>B</a:t>
                </a:r>
                <a:endParaRPr lang="ru-RU" sz="1600" dirty="0"/>
              </a:p>
            </p:txBody>
          </p:sp>
          <p:sp>
            <p:nvSpPr>
              <p:cNvPr id="85" name="TextBox 84"/>
              <p:cNvSpPr txBox="1"/>
              <p:nvPr/>
            </p:nvSpPr>
            <p:spPr>
              <a:xfrm>
                <a:off x="1924723" y="4301102"/>
                <a:ext cx="342930" cy="338554"/>
              </a:xfrm>
              <a:prstGeom prst="rect">
                <a:avLst/>
              </a:prstGeom>
              <a:noFill/>
            </p:spPr>
            <p:txBody>
              <a:bodyPr wrap="square" rtlCol="0">
                <a:spAutoFit/>
              </a:bodyPr>
              <a:lstStyle/>
              <a:p>
                <a:r>
                  <a:rPr lang="en-US" sz="1600" dirty="0" smtClean="0"/>
                  <a:t>D</a:t>
                </a:r>
                <a:endParaRPr lang="ru-RU" sz="1600" dirty="0"/>
              </a:p>
            </p:txBody>
          </p:sp>
          <p:sp>
            <p:nvSpPr>
              <p:cNvPr id="86" name="TextBox 85"/>
              <p:cNvSpPr txBox="1"/>
              <p:nvPr/>
            </p:nvSpPr>
            <p:spPr>
              <a:xfrm>
                <a:off x="2262141" y="4731483"/>
                <a:ext cx="342930" cy="338554"/>
              </a:xfrm>
              <a:prstGeom prst="rect">
                <a:avLst/>
              </a:prstGeom>
              <a:noFill/>
            </p:spPr>
            <p:txBody>
              <a:bodyPr wrap="square" rtlCol="0">
                <a:spAutoFit/>
              </a:bodyPr>
              <a:lstStyle/>
              <a:p>
                <a:r>
                  <a:rPr lang="en-US" sz="1600" dirty="0" smtClean="0"/>
                  <a:t>F</a:t>
                </a:r>
                <a:endParaRPr lang="ru-RU" sz="1600" dirty="0"/>
              </a:p>
            </p:txBody>
          </p:sp>
          <p:sp>
            <p:nvSpPr>
              <p:cNvPr id="87" name="TextBox 86"/>
              <p:cNvSpPr txBox="1"/>
              <p:nvPr/>
            </p:nvSpPr>
            <p:spPr>
              <a:xfrm>
                <a:off x="1628423" y="3878829"/>
                <a:ext cx="342930" cy="338554"/>
              </a:xfrm>
              <a:prstGeom prst="rect">
                <a:avLst/>
              </a:prstGeom>
              <a:noFill/>
            </p:spPr>
            <p:txBody>
              <a:bodyPr wrap="square" rtlCol="0">
                <a:spAutoFit/>
              </a:bodyPr>
              <a:lstStyle/>
              <a:p>
                <a:r>
                  <a:rPr lang="en-US" sz="1600" dirty="0" smtClean="0"/>
                  <a:t>C</a:t>
                </a:r>
                <a:endParaRPr lang="ru-RU" sz="1600" dirty="0"/>
              </a:p>
            </p:txBody>
          </p:sp>
        </p:grpSp>
        <p:cxnSp>
          <p:nvCxnSpPr>
            <p:cNvPr id="74" name="Прямая со стрелкой 73"/>
            <p:cNvCxnSpPr/>
            <p:nvPr/>
          </p:nvCxnSpPr>
          <p:spPr>
            <a:xfrm>
              <a:off x="6490969" y="4057631"/>
              <a:ext cx="368651"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6385089" y="3720665"/>
              <a:ext cx="1749801" cy="338554"/>
            </a:xfrm>
            <a:prstGeom prst="rect">
              <a:avLst/>
            </a:prstGeom>
            <a:noFill/>
          </p:spPr>
          <p:txBody>
            <a:bodyPr wrap="square" rtlCol="0">
              <a:spAutoFit/>
            </a:bodyPr>
            <a:lstStyle/>
            <a:p>
              <a:r>
                <a:rPr lang="en-US" sz="1600" dirty="0" smtClean="0"/>
                <a:t>1- (A-C-B) </a:t>
              </a:r>
              <a:endParaRPr lang="ru-RU" sz="1600" dirty="0"/>
            </a:p>
          </p:txBody>
        </p:sp>
        <p:cxnSp>
          <p:nvCxnSpPr>
            <p:cNvPr id="76" name="Прямая со стрелкой 75"/>
            <p:cNvCxnSpPr/>
            <p:nvPr/>
          </p:nvCxnSpPr>
          <p:spPr>
            <a:xfrm>
              <a:off x="6765632" y="5070037"/>
              <a:ext cx="368651"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5078428" y="4651616"/>
              <a:ext cx="1371292" cy="338554"/>
            </a:xfrm>
            <a:prstGeom prst="rect">
              <a:avLst/>
            </a:prstGeom>
            <a:noFill/>
          </p:spPr>
          <p:txBody>
            <a:bodyPr wrap="square" rtlCol="0">
              <a:spAutoFit/>
            </a:bodyPr>
            <a:lstStyle/>
            <a:p>
              <a:r>
                <a:rPr lang="en-US" sz="1600" dirty="0" smtClean="0"/>
                <a:t>2- (B-D-A) </a:t>
              </a:r>
              <a:endParaRPr lang="ru-RU" sz="1600" dirty="0"/>
            </a:p>
          </p:txBody>
        </p:sp>
        <p:sp>
          <p:nvSpPr>
            <p:cNvPr id="78" name="TextBox 77"/>
            <p:cNvSpPr txBox="1"/>
            <p:nvPr/>
          </p:nvSpPr>
          <p:spPr>
            <a:xfrm>
              <a:off x="6689432" y="5093380"/>
              <a:ext cx="1749801" cy="338554"/>
            </a:xfrm>
            <a:prstGeom prst="rect">
              <a:avLst/>
            </a:prstGeom>
            <a:noFill/>
          </p:spPr>
          <p:txBody>
            <a:bodyPr wrap="square" rtlCol="0">
              <a:spAutoFit/>
            </a:bodyPr>
            <a:lstStyle/>
            <a:p>
              <a:r>
                <a:rPr lang="en-US" sz="1600" dirty="0" smtClean="0"/>
                <a:t>3- (A-F-B) </a:t>
              </a:r>
              <a:endParaRPr lang="ru-RU" sz="1600" dirty="0"/>
            </a:p>
          </p:txBody>
        </p:sp>
        <p:cxnSp>
          <p:nvCxnSpPr>
            <p:cNvPr id="79" name="Прямая со стрелкой 78"/>
            <p:cNvCxnSpPr/>
            <p:nvPr/>
          </p:nvCxnSpPr>
          <p:spPr>
            <a:xfrm rot="10800000">
              <a:off x="5419773" y="4649786"/>
              <a:ext cx="942662"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05" name="Выноска 1 104"/>
          <p:cNvSpPr/>
          <p:nvPr/>
        </p:nvSpPr>
        <p:spPr bwMode="auto">
          <a:xfrm>
            <a:off x="774648" y="5760774"/>
            <a:ext cx="2988000" cy="589266"/>
          </a:xfrm>
          <a:prstGeom prst="borderCallout1">
            <a:avLst>
              <a:gd name="adj1" fmla="val 61357"/>
              <a:gd name="adj2" fmla="val -1847"/>
              <a:gd name="adj3" fmla="val 249787"/>
              <a:gd name="adj4" fmla="val -39631"/>
            </a:avLst>
          </a:prstGeom>
          <a:solidFill>
            <a:srgbClr val="CCECFF"/>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ru-RU" dirty="0" smtClean="0"/>
              <a:t>Точка старта</a:t>
            </a:r>
            <a:r>
              <a:rPr lang="en-US" dirty="0" smtClean="0"/>
              <a:t> –</a:t>
            </a:r>
            <a:r>
              <a:rPr lang="ru-RU" dirty="0" smtClean="0"/>
              <a:t> первая точка описанной геометрии пути</a:t>
            </a:r>
            <a:endParaRPr lang="ru-RU" dirty="0"/>
          </a:p>
        </p:txBody>
      </p:sp>
      <p:cxnSp>
        <p:nvCxnSpPr>
          <p:cNvPr id="107" name="Прямая соединительная линия 106"/>
          <p:cNvCxnSpPr>
            <a:endCxn id="53" idx="2"/>
          </p:cNvCxnSpPr>
          <p:nvPr/>
        </p:nvCxnSpPr>
        <p:spPr bwMode="auto">
          <a:xfrm rot="16200000" flipV="1">
            <a:off x="408407" y="5118790"/>
            <a:ext cx="766954" cy="443988"/>
          </a:xfrm>
          <a:prstGeom prst="line">
            <a:avLst/>
          </a:prstGeom>
          <a:solidFill>
            <a:schemeClr val="accent1"/>
          </a:solidFill>
          <a:ln w="12700"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15755251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388" y="617498"/>
            <a:ext cx="8189912" cy="474229"/>
          </a:xfrm>
          <a:prstGeom prst="rect">
            <a:avLst/>
          </a:prstGeom>
          <a:noFill/>
        </p:spPr>
        <p:txBody>
          <a:bodyPr wrap="square">
            <a:spAutoFit/>
          </a:bodyPr>
          <a:lstStyle/>
          <a:p>
            <a:pPr algn="l">
              <a:defRPr/>
            </a:pPr>
            <a:r>
              <a:rPr lang="ru-RU" b="1" dirty="0" smtClean="0"/>
              <a:t>Путь</a:t>
            </a:r>
            <a:r>
              <a:rPr lang="en-US" b="1" dirty="0" smtClean="0"/>
              <a:t>: </a:t>
            </a:r>
            <a:r>
              <a:rPr lang="ru-RU" dirty="0" smtClean="0"/>
              <a:t>набор элементов пути</a:t>
            </a:r>
            <a:endParaRPr lang="ru-RU" dirty="0"/>
          </a:p>
        </p:txBody>
      </p:sp>
      <p:sp>
        <p:nvSpPr>
          <p:cNvPr id="5" name="TextBox 4"/>
          <p:cNvSpPr txBox="1"/>
          <p:nvPr/>
        </p:nvSpPr>
        <p:spPr>
          <a:xfrm>
            <a:off x="520700" y="1097096"/>
            <a:ext cx="8026400" cy="474229"/>
          </a:xfrm>
          <a:prstGeom prst="rect">
            <a:avLst/>
          </a:prstGeom>
          <a:noFill/>
        </p:spPr>
        <p:txBody>
          <a:bodyPr>
            <a:spAutoFit/>
          </a:bodyPr>
          <a:lstStyle/>
          <a:p>
            <a:pPr algn="l">
              <a:defRPr/>
            </a:pPr>
            <a:r>
              <a:rPr lang="ru-RU" b="1" dirty="0" smtClean="0"/>
              <a:t>Элементы пути</a:t>
            </a:r>
            <a:r>
              <a:rPr lang="en-US" dirty="0" smtClean="0"/>
              <a:t>: </a:t>
            </a:r>
            <a:r>
              <a:rPr lang="en-US" dirty="0">
                <a:solidFill>
                  <a:schemeClr val="accent6"/>
                </a:solidFill>
              </a:rPr>
              <a:t>GlobalID</a:t>
            </a:r>
            <a:r>
              <a:rPr lang="en-US" dirty="0"/>
              <a:t> – </a:t>
            </a:r>
            <a:r>
              <a:rPr lang="ru-RU" dirty="0" smtClean="0"/>
              <a:t>идентификатор элемента</a:t>
            </a:r>
            <a:endParaRPr lang="en-US" dirty="0"/>
          </a:p>
        </p:txBody>
      </p:sp>
      <p:grpSp>
        <p:nvGrpSpPr>
          <p:cNvPr id="19460" name="Группа 18"/>
          <p:cNvGrpSpPr>
            <a:grpSpLocks/>
          </p:cNvGrpSpPr>
          <p:nvPr/>
        </p:nvGrpSpPr>
        <p:grpSpPr bwMode="auto">
          <a:xfrm>
            <a:off x="347663" y="993183"/>
            <a:ext cx="238125" cy="337717"/>
            <a:chOff x="347870" y="835680"/>
            <a:chExt cx="218660" cy="625372"/>
          </a:xfrm>
        </p:grpSpPr>
        <p:cxnSp>
          <p:nvCxnSpPr>
            <p:cNvPr id="9" name="Прямая соединительная линия 8"/>
            <p:cNvCxnSpPr/>
            <p:nvPr/>
          </p:nvCxnSpPr>
          <p:spPr bwMode="auto">
            <a:xfrm rot="5400000">
              <a:off x="40341" y="1144667"/>
              <a:ext cx="617971"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12" name="Прямая соединительная линия 11"/>
            <p:cNvCxnSpPr/>
            <p:nvPr/>
          </p:nvCxnSpPr>
          <p:spPr bwMode="auto">
            <a:xfrm>
              <a:off x="347870" y="1457350"/>
              <a:ext cx="218660" cy="3702"/>
            </a:xfrm>
            <a:prstGeom prst="line">
              <a:avLst/>
            </a:prstGeom>
            <a:solidFill>
              <a:schemeClr val="accent1"/>
            </a:solidFill>
            <a:ln w="9525" cap="flat" cmpd="sng" algn="ctr">
              <a:solidFill>
                <a:schemeClr val="bg1">
                  <a:lumMod val="50000"/>
                </a:schemeClr>
              </a:solidFill>
              <a:prstDash val="solid"/>
              <a:round/>
              <a:headEnd type="none" w="med" len="med"/>
              <a:tailEnd type="triangle" w="med" len="med"/>
            </a:ln>
            <a:effectLst/>
          </p:spPr>
        </p:cxnSp>
      </p:grpSp>
      <p:sp>
        <p:nvSpPr>
          <p:cNvPr id="28" name="TextBox 27"/>
          <p:cNvSpPr txBox="1"/>
          <p:nvPr/>
        </p:nvSpPr>
        <p:spPr>
          <a:xfrm>
            <a:off x="331788" y="2374025"/>
            <a:ext cx="2008188" cy="474229"/>
          </a:xfrm>
          <a:prstGeom prst="rect">
            <a:avLst/>
          </a:prstGeom>
          <a:noFill/>
        </p:spPr>
        <p:txBody>
          <a:bodyPr wrap="square">
            <a:spAutoFit/>
          </a:bodyPr>
          <a:lstStyle/>
          <a:p>
            <a:pPr>
              <a:defRPr/>
            </a:pPr>
            <a:r>
              <a:rPr lang="ru-RU" b="1" dirty="0" smtClean="0"/>
              <a:t>Прямой участок</a:t>
            </a:r>
            <a:endParaRPr lang="en-US" b="1" dirty="0"/>
          </a:p>
        </p:txBody>
      </p:sp>
      <p:grpSp>
        <p:nvGrpSpPr>
          <p:cNvPr id="19462" name="Группа 42"/>
          <p:cNvGrpSpPr>
            <a:grpSpLocks/>
          </p:cNvGrpSpPr>
          <p:nvPr/>
        </p:nvGrpSpPr>
        <p:grpSpPr bwMode="auto">
          <a:xfrm>
            <a:off x="1379538" y="1538726"/>
            <a:ext cx="3789362" cy="905240"/>
            <a:chOff x="1379538" y="1268413"/>
            <a:chExt cx="3789362" cy="719137"/>
          </a:xfrm>
        </p:grpSpPr>
        <p:cxnSp>
          <p:nvCxnSpPr>
            <p:cNvPr id="27" name="Прямая соединительная линия 26"/>
            <p:cNvCxnSpPr/>
            <p:nvPr/>
          </p:nvCxnSpPr>
          <p:spPr bwMode="auto">
            <a:xfrm rot="16200000" flipH="1">
              <a:off x="1019969" y="1627982"/>
              <a:ext cx="719137" cy="0"/>
            </a:xfrm>
            <a:prstGeom prst="line">
              <a:avLst/>
            </a:prstGeom>
            <a:solidFill>
              <a:schemeClr val="accent1"/>
            </a:solidFill>
            <a:ln w="9525" cap="flat" cmpd="sng" algn="ctr">
              <a:solidFill>
                <a:schemeClr val="bg1">
                  <a:lumMod val="50000"/>
                </a:schemeClr>
              </a:solidFill>
              <a:prstDash val="solid"/>
              <a:round/>
              <a:headEnd type="none" w="med" len="med"/>
              <a:tailEnd type="triangle" w="med" len="med"/>
            </a:ln>
            <a:effectLst/>
          </p:spPr>
        </p:cxnSp>
        <p:cxnSp>
          <p:nvCxnSpPr>
            <p:cNvPr id="30" name="Прямая соединительная линия 29"/>
            <p:cNvCxnSpPr/>
            <p:nvPr/>
          </p:nvCxnSpPr>
          <p:spPr bwMode="auto">
            <a:xfrm flipV="1">
              <a:off x="1387475" y="1362075"/>
              <a:ext cx="377983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32" name="Прямая соединительная линия 31"/>
            <p:cNvCxnSpPr/>
            <p:nvPr/>
          </p:nvCxnSpPr>
          <p:spPr bwMode="auto">
            <a:xfrm rot="16200000" flipH="1">
              <a:off x="5060950" y="1473200"/>
              <a:ext cx="215900" cy="0"/>
            </a:xfrm>
            <a:prstGeom prst="line">
              <a:avLst/>
            </a:prstGeom>
            <a:solidFill>
              <a:schemeClr val="accent1"/>
            </a:solidFill>
            <a:ln w="9525" cap="flat" cmpd="sng" algn="ctr">
              <a:solidFill>
                <a:schemeClr val="bg1">
                  <a:lumMod val="50000"/>
                </a:schemeClr>
              </a:solidFill>
              <a:prstDash val="solid"/>
              <a:round/>
              <a:headEnd type="none" w="med" len="med"/>
              <a:tailEnd type="triangle" w="med" len="med"/>
            </a:ln>
            <a:effectLst/>
          </p:spPr>
        </p:cxnSp>
      </p:grpSp>
      <p:sp>
        <p:nvSpPr>
          <p:cNvPr id="33" name="TextBox 32"/>
          <p:cNvSpPr txBox="1"/>
          <p:nvPr/>
        </p:nvSpPr>
        <p:spPr>
          <a:xfrm>
            <a:off x="1387476" y="1814494"/>
            <a:ext cx="7418388" cy="474229"/>
          </a:xfrm>
          <a:prstGeom prst="rect">
            <a:avLst/>
          </a:prstGeom>
          <a:noFill/>
        </p:spPr>
        <p:txBody>
          <a:bodyPr wrap="square">
            <a:spAutoFit/>
          </a:bodyPr>
          <a:lstStyle/>
          <a:p>
            <a:pPr>
              <a:defRPr/>
            </a:pPr>
            <a:r>
              <a:rPr lang="ru-RU" b="1" dirty="0" smtClean="0"/>
              <a:t>Стрелка</a:t>
            </a:r>
            <a:r>
              <a:rPr lang="en-US" dirty="0" smtClean="0"/>
              <a:t>: </a:t>
            </a:r>
            <a:r>
              <a:rPr lang="en-US" dirty="0">
                <a:solidFill>
                  <a:schemeClr val="accent6"/>
                </a:solidFill>
              </a:rPr>
              <a:t>SwitchState</a:t>
            </a:r>
            <a:r>
              <a:rPr lang="en-US" dirty="0"/>
              <a:t> – </a:t>
            </a:r>
            <a:r>
              <a:rPr lang="ru-RU" dirty="0" smtClean="0"/>
              <a:t>состояние стрелки, определяющее направление движения</a:t>
            </a:r>
            <a:endParaRPr lang="ru-RU" dirty="0"/>
          </a:p>
        </p:txBody>
      </p:sp>
      <p:sp>
        <p:nvSpPr>
          <p:cNvPr id="39" name="TextBox 38"/>
          <p:cNvSpPr txBox="1"/>
          <p:nvPr/>
        </p:nvSpPr>
        <p:spPr>
          <a:xfrm>
            <a:off x="2468563" y="2569859"/>
            <a:ext cx="1758950" cy="452672"/>
          </a:xfrm>
          <a:prstGeom prst="rect">
            <a:avLst/>
          </a:prstGeom>
          <a:noFill/>
        </p:spPr>
        <p:txBody>
          <a:bodyPr wrap="square">
            <a:spAutoFit/>
          </a:bodyPr>
          <a:lstStyle/>
          <a:p>
            <a:pPr>
              <a:defRPr/>
            </a:pPr>
            <a:r>
              <a:rPr lang="ru-RU" sz="1500" b="1" dirty="0" smtClean="0"/>
              <a:t>Стрелка типа </a:t>
            </a:r>
            <a:r>
              <a:rPr lang="en-US" sz="1500" b="1" dirty="0" smtClean="0"/>
              <a:t>B</a:t>
            </a:r>
            <a:endParaRPr lang="ru-RU" sz="1500" dirty="0"/>
          </a:p>
        </p:txBody>
      </p:sp>
      <p:sp>
        <p:nvSpPr>
          <p:cNvPr id="40" name="TextBox 39"/>
          <p:cNvSpPr txBox="1"/>
          <p:nvPr/>
        </p:nvSpPr>
        <p:spPr>
          <a:xfrm>
            <a:off x="4294982" y="2585846"/>
            <a:ext cx="2322512" cy="452672"/>
          </a:xfrm>
          <a:prstGeom prst="rect">
            <a:avLst/>
          </a:prstGeom>
          <a:noFill/>
        </p:spPr>
        <p:txBody>
          <a:bodyPr>
            <a:spAutoFit/>
          </a:bodyPr>
          <a:lstStyle/>
          <a:p>
            <a:pPr>
              <a:defRPr/>
            </a:pPr>
            <a:r>
              <a:rPr lang="ru-RU" sz="1500" b="1" dirty="0" smtClean="0"/>
              <a:t>Стрелка типа </a:t>
            </a:r>
            <a:r>
              <a:rPr lang="en-US" sz="1500" b="1" dirty="0" smtClean="0"/>
              <a:t>V</a:t>
            </a:r>
            <a:endParaRPr lang="ru-RU" sz="1500" dirty="0"/>
          </a:p>
        </p:txBody>
      </p:sp>
      <p:sp>
        <p:nvSpPr>
          <p:cNvPr id="41" name="TextBox 40"/>
          <p:cNvSpPr txBox="1"/>
          <p:nvPr/>
        </p:nvSpPr>
        <p:spPr>
          <a:xfrm>
            <a:off x="6791326" y="2597836"/>
            <a:ext cx="1755774" cy="452672"/>
          </a:xfrm>
          <a:prstGeom prst="rect">
            <a:avLst/>
          </a:prstGeom>
          <a:noFill/>
        </p:spPr>
        <p:txBody>
          <a:bodyPr wrap="square">
            <a:spAutoFit/>
          </a:bodyPr>
          <a:lstStyle/>
          <a:p>
            <a:pPr>
              <a:defRPr/>
            </a:pPr>
            <a:r>
              <a:rPr lang="ru-RU" sz="1500" b="1" dirty="0" smtClean="0"/>
              <a:t>Стрелка типа </a:t>
            </a:r>
            <a:r>
              <a:rPr lang="en-US" sz="1500" b="1" dirty="0" smtClean="0"/>
              <a:t>S</a:t>
            </a:r>
            <a:endParaRPr lang="ru-RU" sz="1500" dirty="0"/>
          </a:p>
        </p:txBody>
      </p:sp>
      <p:pic>
        <p:nvPicPr>
          <p:cNvPr id="19468"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718052" y="3123395"/>
            <a:ext cx="1758950" cy="1524721"/>
          </a:xfrm>
          <a:prstGeom prst="rect">
            <a:avLst/>
          </a:prstGeom>
          <a:noFill/>
          <a:ln w="9525">
            <a:noFill/>
            <a:miter lim="800000"/>
            <a:headEnd/>
            <a:tailEnd/>
          </a:ln>
        </p:spPr>
      </p:pic>
      <p:pic>
        <p:nvPicPr>
          <p:cNvPr id="19469" name="Picture 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544763" y="3113404"/>
            <a:ext cx="1887537" cy="1472764"/>
          </a:xfrm>
          <a:prstGeom prst="rect">
            <a:avLst/>
          </a:prstGeom>
          <a:noFill/>
          <a:ln w="9525">
            <a:noFill/>
            <a:miter lim="800000"/>
            <a:headEnd/>
            <a:tailEnd/>
          </a:ln>
        </p:spPr>
      </p:pic>
      <p:pic>
        <p:nvPicPr>
          <p:cNvPr id="19470" name="Picture 4"/>
          <p:cNvPicPr>
            <a:picLocks noChangeAspect="1" noChangeArrowheads="1"/>
          </p:cNvPicPr>
          <p:nvPr/>
        </p:nvPicPr>
        <p:blipFill>
          <a:blip r:embed="rId5" cstate="print"/>
          <a:srcRect/>
          <a:stretch>
            <a:fillRect/>
          </a:stretch>
        </p:blipFill>
        <p:spPr bwMode="auto">
          <a:xfrm>
            <a:off x="6958013" y="3123395"/>
            <a:ext cx="1758950" cy="1524721"/>
          </a:xfrm>
          <a:prstGeom prst="rect">
            <a:avLst/>
          </a:prstGeom>
          <a:noFill/>
          <a:ln w="9525">
            <a:noFill/>
            <a:miter lim="800000"/>
            <a:headEnd/>
            <a:tailEnd/>
          </a:ln>
        </p:spPr>
      </p:pic>
      <p:sp>
        <p:nvSpPr>
          <p:cNvPr id="5142" name="TextBox 60"/>
          <p:cNvSpPr txBox="1">
            <a:spLocks noChangeArrowheads="1"/>
          </p:cNvSpPr>
          <p:nvPr/>
        </p:nvSpPr>
        <p:spPr bwMode="auto">
          <a:xfrm>
            <a:off x="514350" y="4646118"/>
            <a:ext cx="1600200" cy="819122"/>
          </a:xfrm>
          <a:prstGeom prst="rect">
            <a:avLst/>
          </a:prstGeom>
          <a:noFill/>
          <a:ln w="9525">
            <a:noFill/>
            <a:miter lim="800000"/>
            <a:headEnd/>
            <a:tailEnd/>
          </a:ln>
        </p:spPr>
        <p:txBody>
          <a:bodyPr>
            <a:spAutoFit/>
          </a:bodyPr>
          <a:lstStyle/>
          <a:p>
            <a:pPr>
              <a:defRPr/>
            </a:pPr>
            <a:r>
              <a:rPr lang="ru-RU" dirty="0" smtClean="0">
                <a:latin typeface="+mn-lt"/>
              </a:rPr>
              <a:t>Количество секций</a:t>
            </a:r>
            <a:r>
              <a:rPr lang="en-US" dirty="0" smtClean="0">
                <a:latin typeface="+mn-lt"/>
              </a:rPr>
              <a:t>:</a:t>
            </a:r>
            <a:r>
              <a:rPr lang="ru-RU" dirty="0" smtClean="0">
                <a:latin typeface="+mn-lt"/>
              </a:rPr>
              <a:t> </a:t>
            </a:r>
            <a:r>
              <a:rPr lang="ru-RU" dirty="0">
                <a:latin typeface="+mn-lt"/>
              </a:rPr>
              <a:t>1</a:t>
            </a:r>
          </a:p>
        </p:txBody>
      </p:sp>
      <p:sp>
        <p:nvSpPr>
          <p:cNvPr id="5143" name="TextBox 62"/>
          <p:cNvSpPr txBox="1">
            <a:spLocks noChangeArrowheads="1"/>
          </p:cNvSpPr>
          <p:nvPr/>
        </p:nvSpPr>
        <p:spPr bwMode="auto">
          <a:xfrm>
            <a:off x="2627313" y="4662106"/>
            <a:ext cx="1600200" cy="819122"/>
          </a:xfrm>
          <a:prstGeom prst="rect">
            <a:avLst/>
          </a:prstGeom>
          <a:noFill/>
          <a:ln w="9525">
            <a:noFill/>
            <a:miter lim="800000"/>
            <a:headEnd/>
            <a:tailEnd/>
          </a:ln>
        </p:spPr>
        <p:txBody>
          <a:bodyPr>
            <a:spAutoFit/>
          </a:bodyPr>
          <a:lstStyle/>
          <a:p>
            <a:pPr>
              <a:defRPr/>
            </a:pPr>
            <a:r>
              <a:rPr lang="ru-RU" dirty="0" smtClean="0">
                <a:latin typeface="+mn-lt"/>
              </a:rPr>
              <a:t>Количество секций</a:t>
            </a:r>
            <a:r>
              <a:rPr lang="en-US" dirty="0" smtClean="0">
                <a:latin typeface="+mn-lt"/>
              </a:rPr>
              <a:t>:</a:t>
            </a:r>
            <a:r>
              <a:rPr lang="ru-RU" dirty="0" smtClean="0">
                <a:latin typeface="+mn-lt"/>
              </a:rPr>
              <a:t> </a:t>
            </a:r>
            <a:r>
              <a:rPr lang="ru-RU" dirty="0">
                <a:latin typeface="+mn-lt"/>
              </a:rPr>
              <a:t>2</a:t>
            </a:r>
          </a:p>
        </p:txBody>
      </p:sp>
      <p:sp>
        <p:nvSpPr>
          <p:cNvPr id="5144" name="TextBox 63"/>
          <p:cNvSpPr txBox="1">
            <a:spLocks noChangeArrowheads="1"/>
          </p:cNvSpPr>
          <p:nvPr/>
        </p:nvSpPr>
        <p:spPr bwMode="auto">
          <a:xfrm>
            <a:off x="4814888" y="4650114"/>
            <a:ext cx="1600200" cy="819122"/>
          </a:xfrm>
          <a:prstGeom prst="rect">
            <a:avLst/>
          </a:prstGeom>
          <a:noFill/>
          <a:ln w="9525">
            <a:noFill/>
            <a:miter lim="800000"/>
            <a:headEnd/>
            <a:tailEnd/>
          </a:ln>
        </p:spPr>
        <p:txBody>
          <a:bodyPr>
            <a:spAutoFit/>
          </a:bodyPr>
          <a:lstStyle/>
          <a:p>
            <a:pPr>
              <a:defRPr/>
            </a:pPr>
            <a:r>
              <a:rPr lang="ru-RU" dirty="0" smtClean="0">
                <a:latin typeface="+mn-lt"/>
              </a:rPr>
              <a:t>Количество секций</a:t>
            </a:r>
            <a:r>
              <a:rPr lang="en-US" dirty="0" smtClean="0">
                <a:latin typeface="+mn-lt"/>
              </a:rPr>
              <a:t> </a:t>
            </a:r>
            <a:r>
              <a:rPr lang="en-US" dirty="0">
                <a:latin typeface="+mn-lt"/>
              </a:rPr>
              <a:t>:</a:t>
            </a:r>
            <a:r>
              <a:rPr lang="ru-RU" dirty="0">
                <a:latin typeface="+mn-lt"/>
              </a:rPr>
              <a:t> 4</a:t>
            </a:r>
          </a:p>
        </p:txBody>
      </p:sp>
      <p:sp>
        <p:nvSpPr>
          <p:cNvPr id="5145" name="TextBox 64"/>
          <p:cNvSpPr txBox="1">
            <a:spLocks noChangeArrowheads="1"/>
          </p:cNvSpPr>
          <p:nvPr/>
        </p:nvSpPr>
        <p:spPr bwMode="auto">
          <a:xfrm>
            <a:off x="7050088" y="4650114"/>
            <a:ext cx="1600200" cy="819122"/>
          </a:xfrm>
          <a:prstGeom prst="rect">
            <a:avLst/>
          </a:prstGeom>
          <a:noFill/>
          <a:ln w="9525">
            <a:noFill/>
            <a:miter lim="800000"/>
            <a:headEnd/>
            <a:tailEnd/>
          </a:ln>
        </p:spPr>
        <p:txBody>
          <a:bodyPr>
            <a:spAutoFit/>
          </a:bodyPr>
          <a:lstStyle/>
          <a:p>
            <a:pPr>
              <a:defRPr/>
            </a:pPr>
            <a:r>
              <a:rPr lang="ru-RU" dirty="0" smtClean="0">
                <a:latin typeface="+mn-lt"/>
              </a:rPr>
              <a:t>Количество секций</a:t>
            </a:r>
            <a:r>
              <a:rPr lang="en-US" dirty="0" smtClean="0">
                <a:latin typeface="+mn-lt"/>
              </a:rPr>
              <a:t>:</a:t>
            </a:r>
            <a:r>
              <a:rPr lang="ru-RU" dirty="0" smtClean="0">
                <a:latin typeface="+mn-lt"/>
              </a:rPr>
              <a:t> </a:t>
            </a:r>
            <a:r>
              <a:rPr lang="ru-RU" dirty="0">
                <a:latin typeface="+mn-lt"/>
              </a:rPr>
              <a:t>1</a:t>
            </a:r>
          </a:p>
        </p:txBody>
      </p:sp>
      <p:cxnSp>
        <p:nvCxnSpPr>
          <p:cNvPr id="37" name="Прямая соединительная линия 36"/>
          <p:cNvCxnSpPr/>
          <p:nvPr/>
        </p:nvCxnSpPr>
        <p:spPr bwMode="auto">
          <a:xfrm flipV="1">
            <a:off x="5456238" y="2302088"/>
            <a:ext cx="22891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38" name="Прямая соединительная линия 37"/>
          <p:cNvCxnSpPr/>
          <p:nvPr/>
        </p:nvCxnSpPr>
        <p:spPr bwMode="auto">
          <a:xfrm rot="16200000" flipH="1">
            <a:off x="7594896" y="2462953"/>
            <a:ext cx="313733" cy="0"/>
          </a:xfrm>
          <a:prstGeom prst="line">
            <a:avLst/>
          </a:prstGeom>
          <a:solidFill>
            <a:schemeClr val="accent1"/>
          </a:solidFill>
          <a:ln w="9525" cap="flat" cmpd="sng" algn="ctr">
            <a:solidFill>
              <a:schemeClr val="bg1">
                <a:lumMod val="50000"/>
              </a:schemeClr>
            </a:solidFill>
            <a:prstDash val="solid"/>
            <a:round/>
            <a:headEnd type="none" w="med" len="med"/>
            <a:tailEnd type="triangle" w="med" len="med"/>
          </a:ln>
          <a:effectLst/>
        </p:spPr>
      </p:cxnSp>
      <p:cxnSp>
        <p:nvCxnSpPr>
          <p:cNvPr id="45" name="Прямая соединительная линия 44"/>
          <p:cNvCxnSpPr/>
          <p:nvPr/>
        </p:nvCxnSpPr>
        <p:spPr bwMode="auto">
          <a:xfrm flipH="1" flipV="1">
            <a:off x="3209925" y="2300087"/>
            <a:ext cx="2266950"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46" name="Прямая соединительная линия 45"/>
          <p:cNvCxnSpPr/>
          <p:nvPr/>
        </p:nvCxnSpPr>
        <p:spPr bwMode="auto">
          <a:xfrm rot="5400000">
            <a:off x="3071687" y="2437971"/>
            <a:ext cx="263775" cy="0"/>
          </a:xfrm>
          <a:prstGeom prst="line">
            <a:avLst/>
          </a:prstGeom>
          <a:solidFill>
            <a:schemeClr val="accent1"/>
          </a:solidFill>
          <a:ln w="9525" cap="flat" cmpd="sng" algn="ctr">
            <a:solidFill>
              <a:schemeClr val="bg1">
                <a:lumMod val="50000"/>
              </a:schemeClr>
            </a:solidFill>
            <a:prstDash val="solid"/>
            <a:round/>
            <a:headEnd type="none" w="med" len="med"/>
            <a:tailEnd type="triangle" w="med" len="med"/>
          </a:ln>
          <a:effectLst/>
        </p:spPr>
      </p:cxnSp>
      <p:pic>
        <p:nvPicPr>
          <p:cNvPr id="19477" name="Picture 36"/>
          <p:cNvPicPr>
            <a:picLocks noChangeAspect="1" noChangeArrowheads="1"/>
          </p:cNvPicPr>
          <p:nvPr/>
        </p:nvPicPr>
        <p:blipFill>
          <a:blip r:embed="rId6" cstate="print">
            <a:clrChange>
              <a:clrFrom>
                <a:srgbClr val="FFFFFF"/>
              </a:clrFrom>
              <a:clrTo>
                <a:srgbClr val="FFFFFF">
                  <a:alpha val="0"/>
                </a:srgbClr>
              </a:clrTo>
            </a:clrChange>
          </a:blip>
          <a:srcRect l="9601" t="15161" r="9468" b="14977"/>
          <a:stretch>
            <a:fillRect/>
          </a:stretch>
        </p:blipFill>
        <p:spPr bwMode="auto">
          <a:xfrm>
            <a:off x="312738" y="3087426"/>
            <a:ext cx="2027237" cy="1588668"/>
          </a:xfrm>
          <a:prstGeom prst="rect">
            <a:avLst/>
          </a:prstGeom>
          <a:noFill/>
          <a:ln w="9525">
            <a:noFill/>
            <a:miter lim="800000"/>
            <a:headEnd/>
            <a:tailEnd/>
          </a:ln>
        </p:spPr>
      </p:pic>
      <p:sp>
        <p:nvSpPr>
          <p:cNvPr id="35" name="Rectangle 6"/>
          <p:cNvSpPr txBox="1">
            <a:spLocks noChangeArrowheads="1"/>
          </p:cNvSpPr>
          <p:nvPr/>
        </p:nvSpPr>
        <p:spPr>
          <a:xfrm>
            <a:off x="395536" y="0"/>
            <a:ext cx="8612188" cy="409575"/>
          </a:xfrm>
          <a:prstGeom prst="rect">
            <a:avLst/>
          </a:prstGeom>
        </p:spPr>
        <p:txBody>
          <a:bodyPr/>
          <a:lstStyle/>
          <a:p>
            <a:pPr marL="342900" indent="-342900" algn="l" eaLnBrk="0" hangingPunct="0">
              <a:lnSpc>
                <a:spcPct val="140000"/>
              </a:lnSpc>
              <a:spcBef>
                <a:spcPct val="20000"/>
              </a:spcBef>
              <a:defRPr/>
            </a:pPr>
            <a:r>
              <a:rPr lang="ru-RU" sz="1800" dirty="0" smtClean="0">
                <a:solidFill>
                  <a:srgbClr val="073F89"/>
                </a:solidFill>
              </a:rPr>
              <a:t>Модель железнодорожного пути</a:t>
            </a:r>
            <a:endParaRPr lang="ru-RU" sz="1800" kern="0" dirty="0">
              <a:solidFill>
                <a:srgbClr val="073F89"/>
              </a:solidFill>
              <a:latin typeface="Arial" charset="0"/>
              <a:ea typeface="+mj-ea"/>
              <a:cs typeface="+mj-cs"/>
            </a:endParaRPr>
          </a:p>
        </p:txBody>
      </p:sp>
      <p:cxnSp>
        <p:nvCxnSpPr>
          <p:cNvPr id="43" name="Прямая соединительная линия 42"/>
          <p:cNvCxnSpPr/>
          <p:nvPr/>
        </p:nvCxnSpPr>
        <p:spPr bwMode="auto">
          <a:xfrm rot="16200000" flipH="1">
            <a:off x="5326358" y="2462954"/>
            <a:ext cx="313733" cy="0"/>
          </a:xfrm>
          <a:prstGeom prst="line">
            <a:avLst/>
          </a:prstGeom>
          <a:solidFill>
            <a:schemeClr val="accent1"/>
          </a:solidFill>
          <a:ln w="9525" cap="flat" cmpd="sng" algn="ctr">
            <a:solidFill>
              <a:schemeClr val="bg1">
                <a:lumMod val="50000"/>
              </a:schemeClr>
            </a:solidFill>
            <a:prstDash val="solid"/>
            <a:round/>
            <a:headEnd type="none" w="med" len="med"/>
            <a:tailEnd type="triangle" w="med" len="med"/>
          </a:ln>
          <a:effectLst/>
        </p:spPr>
      </p:cxnSp>
    </p:spTree>
    <p:extLst>
      <p:ext uri="{BB962C8B-B14F-4D97-AF65-F5344CB8AC3E}">
        <p14:creationId xmlns:p14="http://schemas.microsoft.com/office/powerpoint/2010/main" val="15216991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33"/>
          <p:cNvGrpSpPr>
            <a:grpSpLocks/>
          </p:cNvGrpSpPr>
          <p:nvPr/>
        </p:nvGrpSpPr>
        <p:grpSpPr bwMode="auto">
          <a:xfrm>
            <a:off x="1431882" y="3132138"/>
            <a:ext cx="6402387" cy="2963862"/>
            <a:chOff x="3584711" y="3125725"/>
            <a:chExt cx="6403014" cy="2963378"/>
          </a:xfrm>
        </p:grpSpPr>
        <p:pic>
          <p:nvPicPr>
            <p:cNvPr id="21534" name="Picture 4"/>
            <p:cNvPicPr>
              <a:picLocks noChangeAspect="1" noChangeArrowheads="1"/>
            </p:cNvPicPr>
            <p:nvPr/>
          </p:nvPicPr>
          <p:blipFill>
            <a:blip r:embed="rId3" cstate="print"/>
            <a:srcRect/>
            <a:stretch>
              <a:fillRect/>
            </a:stretch>
          </p:blipFill>
          <p:spPr bwMode="auto">
            <a:xfrm>
              <a:off x="3584711" y="3125725"/>
              <a:ext cx="6403014" cy="2963378"/>
            </a:xfrm>
            <a:prstGeom prst="rect">
              <a:avLst/>
            </a:prstGeom>
            <a:noFill/>
            <a:ln w="9525">
              <a:noFill/>
              <a:miter lim="800000"/>
              <a:headEnd/>
              <a:tailEnd/>
            </a:ln>
          </p:spPr>
        </p:pic>
        <p:sp>
          <p:nvSpPr>
            <p:cNvPr id="29" name="TextBox 28"/>
            <p:cNvSpPr txBox="1"/>
            <p:nvPr/>
          </p:nvSpPr>
          <p:spPr>
            <a:xfrm>
              <a:off x="6120196" y="4089180"/>
              <a:ext cx="2305276" cy="276954"/>
            </a:xfrm>
            <a:prstGeom prst="rect">
              <a:avLst/>
            </a:prstGeom>
            <a:noFill/>
          </p:spPr>
          <p:txBody>
            <a:bodyPr>
              <a:spAutoFit/>
            </a:bodyPr>
            <a:lstStyle/>
            <a:p>
              <a:pPr>
                <a:defRPr/>
              </a:pPr>
              <a:r>
                <a:rPr lang="ru-RU" sz="1200" dirty="0" smtClean="0">
                  <a:latin typeface="+mj-lt"/>
                </a:rPr>
                <a:t>Стрелка 4</a:t>
              </a:r>
              <a:endParaRPr lang="en-US" sz="1200" dirty="0">
                <a:latin typeface="+mj-lt"/>
              </a:endParaRPr>
            </a:p>
          </p:txBody>
        </p:sp>
        <p:sp>
          <p:nvSpPr>
            <p:cNvPr id="33" name="TextBox 32"/>
            <p:cNvSpPr txBox="1"/>
            <p:nvPr/>
          </p:nvSpPr>
          <p:spPr>
            <a:xfrm>
              <a:off x="4827845" y="3393968"/>
              <a:ext cx="1143112" cy="276954"/>
            </a:xfrm>
            <a:prstGeom prst="rect">
              <a:avLst/>
            </a:prstGeom>
            <a:noFill/>
          </p:spPr>
          <p:txBody>
            <a:bodyPr>
              <a:spAutoFit/>
            </a:bodyPr>
            <a:lstStyle/>
            <a:p>
              <a:pPr>
                <a:defRPr/>
              </a:pPr>
              <a:r>
                <a:rPr lang="ru-RU" sz="1200" dirty="0" smtClean="0">
                  <a:latin typeface="+mj-lt"/>
                </a:rPr>
                <a:t>Участок 1</a:t>
              </a:r>
              <a:endParaRPr lang="en-US" sz="1200" dirty="0">
                <a:latin typeface="+mj-lt"/>
              </a:endParaRPr>
            </a:p>
          </p:txBody>
        </p:sp>
      </p:grpSp>
      <p:grpSp>
        <p:nvGrpSpPr>
          <p:cNvPr id="4" name="Группа 37"/>
          <p:cNvGrpSpPr>
            <a:grpSpLocks/>
          </p:cNvGrpSpPr>
          <p:nvPr/>
        </p:nvGrpSpPr>
        <p:grpSpPr bwMode="auto">
          <a:xfrm>
            <a:off x="1431882" y="3132138"/>
            <a:ext cx="6402387" cy="2963862"/>
            <a:chOff x="1995554" y="3248400"/>
            <a:chExt cx="6403014" cy="2963378"/>
          </a:xfrm>
        </p:grpSpPr>
        <p:pic>
          <p:nvPicPr>
            <p:cNvPr id="21529" name="Picture 5"/>
            <p:cNvPicPr>
              <a:picLocks noChangeAspect="1" noChangeArrowheads="1"/>
            </p:cNvPicPr>
            <p:nvPr/>
          </p:nvPicPr>
          <p:blipFill>
            <a:blip r:embed="rId4" cstate="print"/>
            <a:srcRect/>
            <a:stretch>
              <a:fillRect/>
            </a:stretch>
          </p:blipFill>
          <p:spPr bwMode="auto">
            <a:xfrm>
              <a:off x="1995554" y="3248400"/>
              <a:ext cx="6403014" cy="2963378"/>
            </a:xfrm>
            <a:prstGeom prst="rect">
              <a:avLst/>
            </a:prstGeom>
            <a:noFill/>
            <a:ln w="9525">
              <a:noFill/>
              <a:miter lim="800000"/>
              <a:headEnd/>
              <a:tailEnd/>
            </a:ln>
          </p:spPr>
        </p:pic>
        <p:grpSp>
          <p:nvGrpSpPr>
            <p:cNvPr id="21530" name="Группа 36"/>
            <p:cNvGrpSpPr>
              <a:grpSpLocks/>
            </p:cNvGrpSpPr>
            <p:nvPr/>
          </p:nvGrpSpPr>
          <p:grpSpPr bwMode="auto">
            <a:xfrm>
              <a:off x="3283142" y="3505533"/>
              <a:ext cx="3597627" cy="2132438"/>
              <a:chOff x="3283142" y="3505533"/>
              <a:chExt cx="3597627" cy="2132438"/>
            </a:xfrm>
          </p:grpSpPr>
          <p:sp>
            <p:nvSpPr>
              <p:cNvPr id="30" name="TextBox 29"/>
              <p:cNvSpPr txBox="1"/>
              <p:nvPr/>
            </p:nvSpPr>
            <p:spPr>
              <a:xfrm>
                <a:off x="5289938" y="5361017"/>
                <a:ext cx="1143112" cy="276954"/>
              </a:xfrm>
              <a:prstGeom prst="rect">
                <a:avLst/>
              </a:prstGeom>
              <a:noFill/>
            </p:spPr>
            <p:txBody>
              <a:bodyPr>
                <a:spAutoFit/>
              </a:bodyPr>
              <a:lstStyle/>
              <a:p>
                <a:pPr>
                  <a:defRPr/>
                </a:pPr>
                <a:r>
                  <a:rPr lang="ru-RU" sz="1200" dirty="0" smtClean="0">
                    <a:latin typeface="+mj-lt"/>
                  </a:rPr>
                  <a:t>Участок  2</a:t>
                </a:r>
                <a:endParaRPr lang="en-US" sz="1200" dirty="0">
                  <a:latin typeface="+mj-lt"/>
                </a:endParaRPr>
              </a:p>
            </p:txBody>
          </p:sp>
          <p:sp>
            <p:nvSpPr>
              <p:cNvPr id="35" name="TextBox 34"/>
              <p:cNvSpPr txBox="1"/>
              <p:nvPr/>
            </p:nvSpPr>
            <p:spPr>
              <a:xfrm>
                <a:off x="4575493" y="4200745"/>
                <a:ext cx="2305276" cy="276954"/>
              </a:xfrm>
              <a:prstGeom prst="rect">
                <a:avLst/>
              </a:prstGeom>
              <a:noFill/>
            </p:spPr>
            <p:txBody>
              <a:bodyPr>
                <a:spAutoFit/>
              </a:bodyPr>
              <a:lstStyle/>
              <a:p>
                <a:pPr>
                  <a:defRPr/>
                </a:pPr>
                <a:r>
                  <a:rPr lang="ru-RU" sz="1200" dirty="0" smtClean="0">
                    <a:latin typeface="+mj-lt"/>
                  </a:rPr>
                  <a:t>Стрелка 4</a:t>
                </a:r>
                <a:endParaRPr lang="en-US" sz="1200" dirty="0">
                  <a:latin typeface="+mj-lt"/>
                </a:endParaRPr>
              </a:p>
            </p:txBody>
          </p:sp>
          <p:sp>
            <p:nvSpPr>
              <p:cNvPr id="36" name="TextBox 35"/>
              <p:cNvSpPr txBox="1"/>
              <p:nvPr/>
            </p:nvSpPr>
            <p:spPr>
              <a:xfrm>
                <a:off x="3283142" y="3505533"/>
                <a:ext cx="1143112" cy="276954"/>
              </a:xfrm>
              <a:prstGeom prst="rect">
                <a:avLst/>
              </a:prstGeom>
              <a:noFill/>
            </p:spPr>
            <p:txBody>
              <a:bodyPr>
                <a:spAutoFit/>
              </a:bodyPr>
              <a:lstStyle/>
              <a:p>
                <a:pPr>
                  <a:defRPr/>
                </a:pPr>
                <a:r>
                  <a:rPr lang="en-US" sz="1200" dirty="0" smtClean="0">
                    <a:latin typeface="+mj-lt"/>
                  </a:rPr>
                  <a:t> </a:t>
                </a:r>
                <a:r>
                  <a:rPr lang="ru-RU" sz="1200" dirty="0" smtClean="0">
                    <a:latin typeface="+mj-lt"/>
                  </a:rPr>
                  <a:t>Участок </a:t>
                </a:r>
                <a:r>
                  <a:rPr lang="en-US" sz="1200" dirty="0" smtClean="0">
                    <a:latin typeface="+mj-lt"/>
                  </a:rPr>
                  <a:t>1</a:t>
                </a:r>
                <a:endParaRPr lang="en-US" sz="1200" dirty="0">
                  <a:latin typeface="+mj-lt"/>
                </a:endParaRPr>
              </a:p>
            </p:txBody>
          </p:sp>
        </p:grpSp>
      </p:grpSp>
      <p:grpSp>
        <p:nvGrpSpPr>
          <p:cNvPr id="6" name="Группа 42"/>
          <p:cNvGrpSpPr>
            <a:grpSpLocks/>
          </p:cNvGrpSpPr>
          <p:nvPr/>
        </p:nvGrpSpPr>
        <p:grpSpPr bwMode="auto">
          <a:xfrm>
            <a:off x="1431882" y="3132138"/>
            <a:ext cx="6402387" cy="2963862"/>
            <a:chOff x="4047874" y="3451600"/>
            <a:chExt cx="6403014" cy="2963378"/>
          </a:xfrm>
        </p:grpSpPr>
        <p:pic>
          <p:nvPicPr>
            <p:cNvPr id="21524" name="Picture 6"/>
            <p:cNvPicPr>
              <a:picLocks noChangeAspect="1" noChangeArrowheads="1"/>
            </p:cNvPicPr>
            <p:nvPr/>
          </p:nvPicPr>
          <p:blipFill>
            <a:blip r:embed="rId5" cstate="print"/>
            <a:srcRect/>
            <a:stretch>
              <a:fillRect/>
            </a:stretch>
          </p:blipFill>
          <p:spPr bwMode="auto">
            <a:xfrm>
              <a:off x="4047874" y="3451600"/>
              <a:ext cx="6403014" cy="2963378"/>
            </a:xfrm>
            <a:prstGeom prst="rect">
              <a:avLst/>
            </a:prstGeom>
            <a:noFill/>
            <a:ln w="9525">
              <a:noFill/>
              <a:miter lim="800000"/>
              <a:headEnd/>
              <a:tailEnd/>
            </a:ln>
          </p:spPr>
        </p:pic>
        <p:sp>
          <p:nvSpPr>
            <p:cNvPr id="31" name="TextBox 30"/>
            <p:cNvSpPr txBox="1"/>
            <p:nvPr/>
          </p:nvSpPr>
          <p:spPr>
            <a:xfrm>
              <a:off x="8585393" y="5215024"/>
              <a:ext cx="1143112" cy="276954"/>
            </a:xfrm>
            <a:prstGeom prst="rect">
              <a:avLst/>
            </a:prstGeom>
            <a:noFill/>
          </p:spPr>
          <p:txBody>
            <a:bodyPr>
              <a:spAutoFit/>
            </a:bodyPr>
            <a:lstStyle/>
            <a:p>
              <a:pPr>
                <a:defRPr/>
              </a:pPr>
              <a:r>
                <a:rPr lang="ru-RU" sz="1200" dirty="0" smtClean="0">
                  <a:latin typeface="+mj-lt"/>
                </a:rPr>
                <a:t>Участок </a:t>
              </a:r>
              <a:r>
                <a:rPr lang="en-US" sz="1200" dirty="0" smtClean="0">
                  <a:latin typeface="+mj-lt"/>
                </a:rPr>
                <a:t>3</a:t>
              </a:r>
              <a:endParaRPr lang="en-US" sz="1200" dirty="0">
                <a:latin typeface="+mj-lt"/>
              </a:endParaRPr>
            </a:p>
          </p:txBody>
        </p:sp>
        <p:sp>
          <p:nvSpPr>
            <p:cNvPr id="39" name="TextBox 38"/>
            <p:cNvSpPr txBox="1"/>
            <p:nvPr/>
          </p:nvSpPr>
          <p:spPr>
            <a:xfrm>
              <a:off x="7342259" y="5564217"/>
              <a:ext cx="1143112" cy="276954"/>
            </a:xfrm>
            <a:prstGeom prst="rect">
              <a:avLst/>
            </a:prstGeom>
            <a:noFill/>
          </p:spPr>
          <p:txBody>
            <a:bodyPr>
              <a:spAutoFit/>
            </a:bodyPr>
            <a:lstStyle/>
            <a:p>
              <a:pPr>
                <a:defRPr/>
              </a:pPr>
              <a:r>
                <a:rPr lang="ru-RU" sz="1200" dirty="0" smtClean="0">
                  <a:latin typeface="+mj-lt"/>
                </a:rPr>
                <a:t>Участок 2</a:t>
              </a:r>
              <a:endParaRPr lang="en-US" sz="1200" dirty="0">
                <a:latin typeface="+mj-lt"/>
              </a:endParaRPr>
            </a:p>
          </p:txBody>
        </p:sp>
        <p:sp>
          <p:nvSpPr>
            <p:cNvPr id="40" name="TextBox 39"/>
            <p:cNvSpPr txBox="1"/>
            <p:nvPr/>
          </p:nvSpPr>
          <p:spPr>
            <a:xfrm>
              <a:off x="6627814" y="4403944"/>
              <a:ext cx="2305276" cy="276954"/>
            </a:xfrm>
            <a:prstGeom prst="rect">
              <a:avLst/>
            </a:prstGeom>
            <a:noFill/>
          </p:spPr>
          <p:txBody>
            <a:bodyPr>
              <a:spAutoFit/>
            </a:bodyPr>
            <a:lstStyle/>
            <a:p>
              <a:pPr>
                <a:defRPr/>
              </a:pPr>
              <a:r>
                <a:rPr lang="ru-RU" sz="1200" dirty="0" smtClean="0">
                  <a:latin typeface="+mj-lt"/>
                </a:rPr>
                <a:t>Стрелка </a:t>
              </a:r>
              <a:r>
                <a:rPr lang="en-US" sz="1200" dirty="0" smtClean="0">
                  <a:latin typeface="+mj-lt"/>
                </a:rPr>
                <a:t>4</a:t>
              </a:r>
              <a:endParaRPr lang="en-US" sz="1200" dirty="0">
                <a:latin typeface="+mj-lt"/>
              </a:endParaRPr>
            </a:p>
          </p:txBody>
        </p:sp>
        <p:sp>
          <p:nvSpPr>
            <p:cNvPr id="41" name="TextBox 40"/>
            <p:cNvSpPr txBox="1"/>
            <p:nvPr/>
          </p:nvSpPr>
          <p:spPr>
            <a:xfrm>
              <a:off x="5335462" y="3708733"/>
              <a:ext cx="1143112" cy="276954"/>
            </a:xfrm>
            <a:prstGeom prst="rect">
              <a:avLst/>
            </a:prstGeom>
            <a:noFill/>
          </p:spPr>
          <p:txBody>
            <a:bodyPr>
              <a:spAutoFit/>
            </a:bodyPr>
            <a:lstStyle/>
            <a:p>
              <a:pPr>
                <a:defRPr/>
              </a:pPr>
              <a:r>
                <a:rPr lang="ru-RU" sz="1200" dirty="0" smtClean="0">
                  <a:latin typeface="+mj-lt"/>
                </a:rPr>
                <a:t>Участок 1</a:t>
              </a:r>
              <a:endParaRPr lang="en-US" sz="1200" dirty="0">
                <a:latin typeface="+mj-lt"/>
              </a:endParaRPr>
            </a:p>
          </p:txBody>
        </p:sp>
      </p:grpSp>
      <p:pic>
        <p:nvPicPr>
          <p:cNvPr id="21537" name="Picture 3"/>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1439863" y="3132138"/>
            <a:ext cx="6402387" cy="2963862"/>
          </a:xfrm>
          <a:prstGeom prst="rect">
            <a:avLst/>
          </a:prstGeom>
          <a:noFill/>
          <a:ln w="9525">
            <a:solidFill>
              <a:schemeClr val="bg2"/>
            </a:solidFill>
            <a:miter lim="800000"/>
            <a:headEnd/>
            <a:tailEnd/>
          </a:ln>
        </p:spPr>
      </p:pic>
      <p:pic>
        <p:nvPicPr>
          <p:cNvPr id="21508" name="Picture 8"/>
          <p:cNvPicPr>
            <a:picLocks noChangeAspect="1" noChangeArrowheads="1"/>
          </p:cNvPicPr>
          <p:nvPr/>
        </p:nvPicPr>
        <p:blipFill>
          <a:blip r:embed="rId7" cstate="print"/>
          <a:srcRect/>
          <a:stretch>
            <a:fillRect/>
          </a:stretch>
        </p:blipFill>
        <p:spPr bwMode="auto">
          <a:xfrm>
            <a:off x="179388" y="1481138"/>
            <a:ext cx="2379662" cy="1292225"/>
          </a:xfrm>
          <a:prstGeom prst="rect">
            <a:avLst/>
          </a:prstGeom>
          <a:noFill/>
          <a:ln w="9525">
            <a:noFill/>
            <a:miter lim="800000"/>
            <a:headEnd/>
            <a:tailEnd/>
          </a:ln>
        </p:spPr>
      </p:pic>
      <p:pic>
        <p:nvPicPr>
          <p:cNvPr id="21509" name="Picture 9"/>
          <p:cNvPicPr>
            <a:picLocks noChangeAspect="1" noChangeArrowheads="1"/>
          </p:cNvPicPr>
          <p:nvPr/>
        </p:nvPicPr>
        <p:blipFill>
          <a:blip r:embed="rId8" cstate="print"/>
          <a:srcRect/>
          <a:stretch>
            <a:fillRect/>
          </a:stretch>
        </p:blipFill>
        <p:spPr bwMode="auto">
          <a:xfrm>
            <a:off x="2578100" y="1336675"/>
            <a:ext cx="1800225" cy="1257300"/>
          </a:xfrm>
          <a:prstGeom prst="rect">
            <a:avLst/>
          </a:prstGeom>
          <a:noFill/>
          <a:ln w="9525">
            <a:noFill/>
            <a:miter lim="800000"/>
            <a:headEnd/>
            <a:tailEnd/>
          </a:ln>
        </p:spPr>
      </p:pic>
      <p:pic>
        <p:nvPicPr>
          <p:cNvPr id="21510" name="Picture 10"/>
          <p:cNvPicPr>
            <a:picLocks noChangeAspect="1" noChangeArrowheads="1"/>
          </p:cNvPicPr>
          <p:nvPr/>
        </p:nvPicPr>
        <p:blipFill>
          <a:blip r:embed="rId9" cstate="print"/>
          <a:srcRect/>
          <a:stretch>
            <a:fillRect/>
          </a:stretch>
        </p:blipFill>
        <p:spPr bwMode="auto">
          <a:xfrm>
            <a:off x="6527800" y="1255713"/>
            <a:ext cx="2246313" cy="1458912"/>
          </a:xfrm>
          <a:prstGeom prst="rect">
            <a:avLst/>
          </a:prstGeom>
          <a:noFill/>
          <a:ln w="9525">
            <a:noFill/>
            <a:miter lim="800000"/>
            <a:headEnd/>
            <a:tailEnd/>
          </a:ln>
        </p:spPr>
      </p:pic>
      <p:pic>
        <p:nvPicPr>
          <p:cNvPr id="21511" name="Picture 11"/>
          <p:cNvPicPr>
            <a:picLocks noChangeAspect="1" noChangeArrowheads="1"/>
          </p:cNvPicPr>
          <p:nvPr/>
        </p:nvPicPr>
        <p:blipFill>
          <a:blip r:embed="rId10" cstate="print"/>
          <a:srcRect/>
          <a:stretch>
            <a:fillRect/>
          </a:stretch>
        </p:blipFill>
        <p:spPr bwMode="auto">
          <a:xfrm>
            <a:off x="4649788" y="1530350"/>
            <a:ext cx="2016125" cy="1031875"/>
          </a:xfrm>
          <a:prstGeom prst="rect">
            <a:avLst/>
          </a:prstGeom>
          <a:noFill/>
          <a:ln w="9525">
            <a:noFill/>
            <a:miter lim="800000"/>
            <a:headEnd/>
            <a:tailEnd/>
          </a:ln>
        </p:spPr>
      </p:pic>
      <p:sp>
        <p:nvSpPr>
          <p:cNvPr id="18" name="TextBox 17"/>
          <p:cNvSpPr txBox="1"/>
          <p:nvPr/>
        </p:nvSpPr>
        <p:spPr>
          <a:xfrm>
            <a:off x="854075" y="1143000"/>
            <a:ext cx="1143000" cy="307777"/>
          </a:xfrm>
          <a:prstGeom prst="rect">
            <a:avLst/>
          </a:prstGeom>
          <a:noFill/>
        </p:spPr>
        <p:txBody>
          <a:bodyPr>
            <a:spAutoFit/>
          </a:bodyPr>
          <a:lstStyle/>
          <a:p>
            <a:pPr>
              <a:defRPr/>
            </a:pPr>
            <a:r>
              <a:rPr lang="ru-RU" sz="1400" dirty="0" smtClean="0">
                <a:latin typeface="+mn-lt"/>
              </a:rPr>
              <a:t>Участок 1</a:t>
            </a:r>
            <a:endParaRPr lang="en-US" sz="1400" dirty="0">
              <a:latin typeface="+mn-lt"/>
            </a:endParaRPr>
          </a:p>
        </p:txBody>
      </p:sp>
      <p:sp>
        <p:nvSpPr>
          <p:cNvPr id="19" name="TextBox 18"/>
          <p:cNvSpPr txBox="1"/>
          <p:nvPr/>
        </p:nvSpPr>
        <p:spPr>
          <a:xfrm>
            <a:off x="2355850" y="1143000"/>
            <a:ext cx="2305050" cy="307777"/>
          </a:xfrm>
          <a:prstGeom prst="rect">
            <a:avLst/>
          </a:prstGeom>
          <a:noFill/>
        </p:spPr>
        <p:txBody>
          <a:bodyPr>
            <a:spAutoFit/>
          </a:bodyPr>
          <a:lstStyle/>
          <a:p>
            <a:pPr>
              <a:defRPr/>
            </a:pPr>
            <a:r>
              <a:rPr lang="ru-RU" sz="1400" dirty="0" smtClean="0">
                <a:latin typeface="+mn-lt"/>
              </a:rPr>
              <a:t>Стрелка 4</a:t>
            </a:r>
            <a:endParaRPr lang="en-US" sz="1400" dirty="0">
              <a:latin typeface="+mn-lt"/>
            </a:endParaRPr>
          </a:p>
        </p:txBody>
      </p:sp>
      <p:sp>
        <p:nvSpPr>
          <p:cNvPr id="20" name="TextBox 19"/>
          <p:cNvSpPr txBox="1"/>
          <p:nvPr/>
        </p:nvSpPr>
        <p:spPr>
          <a:xfrm>
            <a:off x="5026025" y="1143000"/>
            <a:ext cx="1143000" cy="307777"/>
          </a:xfrm>
          <a:prstGeom prst="rect">
            <a:avLst/>
          </a:prstGeom>
          <a:noFill/>
        </p:spPr>
        <p:txBody>
          <a:bodyPr>
            <a:spAutoFit/>
          </a:bodyPr>
          <a:lstStyle/>
          <a:p>
            <a:pPr>
              <a:defRPr/>
            </a:pPr>
            <a:r>
              <a:rPr lang="ru-RU" sz="1400" dirty="0" smtClean="0">
                <a:latin typeface="+mn-lt"/>
              </a:rPr>
              <a:t>Участок </a:t>
            </a:r>
            <a:r>
              <a:rPr lang="en-US" sz="1400" dirty="0" smtClean="0">
                <a:latin typeface="+mn-lt"/>
              </a:rPr>
              <a:t>2</a:t>
            </a:r>
            <a:endParaRPr lang="en-US" sz="1400" dirty="0">
              <a:latin typeface="+mn-lt"/>
            </a:endParaRPr>
          </a:p>
        </p:txBody>
      </p:sp>
      <p:sp>
        <p:nvSpPr>
          <p:cNvPr id="21" name="TextBox 20"/>
          <p:cNvSpPr txBox="1"/>
          <p:nvPr/>
        </p:nvSpPr>
        <p:spPr>
          <a:xfrm>
            <a:off x="7135813" y="1143000"/>
            <a:ext cx="1143000" cy="307777"/>
          </a:xfrm>
          <a:prstGeom prst="rect">
            <a:avLst/>
          </a:prstGeom>
          <a:noFill/>
        </p:spPr>
        <p:txBody>
          <a:bodyPr>
            <a:spAutoFit/>
          </a:bodyPr>
          <a:lstStyle/>
          <a:p>
            <a:pPr>
              <a:defRPr/>
            </a:pPr>
            <a:r>
              <a:rPr lang="ru-RU" sz="1400" dirty="0" smtClean="0">
                <a:latin typeface="+mn-lt"/>
              </a:rPr>
              <a:t>Участок </a:t>
            </a:r>
            <a:r>
              <a:rPr lang="en-US" sz="1400" dirty="0" smtClean="0">
                <a:latin typeface="+mn-lt"/>
              </a:rPr>
              <a:t>3</a:t>
            </a:r>
            <a:endParaRPr lang="en-US" sz="1400" dirty="0">
              <a:latin typeface="+mn-lt"/>
            </a:endParaRPr>
          </a:p>
        </p:txBody>
      </p:sp>
      <p:sp>
        <p:nvSpPr>
          <p:cNvPr id="22" name="Прямоугольник 21"/>
          <p:cNvSpPr/>
          <p:nvPr/>
        </p:nvSpPr>
        <p:spPr bwMode="auto">
          <a:xfrm>
            <a:off x="506413" y="1471613"/>
            <a:ext cx="1749425" cy="1042987"/>
          </a:xfrm>
          <a:prstGeom prst="rect">
            <a:avLst/>
          </a:prstGeom>
          <a:noFill/>
          <a:ln w="9525" cap="flat" cmpd="sng" algn="ctr">
            <a:solidFill>
              <a:schemeClr val="bg1">
                <a:lumMod val="65000"/>
              </a:schemeClr>
            </a:solidFill>
            <a:prstDash val="solid"/>
            <a:round/>
            <a:headEnd type="none" w="med" len="med"/>
            <a:tailEnd type="triangle" w="med" len="med"/>
          </a:ln>
          <a:effectLst/>
        </p:spPr>
        <p:txBody>
          <a:bodyPr lIns="0" tIns="46800" rIns="0">
            <a:spAutoFit/>
          </a:bodyPr>
          <a:lstStyle/>
          <a:p>
            <a:pPr>
              <a:defRPr/>
            </a:pPr>
            <a:endParaRPr lang="ru-RU"/>
          </a:p>
        </p:txBody>
      </p:sp>
      <p:sp>
        <p:nvSpPr>
          <p:cNvPr id="23" name="Прямоугольник 22"/>
          <p:cNvSpPr/>
          <p:nvPr/>
        </p:nvSpPr>
        <p:spPr bwMode="auto">
          <a:xfrm>
            <a:off x="2636838" y="1474788"/>
            <a:ext cx="1749425" cy="1042987"/>
          </a:xfrm>
          <a:prstGeom prst="rect">
            <a:avLst/>
          </a:prstGeom>
          <a:noFill/>
          <a:ln w="9525" cap="flat" cmpd="sng" algn="ctr">
            <a:solidFill>
              <a:schemeClr val="bg1">
                <a:lumMod val="65000"/>
              </a:schemeClr>
            </a:solidFill>
            <a:prstDash val="solid"/>
            <a:round/>
            <a:headEnd type="none" w="med" len="med"/>
            <a:tailEnd type="triangle" w="med" len="med"/>
          </a:ln>
          <a:effectLst/>
        </p:spPr>
        <p:txBody>
          <a:bodyPr lIns="0" tIns="46800" rIns="0">
            <a:spAutoFit/>
          </a:bodyPr>
          <a:lstStyle/>
          <a:p>
            <a:pPr>
              <a:defRPr/>
            </a:pPr>
            <a:endParaRPr lang="ru-RU"/>
          </a:p>
        </p:txBody>
      </p:sp>
      <p:sp>
        <p:nvSpPr>
          <p:cNvPr id="24" name="Прямоугольник 23"/>
          <p:cNvSpPr/>
          <p:nvPr/>
        </p:nvSpPr>
        <p:spPr bwMode="auto">
          <a:xfrm>
            <a:off x="4757738" y="1468438"/>
            <a:ext cx="1749425" cy="1042987"/>
          </a:xfrm>
          <a:prstGeom prst="rect">
            <a:avLst/>
          </a:prstGeom>
          <a:noFill/>
          <a:ln w="9525" cap="flat" cmpd="sng" algn="ctr">
            <a:solidFill>
              <a:schemeClr val="bg1">
                <a:lumMod val="65000"/>
              </a:schemeClr>
            </a:solidFill>
            <a:prstDash val="solid"/>
            <a:round/>
            <a:headEnd type="none" w="med" len="med"/>
            <a:tailEnd type="triangle" w="med" len="med"/>
          </a:ln>
          <a:effectLst/>
        </p:spPr>
        <p:txBody>
          <a:bodyPr lIns="0" tIns="46800" rIns="0">
            <a:spAutoFit/>
          </a:bodyPr>
          <a:lstStyle/>
          <a:p>
            <a:pPr>
              <a:defRPr/>
            </a:pPr>
            <a:endParaRPr lang="ru-RU"/>
          </a:p>
        </p:txBody>
      </p:sp>
      <p:sp>
        <p:nvSpPr>
          <p:cNvPr id="25" name="Прямоугольник 24"/>
          <p:cNvSpPr/>
          <p:nvPr/>
        </p:nvSpPr>
        <p:spPr bwMode="auto">
          <a:xfrm>
            <a:off x="6808788" y="1471613"/>
            <a:ext cx="1749425" cy="1042987"/>
          </a:xfrm>
          <a:prstGeom prst="rect">
            <a:avLst/>
          </a:prstGeom>
          <a:noFill/>
          <a:ln w="9525" cap="flat" cmpd="sng" algn="ctr">
            <a:solidFill>
              <a:schemeClr val="bg1">
                <a:lumMod val="65000"/>
              </a:schemeClr>
            </a:solidFill>
            <a:prstDash val="solid"/>
            <a:round/>
            <a:headEnd type="none" w="med" len="med"/>
            <a:tailEnd type="triangle" w="med" len="med"/>
          </a:ln>
          <a:effectLst/>
        </p:spPr>
        <p:txBody>
          <a:bodyPr lIns="0" tIns="46800" rIns="0">
            <a:spAutoFit/>
          </a:bodyPr>
          <a:lstStyle/>
          <a:p>
            <a:pPr>
              <a:defRPr/>
            </a:pPr>
            <a:endParaRPr lang="ru-RU"/>
          </a:p>
        </p:txBody>
      </p:sp>
      <p:sp>
        <p:nvSpPr>
          <p:cNvPr id="37" name="Rectangle 6"/>
          <p:cNvSpPr txBox="1">
            <a:spLocks noChangeArrowheads="1"/>
          </p:cNvSpPr>
          <p:nvPr/>
        </p:nvSpPr>
        <p:spPr>
          <a:xfrm>
            <a:off x="388304" y="0"/>
            <a:ext cx="8612188" cy="409575"/>
          </a:xfrm>
          <a:prstGeom prst="rect">
            <a:avLst/>
          </a:prstGeom>
        </p:spPr>
        <p:txBody>
          <a:bodyPr/>
          <a:lstStyle/>
          <a:p>
            <a:pPr marL="342900" indent="-342900" algn="l" eaLnBrk="0" hangingPunct="0">
              <a:lnSpc>
                <a:spcPct val="140000"/>
              </a:lnSpc>
              <a:spcBef>
                <a:spcPct val="20000"/>
              </a:spcBef>
              <a:defRPr/>
            </a:pPr>
            <a:r>
              <a:rPr lang="ru-RU" sz="1800" dirty="0" smtClean="0">
                <a:solidFill>
                  <a:srgbClr val="073F89"/>
                </a:solidFill>
              </a:rPr>
              <a:t>Модель железнодорожного пути</a:t>
            </a:r>
            <a:endParaRPr lang="ru-RU" sz="1800" kern="0" dirty="0" smtClean="0">
              <a:solidFill>
                <a:srgbClr val="073F89"/>
              </a:solidFill>
              <a:latin typeface="Arial" charset="0"/>
            </a:endParaRPr>
          </a:p>
          <a:p>
            <a:pPr marL="342900" indent="-342900" algn="l" eaLnBrk="0" hangingPunct="0">
              <a:lnSpc>
                <a:spcPct val="140000"/>
              </a:lnSpc>
              <a:spcBef>
                <a:spcPct val="20000"/>
              </a:spcBef>
              <a:defRPr/>
            </a:pPr>
            <a:endParaRPr lang="ru-RU" sz="1800" kern="0" dirty="0">
              <a:solidFill>
                <a:srgbClr val="073F89"/>
              </a:solidFill>
              <a:latin typeface="Arial" charset="0"/>
              <a:ea typeface="+mj-ea"/>
              <a:cs typeface="+mj-cs"/>
            </a:endParaRPr>
          </a:p>
        </p:txBody>
      </p:sp>
      <p:sp>
        <p:nvSpPr>
          <p:cNvPr id="38" name="TextBox 37"/>
          <p:cNvSpPr txBox="1"/>
          <p:nvPr/>
        </p:nvSpPr>
        <p:spPr>
          <a:xfrm>
            <a:off x="288924" y="544473"/>
            <a:ext cx="8445557" cy="338554"/>
          </a:xfrm>
          <a:prstGeom prst="rect">
            <a:avLst/>
          </a:prstGeom>
          <a:noFill/>
        </p:spPr>
        <p:txBody>
          <a:bodyPr wrap="square" rtlCol="0">
            <a:spAutoFit/>
          </a:bodyPr>
          <a:lstStyle/>
          <a:p>
            <a:r>
              <a:rPr lang="ru-RU" dirty="0" smtClean="0"/>
              <a:t>Элементы пути инициализируются друг за другом при движении поезда</a:t>
            </a:r>
            <a:r>
              <a:rPr lang="en-US" dirty="0" smtClean="0"/>
              <a:t>:</a:t>
            </a:r>
            <a:endParaRPr lang="ru-RU" dirty="0"/>
          </a:p>
        </p:txBody>
      </p:sp>
    </p:spTree>
    <p:extLst>
      <p:ext uri="{BB962C8B-B14F-4D97-AF65-F5344CB8AC3E}">
        <p14:creationId xmlns:p14="http://schemas.microsoft.com/office/powerpoint/2010/main" val="725834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Прямоугольник 29"/>
          <p:cNvSpPr>
            <a:spLocks noChangeArrowheads="1"/>
          </p:cNvSpPr>
          <p:nvPr/>
        </p:nvSpPr>
        <p:spPr bwMode="auto">
          <a:xfrm>
            <a:off x="4410075" y="5840413"/>
            <a:ext cx="546100" cy="279400"/>
          </a:xfrm>
          <a:prstGeom prst="rect">
            <a:avLst/>
          </a:prstGeom>
          <a:solidFill>
            <a:schemeClr val="bg1"/>
          </a:solidFill>
          <a:ln w="9525" algn="ctr">
            <a:noFill/>
            <a:round/>
            <a:headEnd/>
            <a:tailEnd type="triangle" w="med" len="med"/>
          </a:ln>
        </p:spPr>
        <p:txBody>
          <a:bodyPr wrap="none" lIns="0" tIns="46800" rIns="0">
            <a:spAutoFit/>
          </a:bodyPr>
          <a:lstStyle/>
          <a:p>
            <a:endParaRPr lang="ru-RU"/>
          </a:p>
        </p:txBody>
      </p:sp>
      <p:sp>
        <p:nvSpPr>
          <p:cNvPr id="23" name="Rectangle 2"/>
          <p:cNvSpPr txBox="1">
            <a:spLocks noChangeArrowheads="1"/>
          </p:cNvSpPr>
          <p:nvPr/>
        </p:nvSpPr>
        <p:spPr>
          <a:xfrm>
            <a:off x="414089" y="44624"/>
            <a:ext cx="8334375" cy="354012"/>
          </a:xfrm>
          <a:prstGeom prst="rect">
            <a:avLst/>
          </a:prstGeom>
        </p:spPr>
        <p:txBody>
          <a:bodyPr/>
          <a:lstStyle/>
          <a:p>
            <a:pPr algn="l">
              <a:defRPr/>
            </a:pPr>
            <a:r>
              <a:rPr lang="ru-RU" sz="1800" dirty="0" smtClean="0">
                <a:solidFill>
                  <a:schemeClr val="accent2"/>
                </a:solidFill>
                <a:latin typeface="+mj-lt"/>
                <a:ea typeface="+mj-ea"/>
                <a:cs typeface="+mj-cs"/>
              </a:rPr>
              <a:t>Моделирование проезда стрелки</a:t>
            </a:r>
            <a:endParaRPr lang="en-US" sz="1800" dirty="0" err="1">
              <a:solidFill>
                <a:schemeClr val="accent2"/>
              </a:solidFill>
              <a:latin typeface="+mj-lt"/>
              <a:ea typeface="+mj-ea"/>
              <a:cs typeface="+mj-cs"/>
            </a:endParaRPr>
          </a:p>
        </p:txBody>
      </p:sp>
      <p:pic>
        <p:nvPicPr>
          <p:cNvPr id="21" name="railroad_1.avi">
            <a:hlinkClick r:id="" action="ppaction://media"/>
          </p:cNvPr>
          <p:cNvPicPr>
            <a:picLocks noRot="1" noChangeAspect="1"/>
          </p:cNvPicPr>
          <p:nvPr>
            <a:videoFile r:link="rId1"/>
          </p:nvPr>
        </p:nvPicPr>
        <p:blipFill>
          <a:blip r:embed="rId4" cstate="print"/>
          <a:srcRect l="8591" t="230" r="-576" b="7816"/>
          <a:stretch>
            <a:fillRect/>
          </a:stretch>
        </p:blipFill>
        <p:spPr>
          <a:xfrm>
            <a:off x="487363" y="1401763"/>
            <a:ext cx="8158162" cy="4064000"/>
          </a:xfrm>
          <a:prstGeom prst="rect">
            <a:avLst/>
          </a:prstGeom>
          <a:ln>
            <a:solidFill>
              <a:schemeClr val="bg1">
                <a:lumMod val="65000"/>
              </a:schemeClr>
            </a:solidFill>
          </a:ln>
        </p:spPr>
      </p:pic>
    </p:spTree>
    <p:extLst>
      <p:ext uri="{BB962C8B-B14F-4D97-AF65-F5344CB8AC3E}">
        <p14:creationId xmlns:p14="http://schemas.microsoft.com/office/powerpoint/2010/main" val="3465375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30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1"/>
                </p:tgtEl>
              </p:cMediaNode>
            </p:video>
            <p:seq concurrent="1" nextAc="seek">
              <p:cTn id="8" restart="whenNotActive" fill="hold" evtFilter="cancelBubble" nodeType="interactiveSeq">
                <p:stCondLst>
                  <p:cond evt="onClick" delay="0">
                    <p:tgtEl>
                      <p:spTgt spid="2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1"/>
                                        </p:tgtEl>
                                      </p:cBhvr>
                                    </p:cmd>
                                  </p:childTnLst>
                                </p:cTn>
                              </p:par>
                            </p:childTnLst>
                          </p:cTn>
                        </p:par>
                      </p:childTnLst>
                    </p:cTn>
                  </p:par>
                </p:childTnLst>
              </p:cTn>
              <p:nextCondLst>
                <p:cond evt="onClick" delay="0">
                  <p:tgtEl>
                    <p:spTgt spid="21"/>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Grp="1" noChangeArrowheads="1"/>
          </p:cNvSpPr>
          <p:nvPr>
            <p:ph type="title" idx="4294967295"/>
          </p:nvPr>
        </p:nvSpPr>
        <p:spPr>
          <a:xfrm>
            <a:off x="467544" y="8620"/>
            <a:ext cx="8612188" cy="409575"/>
          </a:xfrm>
        </p:spPr>
        <p:txBody>
          <a:bodyPr/>
          <a:lstStyle/>
          <a:p>
            <a:pPr marL="342900" indent="-342900">
              <a:lnSpc>
                <a:spcPct val="140000"/>
              </a:lnSpc>
              <a:spcBef>
                <a:spcPct val="20000"/>
              </a:spcBef>
              <a:defRPr/>
            </a:pPr>
            <a:r>
              <a:rPr lang="ru-RU" sz="1800" dirty="0" smtClean="0">
                <a:solidFill>
                  <a:srgbClr val="073F89"/>
                </a:solidFill>
              </a:rPr>
              <a:t>Модель железнодорожного пути</a:t>
            </a:r>
            <a:endParaRPr lang="ru-RU" sz="1800" dirty="0" smtClean="0">
              <a:solidFill>
                <a:srgbClr val="073F89"/>
              </a:solidFill>
              <a:latin typeface="Arial" charset="0"/>
            </a:endParaRPr>
          </a:p>
        </p:txBody>
      </p:sp>
      <p:sp>
        <p:nvSpPr>
          <p:cNvPr id="6" name="Прямоугольник 5"/>
          <p:cNvSpPr/>
          <p:nvPr/>
        </p:nvSpPr>
        <p:spPr>
          <a:xfrm>
            <a:off x="288925" y="550039"/>
            <a:ext cx="8451538" cy="1785104"/>
          </a:xfrm>
          <a:prstGeom prst="rect">
            <a:avLst/>
          </a:prstGeom>
        </p:spPr>
        <p:txBody>
          <a:bodyPr wrap="square">
            <a:spAutoFit/>
          </a:bodyPr>
          <a:lstStyle/>
          <a:p>
            <a:pPr algn="just"/>
            <a:r>
              <a:rPr lang="ru-RU" sz="1800" b="1" dirty="0" smtClean="0"/>
              <a:t>Задание начального положения</a:t>
            </a:r>
            <a:r>
              <a:rPr lang="en-US" sz="1800" b="1" dirty="0" smtClean="0"/>
              <a:t>:</a:t>
            </a:r>
          </a:p>
          <a:p>
            <a:pPr algn="just"/>
            <a:endParaRPr lang="en-US" sz="600" b="1" dirty="0" smtClean="0"/>
          </a:p>
          <a:p>
            <a:pPr marL="180975" indent="-180975" algn="just">
              <a:buFont typeface="Wingdings" pitchFamily="2" charset="2"/>
              <a:buChar char="ü"/>
            </a:pPr>
            <a:r>
              <a:rPr lang="ru-RU" dirty="0" smtClean="0"/>
              <a:t>Изменяются положение элементов пути в зависимости от начального положения локомотива</a:t>
            </a:r>
          </a:p>
          <a:p>
            <a:pPr marL="180975" indent="-180975" algn="just">
              <a:buFont typeface="Wingdings" pitchFamily="2" charset="2"/>
              <a:buChar char="ü"/>
            </a:pPr>
            <a:endParaRPr lang="en-US" dirty="0" smtClean="0"/>
          </a:p>
          <a:p>
            <a:pPr marL="180975" indent="-180975" algn="just">
              <a:buFont typeface="Wingdings" pitchFamily="2" charset="2"/>
              <a:buChar char="ü"/>
            </a:pPr>
            <a:r>
              <a:rPr lang="ru-RU" dirty="0" smtClean="0"/>
              <a:t>Геометрия элементов пути обращается при проезде в обратном направлении</a:t>
            </a:r>
            <a:endParaRPr lang="en-US" dirty="0" smtClean="0"/>
          </a:p>
          <a:p>
            <a:pPr marL="180975" indent="-180975" algn="just">
              <a:buFont typeface="Wingdings" pitchFamily="2" charset="2"/>
              <a:buChar char="ü"/>
            </a:pPr>
            <a:endParaRPr lang="en-US" dirty="0" smtClean="0"/>
          </a:p>
          <a:p>
            <a:pPr marL="180975" indent="-180975" algn="just">
              <a:buFont typeface="Wingdings" pitchFamily="2" charset="2"/>
              <a:buChar char="ü"/>
            </a:pPr>
            <a:r>
              <a:rPr lang="ru-RU" dirty="0" smtClean="0"/>
              <a:t>Моделирование заезда для задания начального положения локомотива в кривой</a:t>
            </a:r>
            <a:endParaRPr lang="en-US" dirty="0" smtClean="0"/>
          </a:p>
          <a:p>
            <a:pPr marL="180975" indent="-180975" algn="just">
              <a:buFont typeface="Wingdings" pitchFamily="2" charset="2"/>
              <a:buChar char="ü"/>
            </a:pPr>
            <a:endParaRPr lang="en-US" sz="600" dirty="0" smtClean="0"/>
          </a:p>
        </p:txBody>
      </p:sp>
      <p:grpSp>
        <p:nvGrpSpPr>
          <p:cNvPr id="22" name="Группа 21"/>
          <p:cNvGrpSpPr/>
          <p:nvPr/>
        </p:nvGrpSpPr>
        <p:grpSpPr>
          <a:xfrm>
            <a:off x="117413" y="2954331"/>
            <a:ext cx="8880535" cy="1972269"/>
            <a:chOff x="117413" y="2954331"/>
            <a:chExt cx="8880535" cy="1972269"/>
          </a:xfrm>
        </p:grpSpPr>
        <p:sp>
          <p:nvSpPr>
            <p:cNvPr id="7" name="Пятиугольник 6"/>
            <p:cNvSpPr/>
            <p:nvPr/>
          </p:nvSpPr>
          <p:spPr bwMode="auto">
            <a:xfrm>
              <a:off x="117413" y="3522600"/>
              <a:ext cx="2300139" cy="1404000"/>
            </a:xfrm>
            <a:prstGeom prst="homePlate">
              <a:avLst>
                <a:gd name="adj" fmla="val 18659"/>
              </a:avLst>
            </a:prstGeom>
            <a:solidFill>
              <a:srgbClr val="FF33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266700" marR="0" indent="-180975" algn="l" defTabSz="914400" rtl="0" eaLnBrk="1" fontAlgn="base" latinLnBrk="0" hangingPunct="1">
                <a:lnSpc>
                  <a:spcPct val="100000"/>
                </a:lnSpc>
                <a:spcBef>
                  <a:spcPct val="0"/>
                </a:spcBef>
                <a:spcAft>
                  <a:spcPct val="0"/>
                </a:spcAft>
                <a:buClrTx/>
                <a:buSzTx/>
                <a:buFontTx/>
                <a:buNone/>
                <a:tabLst/>
              </a:pPr>
              <a:r>
                <a:rPr lang="ru-RU" sz="1800" b="1" dirty="0" smtClean="0"/>
                <a:t>Данные</a:t>
              </a:r>
              <a:r>
                <a:rPr kumimoji="0" lang="en-US" sz="1800" b="1" i="0" u="none" strike="noStrike" cap="none" normalizeH="0" baseline="0" dirty="0" smtClean="0">
                  <a:ln>
                    <a:noFill/>
                  </a:ln>
                  <a:solidFill>
                    <a:schemeClr val="tx1"/>
                  </a:solidFill>
                  <a:effectLst/>
                  <a:latin typeface="Times New Roman" pitchFamily="18" charset="0"/>
                </a:rPr>
                <a:t>:</a:t>
              </a:r>
            </a:p>
            <a:p>
              <a:pPr marL="179388" marR="0" indent="-93663" algn="l" defTabSz="914400" rtl="0" eaLnBrk="1" fontAlgn="base" latinLnBrk="0" hangingPunct="1">
                <a:lnSpc>
                  <a:spcPct val="100000"/>
                </a:lnSpc>
                <a:spcBef>
                  <a:spcPct val="0"/>
                </a:spcBef>
                <a:spcAft>
                  <a:spcPct val="0"/>
                </a:spcAft>
                <a:buClrTx/>
                <a:buSzTx/>
                <a:buFont typeface="Arial" pitchFamily="34" charset="0"/>
                <a:buChar char="•"/>
                <a:tabLst/>
              </a:pPr>
              <a:r>
                <a:rPr lang="ru-RU" sz="1400" dirty="0" smtClean="0"/>
                <a:t>Начальное положение</a:t>
              </a:r>
              <a:endParaRPr lang="en-US" sz="1400" dirty="0" smtClean="0"/>
            </a:p>
            <a:p>
              <a:pPr marL="179388" marR="0" indent="-93663" algn="l" defTabSz="914400" rtl="0" eaLnBrk="1" fontAlgn="base" latinLnBrk="0" hangingPunct="1">
                <a:lnSpc>
                  <a:spcPct val="100000"/>
                </a:lnSpc>
                <a:spcBef>
                  <a:spcPct val="0"/>
                </a:spcBef>
                <a:spcAft>
                  <a:spcPct val="0"/>
                </a:spcAft>
                <a:buClrTx/>
                <a:buSzTx/>
                <a:buFont typeface="Arial" pitchFamily="34" charset="0"/>
                <a:buChar char="•"/>
                <a:tabLst>
                  <a:tab pos="1884363" algn="l"/>
                  <a:tab pos="1966913" algn="l"/>
                </a:tabLst>
              </a:pPr>
              <a:r>
                <a:rPr kumimoji="0" lang="ru-RU" sz="1400" b="0" i="0" u="none" strike="noStrike" cap="none" normalizeH="0" baseline="0" dirty="0" smtClean="0">
                  <a:ln>
                    <a:noFill/>
                  </a:ln>
                  <a:solidFill>
                    <a:schemeClr val="tx1"/>
                  </a:solidFill>
                  <a:effectLst/>
                  <a:latin typeface="Times New Roman" pitchFamily="18" charset="0"/>
                </a:rPr>
                <a:t>Направление</a:t>
              </a:r>
              <a:r>
                <a:rPr kumimoji="0" lang="ru-RU" sz="1400" b="0" i="0" u="none" strike="noStrike" cap="none" normalizeH="0" dirty="0" smtClean="0">
                  <a:ln>
                    <a:noFill/>
                  </a:ln>
                  <a:solidFill>
                    <a:schemeClr val="tx1"/>
                  </a:solidFill>
                  <a:effectLst/>
                  <a:latin typeface="Times New Roman" pitchFamily="18" charset="0"/>
                </a:rPr>
                <a:t> движения</a:t>
              </a:r>
              <a:endParaRPr kumimoji="0" lang="en-US" sz="1400" b="0" i="0" u="none" strike="noStrike" cap="none" normalizeH="0" baseline="0" dirty="0" smtClean="0">
                <a:ln>
                  <a:noFill/>
                </a:ln>
                <a:solidFill>
                  <a:schemeClr val="tx1"/>
                </a:solidFill>
                <a:effectLst/>
                <a:latin typeface="Times New Roman" pitchFamily="18" charset="0"/>
              </a:endParaRPr>
            </a:p>
            <a:p>
              <a:pPr marL="179388" marR="0" indent="-93663" algn="l" defTabSz="914400" rtl="0" eaLnBrk="1" fontAlgn="base" latinLnBrk="0" hangingPunct="1">
                <a:lnSpc>
                  <a:spcPct val="100000"/>
                </a:lnSpc>
                <a:spcBef>
                  <a:spcPct val="0"/>
                </a:spcBef>
                <a:spcAft>
                  <a:spcPct val="0"/>
                </a:spcAft>
                <a:buClrTx/>
                <a:buSzTx/>
                <a:buFont typeface="Arial" pitchFamily="34" charset="0"/>
                <a:buChar char="•"/>
                <a:tabLst/>
              </a:pPr>
              <a:r>
                <a:rPr lang="ru-RU" sz="1400" dirty="0" smtClean="0"/>
                <a:t>Начальная скорость</a:t>
              </a:r>
              <a:endParaRPr kumimoji="0" lang="en-US" sz="1400" b="0" i="0" u="none" strike="noStrike" cap="none" normalizeH="0" baseline="0" dirty="0" smtClean="0">
                <a:ln>
                  <a:noFill/>
                </a:ln>
                <a:solidFill>
                  <a:schemeClr val="tx1"/>
                </a:solidFill>
                <a:effectLst/>
                <a:latin typeface="Times New Roman" pitchFamily="18" charset="0"/>
              </a:endParaRPr>
            </a:p>
            <a:p>
              <a:pPr marL="179388" marR="0" indent="-93663" algn="l" defTabSz="914400" rtl="0" eaLnBrk="1" fontAlgn="base" latinLnBrk="0" hangingPunct="1">
                <a:lnSpc>
                  <a:spcPct val="100000"/>
                </a:lnSpc>
                <a:spcBef>
                  <a:spcPct val="0"/>
                </a:spcBef>
                <a:spcAft>
                  <a:spcPct val="0"/>
                </a:spcAft>
                <a:buClrTx/>
                <a:buSzTx/>
                <a:buFont typeface="Arial" pitchFamily="34" charset="0"/>
                <a:buChar char="•"/>
                <a:tabLst/>
              </a:pPr>
              <a:r>
                <a:rPr lang="ru-RU" sz="1400" dirty="0" smtClean="0"/>
                <a:t>Состояние систем</a:t>
              </a:r>
              <a:endParaRPr lang="en-US" sz="1400" dirty="0" smtClean="0"/>
            </a:p>
            <a:p>
              <a:pPr marL="179388" marR="0" indent="-93663" algn="l" defTabSz="914400" rtl="0" eaLnBrk="1" fontAlgn="base" latinLnBrk="0" hangingPunct="1">
                <a:lnSpc>
                  <a:spcPct val="100000"/>
                </a:lnSpc>
                <a:spcBef>
                  <a:spcPct val="0"/>
                </a:spcBef>
                <a:spcAft>
                  <a:spcPct val="0"/>
                </a:spcAft>
                <a:buClrTx/>
                <a:buSzTx/>
                <a:buFont typeface="Arial" pitchFamily="34" charset="0"/>
                <a:buChar char="•"/>
                <a:tabLst/>
              </a:pPr>
              <a:r>
                <a:rPr lang="ru-RU" sz="1400" dirty="0" smtClean="0"/>
                <a:t>Состояние пути</a:t>
              </a:r>
              <a:endParaRPr kumimoji="0" lang="ru-RU" sz="1600" b="0" i="0" u="none" strike="noStrike" cap="none" normalizeH="0" baseline="0" dirty="0" smtClean="0">
                <a:ln>
                  <a:noFill/>
                </a:ln>
                <a:solidFill>
                  <a:schemeClr val="tx1"/>
                </a:solidFill>
                <a:effectLst/>
                <a:latin typeface="Times New Roman" pitchFamily="18" charset="0"/>
              </a:endParaRPr>
            </a:p>
          </p:txBody>
        </p:sp>
        <p:grpSp>
          <p:nvGrpSpPr>
            <p:cNvPr id="20" name="Группа 19"/>
            <p:cNvGrpSpPr/>
            <p:nvPr/>
          </p:nvGrpSpPr>
          <p:grpSpPr>
            <a:xfrm>
              <a:off x="2513844" y="2981474"/>
              <a:ext cx="5148000" cy="1945126"/>
              <a:chOff x="2513844" y="2981474"/>
              <a:chExt cx="5148000" cy="1945126"/>
            </a:xfrm>
          </p:grpSpPr>
          <p:sp>
            <p:nvSpPr>
              <p:cNvPr id="15" name="Прямоугольник 14"/>
              <p:cNvSpPr/>
              <p:nvPr/>
            </p:nvSpPr>
            <p:spPr bwMode="auto">
              <a:xfrm>
                <a:off x="2513844" y="3522599"/>
                <a:ext cx="5148000" cy="1404001"/>
              </a:xfrm>
              <a:prstGeom prst="rect">
                <a:avLst/>
              </a:prstGeom>
              <a:noFill/>
              <a:ln w="12700"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12" name="Пятиугольник 11"/>
              <p:cNvSpPr/>
              <p:nvPr/>
            </p:nvSpPr>
            <p:spPr bwMode="auto">
              <a:xfrm>
                <a:off x="4285640" y="3778191"/>
                <a:ext cx="1620000" cy="900000"/>
              </a:xfrm>
              <a:prstGeom prst="homePlate">
                <a:avLst>
                  <a:gd name="adj" fmla="val 28490"/>
                </a:avLst>
              </a:prstGeom>
              <a:solidFill>
                <a:srgbClr val="FFFF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dirty="0" smtClean="0">
                  <a:ln>
                    <a:noFill/>
                  </a:ln>
                  <a:solidFill>
                    <a:schemeClr val="tx1"/>
                  </a:solidFill>
                  <a:effectLst/>
                  <a:latin typeface="Times New Roman" pitchFamily="18" charset="0"/>
                </a:endParaRPr>
              </a:p>
              <a:p>
                <a:pPr marR="0"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rPr>
                  <a:t>Моделирование заезда</a:t>
                </a:r>
                <a:endParaRPr kumimoji="0" lang="en-US" sz="1400" b="1" i="0" u="none" strike="noStrike" cap="none" normalizeH="0" baseline="0" dirty="0" smtClean="0">
                  <a:ln>
                    <a:noFill/>
                  </a:ln>
                  <a:solidFill>
                    <a:schemeClr val="tx1"/>
                  </a:solidFill>
                  <a:effectLst/>
                  <a:latin typeface="Times New Roman" pitchFamily="18" charset="0"/>
                </a:endParaRPr>
              </a:p>
            </p:txBody>
          </p:sp>
          <p:sp>
            <p:nvSpPr>
              <p:cNvPr id="13" name="Пятиугольник 12"/>
              <p:cNvSpPr/>
              <p:nvPr/>
            </p:nvSpPr>
            <p:spPr bwMode="auto">
              <a:xfrm>
                <a:off x="5969331" y="3778191"/>
                <a:ext cx="1620000" cy="900000"/>
              </a:xfrm>
              <a:prstGeom prst="homePlate">
                <a:avLst>
                  <a:gd name="adj" fmla="val 28490"/>
                </a:avLst>
              </a:prstGeom>
              <a:solidFill>
                <a:srgbClr val="FFFF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defTabSz="914400" rtl="0" eaLnBrk="1" fontAlgn="base" latinLnBrk="0" hangingPunct="1">
                  <a:lnSpc>
                    <a:spcPct val="100000"/>
                  </a:lnSpc>
                  <a:spcBef>
                    <a:spcPct val="0"/>
                  </a:spcBef>
                  <a:spcAft>
                    <a:spcPct val="0"/>
                  </a:spcAft>
                  <a:buClrTx/>
                  <a:buSzTx/>
                  <a:buFontTx/>
                  <a:buNone/>
                  <a:tabLst/>
                </a:pPr>
                <a:endParaRPr lang="en-US" sz="200" b="1" dirty="0" smtClean="0"/>
              </a:p>
              <a:p>
                <a:pPr marR="0" defTabSz="914400" rtl="0" eaLnBrk="1" fontAlgn="base" latinLnBrk="0" hangingPunct="1">
                  <a:lnSpc>
                    <a:spcPct val="100000"/>
                  </a:lnSpc>
                  <a:spcBef>
                    <a:spcPct val="0"/>
                  </a:spcBef>
                  <a:spcAft>
                    <a:spcPct val="0"/>
                  </a:spcAft>
                  <a:buClrTx/>
                  <a:buSzTx/>
                  <a:buFontTx/>
                  <a:buNone/>
                  <a:tabLst/>
                </a:pPr>
                <a:r>
                  <a:rPr lang="ru-RU" b="1" dirty="0" smtClean="0"/>
                  <a:t>Задание состояния систем поезда</a:t>
                </a:r>
                <a:endParaRPr kumimoji="0" lang="en-US" b="1" i="0" u="none" strike="noStrike" cap="none" normalizeH="0" baseline="0" dirty="0" smtClean="0">
                  <a:ln>
                    <a:noFill/>
                  </a:ln>
                  <a:solidFill>
                    <a:schemeClr val="tx1"/>
                  </a:solidFill>
                  <a:effectLst/>
                  <a:latin typeface="Times New Roman" pitchFamily="18" charset="0"/>
                </a:endParaRPr>
              </a:p>
            </p:txBody>
          </p:sp>
          <p:sp>
            <p:nvSpPr>
              <p:cNvPr id="14" name="Пятиугольник 13"/>
              <p:cNvSpPr/>
              <p:nvPr/>
            </p:nvSpPr>
            <p:spPr bwMode="auto">
              <a:xfrm>
                <a:off x="2610135" y="3778191"/>
                <a:ext cx="1620000" cy="900000"/>
              </a:xfrm>
              <a:prstGeom prst="homePlate">
                <a:avLst>
                  <a:gd name="adj" fmla="val 28490"/>
                </a:avLst>
              </a:prstGeom>
              <a:solidFill>
                <a:srgbClr val="FFFF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defTabSz="914400" rtl="0" eaLnBrk="1" fontAlgn="base" latinLnBrk="0" hangingPunct="1">
                  <a:lnSpc>
                    <a:spcPct val="100000"/>
                  </a:lnSpc>
                  <a:spcBef>
                    <a:spcPct val="0"/>
                  </a:spcBef>
                  <a:spcAft>
                    <a:spcPct val="0"/>
                  </a:spcAft>
                  <a:buClrTx/>
                  <a:buSzTx/>
                  <a:buFontTx/>
                  <a:buNone/>
                  <a:tabLst/>
                </a:pPr>
                <a:endParaRPr kumimoji="0" lang="en-US" sz="200" b="1" i="0" u="none" strike="noStrike" cap="none" normalizeH="0" baseline="0" dirty="0" smtClean="0">
                  <a:ln>
                    <a:noFill/>
                  </a:ln>
                  <a:solidFill>
                    <a:schemeClr val="tx1"/>
                  </a:solidFill>
                  <a:effectLst/>
                  <a:latin typeface="Times New Roman" pitchFamily="18" charset="0"/>
                </a:endParaRPr>
              </a:p>
              <a:p>
                <a:pPr marR="0"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rPr>
                  <a:t>Состояние пути и начальное положение</a:t>
                </a:r>
                <a:endParaRPr kumimoji="0" lang="en-US" sz="1400" b="1" i="0" u="none" strike="noStrike" cap="none" normalizeH="0" baseline="0" dirty="0" smtClean="0">
                  <a:ln>
                    <a:noFill/>
                  </a:ln>
                  <a:solidFill>
                    <a:schemeClr val="tx1"/>
                  </a:solidFill>
                  <a:effectLst/>
                  <a:latin typeface="Times New Roman" pitchFamily="18" charset="0"/>
                </a:endParaRPr>
              </a:p>
            </p:txBody>
          </p:sp>
          <p:sp>
            <p:nvSpPr>
              <p:cNvPr id="17" name="Прямоугольник 16"/>
              <p:cNvSpPr/>
              <p:nvPr/>
            </p:nvSpPr>
            <p:spPr>
              <a:xfrm>
                <a:off x="4338621" y="2981474"/>
                <a:ext cx="1659045" cy="369332"/>
              </a:xfrm>
              <a:prstGeom prst="rect">
                <a:avLst/>
              </a:prstGeom>
            </p:spPr>
            <p:txBody>
              <a:bodyPr wrap="none">
                <a:spAutoFit/>
              </a:bodyPr>
              <a:lstStyle/>
              <a:p>
                <a:r>
                  <a:rPr lang="ru-RU" sz="1800" b="1" dirty="0" smtClean="0"/>
                  <a:t>Препроцессор</a:t>
                </a:r>
                <a:endParaRPr lang="ru-RU" sz="1800" b="1" dirty="0"/>
              </a:p>
            </p:txBody>
          </p:sp>
        </p:grpSp>
        <p:grpSp>
          <p:nvGrpSpPr>
            <p:cNvPr id="21" name="Группа 20"/>
            <p:cNvGrpSpPr/>
            <p:nvPr/>
          </p:nvGrpSpPr>
          <p:grpSpPr>
            <a:xfrm>
              <a:off x="7783272" y="2954331"/>
              <a:ext cx="1214676" cy="1846224"/>
              <a:chOff x="7783272" y="2954331"/>
              <a:chExt cx="1214676" cy="1846224"/>
            </a:xfrm>
          </p:grpSpPr>
          <p:sp>
            <p:nvSpPr>
              <p:cNvPr id="8" name="Управляющая кнопка: далее 7">
                <a:hlinkClick r:id="" action="ppaction://noaction" highlightClick="1"/>
              </p:cNvPr>
              <p:cNvSpPr/>
              <p:nvPr/>
            </p:nvSpPr>
            <p:spPr bwMode="auto">
              <a:xfrm>
                <a:off x="7858170" y="3668652"/>
                <a:ext cx="1139778" cy="1131903"/>
              </a:xfrm>
              <a:prstGeom prst="actionButtonForwardNext">
                <a:avLst/>
              </a:prstGeom>
              <a:solidFill>
                <a:srgbClr val="11FF1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18" name="Прямоугольник 17"/>
              <p:cNvSpPr/>
              <p:nvPr/>
            </p:nvSpPr>
            <p:spPr>
              <a:xfrm>
                <a:off x="7783272" y="2954331"/>
                <a:ext cx="1214676" cy="369332"/>
              </a:xfrm>
              <a:prstGeom prst="rect">
                <a:avLst/>
              </a:prstGeom>
            </p:spPr>
            <p:txBody>
              <a:bodyPr wrap="square">
                <a:spAutoFit/>
              </a:bodyPr>
              <a:lstStyle/>
              <a:p>
                <a:r>
                  <a:rPr lang="ru-RU" sz="1800" b="1" dirty="0" smtClean="0"/>
                  <a:t>Обучение</a:t>
                </a:r>
                <a:endParaRPr lang="ru-RU" sz="1800" b="1" dirty="0"/>
              </a:p>
            </p:txBody>
          </p:sp>
        </p:grpSp>
      </p:grpSp>
      <p:sp>
        <p:nvSpPr>
          <p:cNvPr id="16" name="Прямоугольник 15"/>
          <p:cNvSpPr/>
          <p:nvPr/>
        </p:nvSpPr>
        <p:spPr>
          <a:xfrm>
            <a:off x="100507" y="2981474"/>
            <a:ext cx="2317045" cy="369332"/>
          </a:xfrm>
          <a:prstGeom prst="rect">
            <a:avLst/>
          </a:prstGeom>
        </p:spPr>
        <p:txBody>
          <a:bodyPr wrap="none">
            <a:spAutoFit/>
          </a:bodyPr>
          <a:lstStyle/>
          <a:p>
            <a:r>
              <a:rPr lang="ru-RU" sz="1800" b="1" dirty="0" smtClean="0"/>
              <a:t>Входные параметры</a:t>
            </a:r>
            <a:endParaRPr lang="ru-RU" sz="1800" b="1" dirty="0"/>
          </a:p>
        </p:txBody>
      </p:sp>
    </p:spTree>
    <p:extLst>
      <p:ext uri="{BB962C8B-B14F-4D97-AF65-F5344CB8AC3E}">
        <p14:creationId xmlns:p14="http://schemas.microsoft.com/office/powerpoint/2010/main" val="38159792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6"/>
          <p:cNvSpPr>
            <a:spLocks noGrp="1" noChangeArrowheads="1"/>
          </p:cNvSpPr>
          <p:nvPr>
            <p:ph type="title" idx="4294967295"/>
          </p:nvPr>
        </p:nvSpPr>
        <p:spPr>
          <a:xfrm>
            <a:off x="496316" y="0"/>
            <a:ext cx="8612188" cy="409575"/>
          </a:xfrm>
        </p:spPr>
        <p:txBody>
          <a:bodyPr/>
          <a:lstStyle/>
          <a:p>
            <a:pPr marL="342900" indent="-342900">
              <a:lnSpc>
                <a:spcPct val="140000"/>
              </a:lnSpc>
              <a:spcBef>
                <a:spcPct val="20000"/>
              </a:spcBef>
            </a:pPr>
            <a:r>
              <a:rPr lang="ru-RU" sz="1800" dirty="0" smtClean="0">
                <a:solidFill>
                  <a:srgbClr val="073F89"/>
                </a:solidFill>
              </a:rPr>
              <a:t>Путевые неровности</a:t>
            </a:r>
          </a:p>
        </p:txBody>
      </p:sp>
      <p:sp>
        <p:nvSpPr>
          <p:cNvPr id="5" name="TextBox 4"/>
          <p:cNvSpPr txBox="1"/>
          <p:nvPr/>
        </p:nvSpPr>
        <p:spPr>
          <a:xfrm>
            <a:off x="228600" y="607960"/>
            <a:ext cx="8159750" cy="1600438"/>
          </a:xfrm>
          <a:prstGeom prst="rect">
            <a:avLst/>
          </a:prstGeom>
          <a:noFill/>
        </p:spPr>
        <p:txBody>
          <a:bodyPr>
            <a:spAutoFit/>
          </a:bodyPr>
          <a:lstStyle/>
          <a:p>
            <a:pPr marL="268288" indent="-268288" algn="l">
              <a:buFont typeface="Wingdings" pitchFamily="2" charset="2"/>
              <a:buChar char="ü"/>
              <a:tabLst>
                <a:tab pos="268288" algn="l"/>
              </a:tabLst>
              <a:defRPr/>
            </a:pPr>
            <a:r>
              <a:rPr lang="ru-RU" sz="1800" b="1" dirty="0" smtClean="0">
                <a:solidFill>
                  <a:schemeClr val="accent6"/>
                </a:solidFill>
                <a:latin typeface="+mn-lt"/>
              </a:rPr>
              <a:t>Способы задания неровностей</a:t>
            </a:r>
            <a:r>
              <a:rPr lang="en-US" sz="1800" b="1" dirty="0" smtClean="0">
                <a:solidFill>
                  <a:schemeClr val="accent6"/>
                </a:solidFill>
                <a:latin typeface="+mn-lt"/>
              </a:rPr>
              <a:t>:</a:t>
            </a:r>
            <a:endParaRPr lang="ru-RU" sz="1800" b="1" dirty="0">
              <a:solidFill>
                <a:schemeClr val="accent6"/>
              </a:solidFill>
              <a:latin typeface="+mn-lt"/>
            </a:endParaRPr>
          </a:p>
          <a:p>
            <a:pPr marL="268288" indent="-268288" algn="l">
              <a:buFont typeface="Wingdings" pitchFamily="2" charset="2"/>
              <a:buChar char="Ø"/>
              <a:tabLst>
                <a:tab pos="268288" algn="l"/>
              </a:tabLst>
              <a:defRPr/>
            </a:pPr>
            <a:endParaRPr lang="ru-RU" sz="400" dirty="0" smtClean="0">
              <a:solidFill>
                <a:schemeClr val="accent6"/>
              </a:solidFill>
              <a:latin typeface="+mn-lt"/>
            </a:endParaRPr>
          </a:p>
          <a:p>
            <a:pPr marL="450850" indent="-268288" algn="l">
              <a:buFont typeface="Wingdings" pitchFamily="2" charset="2"/>
              <a:buChar char="Ø"/>
              <a:tabLst>
                <a:tab pos="534988" algn="l"/>
              </a:tabLst>
              <a:defRPr/>
            </a:pPr>
            <a:r>
              <a:rPr lang="ru-RU" dirty="0" smtClean="0">
                <a:latin typeface="+mn-lt"/>
              </a:rPr>
              <a:t>Путь без нервностей</a:t>
            </a:r>
            <a:endParaRPr lang="en-US" dirty="0" smtClean="0">
              <a:latin typeface="+mn-lt"/>
            </a:endParaRPr>
          </a:p>
          <a:p>
            <a:pPr marL="450850" indent="-268288" algn="l">
              <a:tabLst>
                <a:tab pos="534988" algn="l"/>
              </a:tabLst>
              <a:defRPr/>
            </a:pPr>
            <a:endParaRPr lang="en-US" sz="400" dirty="0" smtClean="0">
              <a:latin typeface="+mn-lt"/>
            </a:endParaRPr>
          </a:p>
          <a:p>
            <a:pPr marL="450850" indent="-268288" algn="l">
              <a:buFont typeface="Wingdings" pitchFamily="2" charset="2"/>
              <a:buChar char="Ø"/>
              <a:tabLst>
                <a:tab pos="534988" algn="l"/>
              </a:tabLst>
              <a:defRPr/>
            </a:pPr>
            <a:r>
              <a:rPr lang="ru-RU" dirty="0" smtClean="0">
                <a:latin typeface="+mn-lt"/>
              </a:rPr>
              <a:t>Измеренные неровности</a:t>
            </a:r>
            <a:endParaRPr lang="en-US" dirty="0" smtClean="0">
              <a:latin typeface="+mn-lt"/>
            </a:endParaRPr>
          </a:p>
          <a:p>
            <a:pPr marL="450850" indent="-268288" algn="l">
              <a:buFont typeface="Wingdings" pitchFamily="2" charset="2"/>
              <a:buChar char="Ø"/>
              <a:tabLst>
                <a:tab pos="534988" algn="l"/>
              </a:tabLst>
              <a:defRPr/>
            </a:pPr>
            <a:endParaRPr lang="ru-RU" sz="400" dirty="0" smtClean="0">
              <a:latin typeface="+mn-lt"/>
            </a:endParaRPr>
          </a:p>
          <a:p>
            <a:pPr marL="450850" indent="-268288" algn="l">
              <a:buFont typeface="Wingdings" pitchFamily="2" charset="2"/>
              <a:buChar char="Ø"/>
              <a:tabLst>
                <a:tab pos="534988" algn="l"/>
              </a:tabLst>
              <a:defRPr/>
            </a:pPr>
            <a:r>
              <a:rPr lang="ru-RU" dirty="0" smtClean="0">
                <a:latin typeface="+mn-lt"/>
              </a:rPr>
              <a:t>Неровности, построенные по спектральным плотностям</a:t>
            </a:r>
            <a:endParaRPr lang="en-US" dirty="0" smtClean="0">
              <a:latin typeface="+mn-lt"/>
            </a:endParaRPr>
          </a:p>
          <a:p>
            <a:pPr marL="268288" indent="-268288" algn="l">
              <a:buFont typeface="Wingdings" pitchFamily="2" charset="2"/>
              <a:buChar char="Ø"/>
              <a:tabLst>
                <a:tab pos="268288" algn="l"/>
              </a:tabLst>
              <a:defRPr/>
            </a:pPr>
            <a:endParaRPr lang="ru-RU" sz="400" dirty="0">
              <a:latin typeface="+mn-lt"/>
            </a:endParaRPr>
          </a:p>
          <a:p>
            <a:pPr marL="536575" indent="-93663" algn="l">
              <a:tabLst>
                <a:tab pos="623888" algn="l"/>
              </a:tabLst>
              <a:defRPr/>
            </a:pPr>
            <a:r>
              <a:rPr lang="ru-RU" dirty="0" smtClean="0">
                <a:latin typeface="+mn-lt"/>
              </a:rPr>
              <a:t>(ВНИИЖТ, </a:t>
            </a:r>
            <a:r>
              <a:rPr lang="en-US" dirty="0" smtClean="0">
                <a:latin typeface="+mn-lt"/>
              </a:rPr>
              <a:t>UIC, FRA)</a:t>
            </a:r>
            <a:endParaRPr lang="ru-RU" dirty="0">
              <a:latin typeface="+mn-lt"/>
            </a:endParaRPr>
          </a:p>
        </p:txBody>
      </p:sp>
      <p:sp>
        <p:nvSpPr>
          <p:cNvPr id="6" name="Прямоугольник 5"/>
          <p:cNvSpPr/>
          <p:nvPr/>
        </p:nvSpPr>
        <p:spPr>
          <a:xfrm>
            <a:off x="415564" y="2463989"/>
            <a:ext cx="5896679" cy="338554"/>
          </a:xfrm>
          <a:prstGeom prst="rect">
            <a:avLst/>
          </a:prstGeom>
        </p:spPr>
        <p:txBody>
          <a:bodyPr wrap="none">
            <a:spAutoFit/>
          </a:bodyPr>
          <a:lstStyle/>
          <a:p>
            <a:pPr marL="268288" indent="-268288">
              <a:tabLst>
                <a:tab pos="268288" algn="l"/>
              </a:tabLst>
              <a:defRPr/>
            </a:pPr>
            <a:r>
              <a:rPr lang="ru-RU" dirty="0" smtClean="0">
                <a:solidFill>
                  <a:schemeClr val="accent6"/>
                </a:solidFill>
                <a:latin typeface="+mn-lt"/>
              </a:rPr>
              <a:t>Обработка неровностей для получения циклических нервностей</a:t>
            </a:r>
            <a:r>
              <a:rPr lang="en-US" dirty="0" smtClean="0">
                <a:solidFill>
                  <a:schemeClr val="accent6"/>
                </a:solidFill>
                <a:latin typeface="+mn-lt"/>
              </a:rPr>
              <a:t>:</a:t>
            </a:r>
            <a:endParaRPr lang="ru-RU" dirty="0">
              <a:solidFill>
                <a:schemeClr val="accent6"/>
              </a:solidFill>
              <a:latin typeface="+mn-lt"/>
            </a:endParaRPr>
          </a:p>
        </p:txBody>
      </p:sp>
      <p:pic>
        <p:nvPicPr>
          <p:cNvPr id="22536" name="Picture 12"/>
          <p:cNvPicPr>
            <a:picLocks noChangeAspect="1" noChangeArrowheads="1"/>
          </p:cNvPicPr>
          <p:nvPr/>
        </p:nvPicPr>
        <p:blipFill>
          <a:blip r:embed="rId3" cstate="print"/>
          <a:srcRect/>
          <a:stretch>
            <a:fillRect/>
          </a:stretch>
        </p:blipFill>
        <p:spPr bwMode="auto">
          <a:xfrm>
            <a:off x="4466326" y="2984672"/>
            <a:ext cx="4049078" cy="1430179"/>
          </a:xfrm>
          <a:prstGeom prst="rect">
            <a:avLst/>
          </a:prstGeom>
          <a:noFill/>
          <a:ln w="9525">
            <a:noFill/>
            <a:miter lim="800000"/>
            <a:headEnd/>
            <a:tailEnd/>
          </a:ln>
        </p:spPr>
      </p:pic>
      <p:pic>
        <p:nvPicPr>
          <p:cNvPr id="22537" name="Picture 13"/>
          <p:cNvPicPr>
            <a:picLocks noChangeAspect="1" noChangeArrowheads="1"/>
          </p:cNvPicPr>
          <p:nvPr/>
        </p:nvPicPr>
        <p:blipFill>
          <a:blip r:embed="rId4" cstate="print"/>
          <a:srcRect/>
          <a:stretch>
            <a:fillRect/>
          </a:stretch>
        </p:blipFill>
        <p:spPr bwMode="auto">
          <a:xfrm>
            <a:off x="821833" y="3040393"/>
            <a:ext cx="2581751" cy="1374458"/>
          </a:xfrm>
          <a:prstGeom prst="rect">
            <a:avLst/>
          </a:prstGeom>
          <a:noFill/>
          <a:ln w="9525">
            <a:noFill/>
            <a:miter lim="800000"/>
            <a:headEnd/>
            <a:tailEnd/>
          </a:ln>
        </p:spPr>
      </p:pic>
      <p:sp>
        <p:nvSpPr>
          <p:cNvPr id="9" name="TextBox 8"/>
          <p:cNvSpPr txBox="1"/>
          <p:nvPr/>
        </p:nvSpPr>
        <p:spPr>
          <a:xfrm>
            <a:off x="282628" y="4487877"/>
            <a:ext cx="8159750" cy="646331"/>
          </a:xfrm>
          <a:prstGeom prst="rect">
            <a:avLst/>
          </a:prstGeom>
          <a:noFill/>
        </p:spPr>
        <p:txBody>
          <a:bodyPr>
            <a:spAutoFit/>
          </a:bodyPr>
          <a:lstStyle/>
          <a:p>
            <a:pPr marL="182563" indent="-182563" algn="l">
              <a:buFont typeface="Wingdings" pitchFamily="2" charset="2"/>
              <a:buChar char="ü"/>
              <a:defRPr/>
            </a:pPr>
            <a:r>
              <a:rPr lang="ru-RU" sz="1800" b="1" dirty="0" smtClean="0">
                <a:solidFill>
                  <a:schemeClr val="accent6"/>
                </a:solidFill>
                <a:latin typeface="+mn-lt"/>
              </a:rPr>
              <a:t>Задание масштабных коэффициентов вертикальных и горизонтальных неровностей</a:t>
            </a:r>
            <a:endParaRPr lang="ru-RU" sz="1800" b="1" dirty="0">
              <a:solidFill>
                <a:schemeClr val="accent6"/>
              </a:solidFill>
              <a:latin typeface="+mn-lt"/>
            </a:endParaRPr>
          </a:p>
        </p:txBody>
      </p:sp>
      <p:sp>
        <p:nvSpPr>
          <p:cNvPr id="10" name="Прямоугольник 9"/>
          <p:cNvSpPr/>
          <p:nvPr/>
        </p:nvSpPr>
        <p:spPr>
          <a:xfrm>
            <a:off x="1329154" y="2701839"/>
            <a:ext cx="1031051" cy="338554"/>
          </a:xfrm>
          <a:prstGeom prst="rect">
            <a:avLst/>
          </a:prstGeom>
        </p:spPr>
        <p:txBody>
          <a:bodyPr wrap="none">
            <a:spAutoFit/>
          </a:bodyPr>
          <a:lstStyle/>
          <a:p>
            <a:pPr algn="l">
              <a:defRPr/>
            </a:pPr>
            <a:r>
              <a:rPr lang="ru-RU" dirty="0" smtClean="0"/>
              <a:t>Источник</a:t>
            </a:r>
            <a:endParaRPr lang="en-US" dirty="0"/>
          </a:p>
        </p:txBody>
      </p:sp>
      <p:sp>
        <p:nvSpPr>
          <p:cNvPr id="11" name="Прямоугольник 10"/>
          <p:cNvSpPr/>
          <p:nvPr/>
        </p:nvSpPr>
        <p:spPr>
          <a:xfrm>
            <a:off x="5497870" y="2701839"/>
            <a:ext cx="2375137" cy="338554"/>
          </a:xfrm>
          <a:prstGeom prst="rect">
            <a:avLst/>
          </a:prstGeom>
        </p:spPr>
        <p:txBody>
          <a:bodyPr wrap="none">
            <a:spAutoFit/>
          </a:bodyPr>
          <a:lstStyle/>
          <a:p>
            <a:pPr algn="l">
              <a:defRPr/>
            </a:pPr>
            <a:r>
              <a:rPr lang="ru-RU" dirty="0" smtClean="0"/>
              <a:t>Циклическая неровность</a:t>
            </a:r>
            <a:endParaRPr lang="en-US" dirty="0"/>
          </a:p>
        </p:txBody>
      </p:sp>
      <p:sp>
        <p:nvSpPr>
          <p:cNvPr id="12" name="Стрелка вправо 11"/>
          <p:cNvSpPr/>
          <p:nvPr/>
        </p:nvSpPr>
        <p:spPr bwMode="auto">
          <a:xfrm>
            <a:off x="3732201" y="3575052"/>
            <a:ext cx="584208" cy="182565"/>
          </a:xfrm>
          <a:prstGeom prst="rightArrow">
            <a:avLst/>
          </a:prstGeom>
          <a:solidFill>
            <a:schemeClr val="accent6">
              <a:lumMod val="40000"/>
              <a:lumOff val="6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4803846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6"/>
          <p:cNvSpPr>
            <a:spLocks noGrp="1" noChangeArrowheads="1"/>
          </p:cNvSpPr>
          <p:nvPr>
            <p:ph type="title" idx="4294967295"/>
          </p:nvPr>
        </p:nvSpPr>
        <p:spPr>
          <a:xfrm>
            <a:off x="496316" y="-4911"/>
            <a:ext cx="8612188" cy="409575"/>
          </a:xfrm>
        </p:spPr>
        <p:txBody>
          <a:bodyPr/>
          <a:lstStyle/>
          <a:p>
            <a:pPr eaLnBrk="1" hangingPunct="1"/>
            <a:r>
              <a:rPr lang="ru-RU" sz="1800" dirty="0" smtClean="0"/>
              <a:t>Моделирование динамики поезда</a:t>
            </a:r>
          </a:p>
        </p:txBody>
      </p:sp>
      <p:sp>
        <p:nvSpPr>
          <p:cNvPr id="11" name="Rectangle 3"/>
          <p:cNvSpPr txBox="1">
            <a:spLocks noChangeArrowheads="1"/>
          </p:cNvSpPr>
          <p:nvPr/>
        </p:nvSpPr>
        <p:spPr bwMode="auto">
          <a:xfrm>
            <a:off x="276225" y="608013"/>
            <a:ext cx="8456613" cy="5040312"/>
          </a:xfrm>
          <a:prstGeom prst="rect">
            <a:avLst/>
          </a:prstGeom>
          <a:noFill/>
          <a:ln w="9525">
            <a:noFill/>
            <a:miter lim="800000"/>
            <a:headEnd/>
            <a:tailEnd/>
          </a:ln>
        </p:spPr>
        <p:txBody>
          <a:bodyPr/>
          <a:lstStyle/>
          <a:p>
            <a:pPr marL="342900" indent="-342900" algn="l">
              <a:lnSpc>
                <a:spcPct val="140000"/>
              </a:lnSpc>
              <a:spcBef>
                <a:spcPct val="20000"/>
              </a:spcBef>
              <a:buClr>
                <a:srgbClr val="FF0000"/>
              </a:buClr>
              <a:buFont typeface="Wingdings" pitchFamily="2" charset="2"/>
              <a:buChar char="è"/>
              <a:defRPr/>
            </a:pPr>
            <a:endParaRPr lang="en-US" sz="2000" kern="0" dirty="0">
              <a:solidFill>
                <a:srgbClr val="073F89"/>
              </a:solidFill>
              <a:latin typeface="Arial" charset="0"/>
            </a:endParaRPr>
          </a:p>
        </p:txBody>
      </p:sp>
      <p:pic>
        <p:nvPicPr>
          <p:cNvPr id="6" name="train3.avi">
            <a:hlinkClick r:id="" action="ppaction://media"/>
          </p:cNvPr>
          <p:cNvPicPr>
            <a:picLocks noRot="1" noChangeAspect="1"/>
          </p:cNvPicPr>
          <p:nvPr>
            <a:videoFile r:link="rId1"/>
          </p:nvPr>
        </p:nvPicPr>
        <p:blipFill>
          <a:blip r:embed="rId4" cstate="print"/>
          <a:stretch>
            <a:fillRect/>
          </a:stretch>
        </p:blipFill>
        <p:spPr>
          <a:xfrm>
            <a:off x="2284413" y="1568450"/>
            <a:ext cx="4572000" cy="3717925"/>
          </a:xfrm>
          <a:prstGeom prst="rect">
            <a:avLst/>
          </a:prstGeom>
        </p:spPr>
      </p:pic>
    </p:spTree>
    <p:extLst>
      <p:ext uri="{BB962C8B-B14F-4D97-AF65-F5344CB8AC3E}">
        <p14:creationId xmlns:p14="http://schemas.microsoft.com/office/powerpoint/2010/main" val="3953345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8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Прямоугольник 15"/>
          <p:cNvSpPr/>
          <p:nvPr/>
        </p:nvSpPr>
        <p:spPr bwMode="auto">
          <a:xfrm>
            <a:off x="5997518" y="900279"/>
            <a:ext cx="2556000" cy="1908000"/>
          </a:xfrm>
          <a:prstGeom prst="rect">
            <a:avLst/>
          </a:prstGeom>
          <a:solidFill>
            <a:schemeClr val="bg1">
              <a:lumMod val="6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pic>
        <p:nvPicPr>
          <p:cNvPr id="23566" name="Picture 14"/>
          <p:cNvPicPr>
            <a:picLocks noChangeArrowheads="1"/>
          </p:cNvPicPr>
          <p:nvPr/>
        </p:nvPicPr>
        <p:blipFill>
          <a:blip r:embed="rId3" cstate="print"/>
          <a:srcRect t="10142" r="109" b="21197"/>
          <a:stretch>
            <a:fillRect/>
          </a:stretch>
        </p:blipFill>
        <p:spPr bwMode="auto">
          <a:xfrm>
            <a:off x="6032520" y="946116"/>
            <a:ext cx="2481283" cy="1836000"/>
          </a:xfrm>
          <a:prstGeom prst="rect">
            <a:avLst/>
          </a:prstGeom>
          <a:noFill/>
          <a:ln>
            <a:noFill/>
          </a:ln>
        </p:spPr>
      </p:pic>
      <p:sp>
        <p:nvSpPr>
          <p:cNvPr id="23554" name="Rectangle 6"/>
          <p:cNvSpPr>
            <a:spLocks noGrp="1" noChangeArrowheads="1"/>
          </p:cNvSpPr>
          <p:nvPr>
            <p:ph type="title" idx="4294967295"/>
          </p:nvPr>
        </p:nvSpPr>
        <p:spPr>
          <a:xfrm>
            <a:off x="503548" y="0"/>
            <a:ext cx="8612188" cy="409575"/>
          </a:xfrm>
        </p:spPr>
        <p:txBody>
          <a:bodyPr/>
          <a:lstStyle/>
          <a:p>
            <a:pPr marL="342900" indent="-342900">
              <a:lnSpc>
                <a:spcPct val="140000"/>
              </a:lnSpc>
              <a:spcBef>
                <a:spcPct val="20000"/>
              </a:spcBef>
            </a:pPr>
            <a:r>
              <a:rPr lang="ru-RU" sz="1800" dirty="0" smtClean="0">
                <a:solidFill>
                  <a:srgbClr val="073F89"/>
                </a:solidFill>
              </a:rPr>
              <a:t>Задание коэффициентов трения </a:t>
            </a:r>
          </a:p>
        </p:txBody>
      </p:sp>
      <p:pic>
        <p:nvPicPr>
          <p:cNvPr id="23557" name="Picture 5"/>
          <p:cNvPicPr>
            <a:picLocks noChangeAspect="1" noChangeArrowheads="1"/>
          </p:cNvPicPr>
          <p:nvPr/>
        </p:nvPicPr>
        <p:blipFill>
          <a:blip r:embed="rId4" cstate="print"/>
          <a:srcRect/>
          <a:stretch>
            <a:fillRect/>
          </a:stretch>
        </p:blipFill>
        <p:spPr bwMode="auto">
          <a:xfrm>
            <a:off x="361951" y="894618"/>
            <a:ext cx="3443276" cy="1950174"/>
          </a:xfrm>
          <a:prstGeom prst="rect">
            <a:avLst/>
          </a:prstGeom>
          <a:noFill/>
          <a:ln w="12700" cap="flat" cmpd="sng">
            <a:noFill/>
            <a:prstDash val="solid"/>
            <a:miter lim="800000"/>
            <a:headEnd/>
            <a:tailEnd/>
          </a:ln>
        </p:spPr>
      </p:pic>
      <p:pic>
        <p:nvPicPr>
          <p:cNvPr id="23558" name="Picture 6"/>
          <p:cNvPicPr>
            <a:picLocks noChangeAspect="1" noChangeArrowheads="1"/>
          </p:cNvPicPr>
          <p:nvPr/>
        </p:nvPicPr>
        <p:blipFill>
          <a:blip r:embed="rId5" cstate="print"/>
          <a:srcRect/>
          <a:stretch>
            <a:fillRect/>
          </a:stretch>
        </p:blipFill>
        <p:spPr bwMode="auto">
          <a:xfrm>
            <a:off x="299979" y="2881782"/>
            <a:ext cx="4358640" cy="289560"/>
          </a:xfrm>
          <a:prstGeom prst="rect">
            <a:avLst/>
          </a:prstGeom>
          <a:noFill/>
          <a:ln w="12700" cap="flat" cmpd="sng">
            <a:noFill/>
            <a:prstDash val="solid"/>
            <a:miter lim="800000"/>
            <a:headEnd/>
            <a:tailEnd/>
          </a:ln>
        </p:spPr>
      </p:pic>
      <p:pic>
        <p:nvPicPr>
          <p:cNvPr id="23559" name="Picture 7"/>
          <p:cNvPicPr>
            <a:picLocks noChangeAspect="1" noChangeArrowheads="1"/>
          </p:cNvPicPr>
          <p:nvPr/>
        </p:nvPicPr>
        <p:blipFill>
          <a:blip r:embed="rId6" cstate="print"/>
          <a:srcRect/>
          <a:stretch>
            <a:fillRect/>
          </a:stretch>
        </p:blipFill>
        <p:spPr bwMode="auto">
          <a:xfrm>
            <a:off x="336492" y="3580243"/>
            <a:ext cx="3412030" cy="907634"/>
          </a:xfrm>
          <a:prstGeom prst="rect">
            <a:avLst/>
          </a:prstGeom>
          <a:noFill/>
          <a:ln w="12700" cap="flat" cmpd="sng">
            <a:noFill/>
            <a:prstDash val="solid"/>
            <a:miter lim="800000"/>
            <a:headEnd/>
            <a:tailEnd/>
          </a:ln>
        </p:spPr>
      </p:pic>
      <p:pic>
        <p:nvPicPr>
          <p:cNvPr id="23562" name="Picture 10"/>
          <p:cNvPicPr>
            <a:picLocks noChangeAspect="1" noChangeArrowheads="1"/>
          </p:cNvPicPr>
          <p:nvPr/>
        </p:nvPicPr>
        <p:blipFill>
          <a:blip r:embed="rId7" cstate="print"/>
          <a:srcRect/>
          <a:stretch>
            <a:fillRect/>
          </a:stretch>
        </p:blipFill>
        <p:spPr bwMode="auto">
          <a:xfrm>
            <a:off x="381618" y="4487877"/>
            <a:ext cx="2693349" cy="939540"/>
          </a:xfrm>
          <a:prstGeom prst="rect">
            <a:avLst/>
          </a:prstGeom>
          <a:noFill/>
          <a:ln w="12700" cap="flat" cmpd="sng">
            <a:noFill/>
            <a:prstDash val="solid"/>
            <a:miter lim="800000"/>
            <a:headEnd/>
            <a:tailEnd/>
          </a:ln>
        </p:spPr>
      </p:pic>
      <p:pic>
        <p:nvPicPr>
          <p:cNvPr id="23563" name="Picture 11"/>
          <p:cNvPicPr>
            <a:picLocks noChangeAspect="1" noChangeArrowheads="1"/>
          </p:cNvPicPr>
          <p:nvPr/>
        </p:nvPicPr>
        <p:blipFill>
          <a:blip r:embed="rId8" cstate="print"/>
          <a:srcRect/>
          <a:stretch>
            <a:fillRect/>
          </a:stretch>
        </p:blipFill>
        <p:spPr bwMode="auto">
          <a:xfrm>
            <a:off x="304759" y="5473728"/>
            <a:ext cx="4815840" cy="441960"/>
          </a:xfrm>
          <a:prstGeom prst="rect">
            <a:avLst/>
          </a:prstGeom>
          <a:noFill/>
          <a:ln w="12700" cap="flat" cmpd="sng">
            <a:noFill/>
            <a:prstDash val="solid"/>
            <a:miter lim="800000"/>
            <a:headEnd/>
            <a:tailEnd/>
          </a:ln>
        </p:spPr>
      </p:pic>
      <p:grpSp>
        <p:nvGrpSpPr>
          <p:cNvPr id="19" name="Группа 18"/>
          <p:cNvGrpSpPr/>
          <p:nvPr/>
        </p:nvGrpSpPr>
        <p:grpSpPr>
          <a:xfrm>
            <a:off x="6032430" y="3502026"/>
            <a:ext cx="2556000" cy="1980000"/>
            <a:chOff x="5959494" y="3502026"/>
            <a:chExt cx="2556000" cy="1980000"/>
          </a:xfrm>
        </p:grpSpPr>
        <p:sp>
          <p:nvSpPr>
            <p:cNvPr id="17" name="Прямоугольник 16"/>
            <p:cNvSpPr/>
            <p:nvPr/>
          </p:nvSpPr>
          <p:spPr bwMode="auto">
            <a:xfrm>
              <a:off x="5959494" y="3502026"/>
              <a:ext cx="2556000" cy="1980000"/>
            </a:xfrm>
            <a:prstGeom prst="rect">
              <a:avLst/>
            </a:prstGeom>
            <a:solidFill>
              <a:schemeClr val="bg1">
                <a:lumMod val="6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pic>
          <p:nvPicPr>
            <p:cNvPr id="23564" name="Picture 12"/>
            <p:cNvPicPr>
              <a:picLocks noChangeAspect="1" noChangeArrowheads="1"/>
            </p:cNvPicPr>
            <p:nvPr/>
          </p:nvPicPr>
          <p:blipFill>
            <a:blip r:embed="rId9" cstate="print"/>
            <a:srcRect/>
            <a:stretch>
              <a:fillRect/>
            </a:stretch>
          </p:blipFill>
          <p:spPr bwMode="auto">
            <a:xfrm>
              <a:off x="6032520" y="3575052"/>
              <a:ext cx="2408347" cy="1845460"/>
            </a:xfrm>
            <a:prstGeom prst="rect">
              <a:avLst/>
            </a:prstGeom>
            <a:noFill/>
            <a:ln w="12700" cap="flat" cmpd="sng">
              <a:noFill/>
              <a:prstDash val="solid"/>
              <a:miter lim="800000"/>
              <a:headEnd/>
              <a:tailEnd/>
            </a:ln>
          </p:spPr>
        </p:pic>
      </p:grpSp>
      <p:sp>
        <p:nvSpPr>
          <p:cNvPr id="14" name="Прямоугольник 13"/>
          <p:cNvSpPr/>
          <p:nvPr/>
        </p:nvSpPr>
        <p:spPr>
          <a:xfrm>
            <a:off x="288925" y="471447"/>
            <a:ext cx="2872453" cy="369332"/>
          </a:xfrm>
          <a:prstGeom prst="rect">
            <a:avLst/>
          </a:prstGeom>
        </p:spPr>
        <p:txBody>
          <a:bodyPr wrap="none">
            <a:spAutoFit/>
          </a:bodyPr>
          <a:lstStyle/>
          <a:p>
            <a:pPr marL="268288" indent="-268288" algn="l">
              <a:buFont typeface="Wingdings" pitchFamily="2" charset="2"/>
              <a:buChar char="ü"/>
              <a:tabLst>
                <a:tab pos="268288" algn="l"/>
              </a:tabLst>
              <a:defRPr/>
            </a:pPr>
            <a:r>
              <a:rPr lang="ru-RU" sz="1800" b="1" dirty="0" smtClean="0">
                <a:solidFill>
                  <a:schemeClr val="accent6"/>
                </a:solidFill>
              </a:rPr>
              <a:t>Коэффициенты трения</a:t>
            </a:r>
            <a:endParaRPr lang="ru-RU" sz="1800" b="1" dirty="0">
              <a:solidFill>
                <a:schemeClr val="accent6"/>
              </a:solidFill>
            </a:endParaRPr>
          </a:p>
        </p:txBody>
      </p:sp>
      <p:sp>
        <p:nvSpPr>
          <p:cNvPr id="20" name="Прямоугольник 19"/>
          <p:cNvSpPr/>
          <p:nvPr/>
        </p:nvSpPr>
        <p:spPr>
          <a:xfrm>
            <a:off x="483695" y="3246435"/>
            <a:ext cx="2740943" cy="338554"/>
          </a:xfrm>
          <a:prstGeom prst="rect">
            <a:avLst/>
          </a:prstGeom>
        </p:spPr>
        <p:txBody>
          <a:bodyPr wrap="none">
            <a:spAutoFit/>
          </a:bodyPr>
          <a:lstStyle/>
          <a:p>
            <a:pPr>
              <a:buFont typeface="Wingdings" pitchFamily="2" charset="2"/>
              <a:buChar char="ü"/>
            </a:pPr>
            <a:r>
              <a:rPr lang="ru-RU" b="1" dirty="0" smtClean="0">
                <a:solidFill>
                  <a:schemeClr val="accent6"/>
                </a:solidFill>
              </a:rPr>
              <a:t>Моделирование песочниц</a:t>
            </a:r>
            <a:endParaRPr lang="ru-RU" dirty="0"/>
          </a:p>
        </p:txBody>
      </p:sp>
      <p:sp>
        <p:nvSpPr>
          <p:cNvPr id="21" name="Прямоугольник 20"/>
          <p:cNvSpPr/>
          <p:nvPr/>
        </p:nvSpPr>
        <p:spPr>
          <a:xfrm>
            <a:off x="5865799" y="5489607"/>
            <a:ext cx="2868683" cy="461665"/>
          </a:xfrm>
          <a:prstGeom prst="rect">
            <a:avLst/>
          </a:prstGeom>
        </p:spPr>
        <p:txBody>
          <a:bodyPr wrap="square">
            <a:spAutoFit/>
          </a:bodyPr>
          <a:lstStyle/>
          <a:p>
            <a:pPr>
              <a:defRPr/>
            </a:pPr>
            <a:r>
              <a:rPr lang="ru-RU" sz="1200" kern="0" dirty="0" smtClean="0"/>
              <a:t>Отношение коэффициентов трения :</a:t>
            </a:r>
          </a:p>
          <a:p>
            <a:pPr>
              <a:defRPr/>
            </a:pPr>
            <a:r>
              <a:rPr lang="ru-RU" sz="1200" kern="0" dirty="0" smtClean="0"/>
              <a:t>с песком/без песка</a:t>
            </a:r>
          </a:p>
        </p:txBody>
      </p:sp>
    </p:spTree>
    <p:extLst>
      <p:ext uri="{BB962C8B-B14F-4D97-AF65-F5344CB8AC3E}">
        <p14:creationId xmlns:p14="http://schemas.microsoft.com/office/powerpoint/2010/main" val="33719340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Прямоугольник 13"/>
          <p:cNvSpPr/>
          <p:nvPr/>
        </p:nvSpPr>
        <p:spPr bwMode="auto">
          <a:xfrm>
            <a:off x="3012624" y="3684591"/>
            <a:ext cx="3312000" cy="1131903"/>
          </a:xfrm>
          <a:prstGeom prst="rect">
            <a:avLst/>
          </a:prstGeom>
          <a:solidFill>
            <a:schemeClr val="accent5">
              <a:lumMod val="40000"/>
              <a:lumOff val="6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00" b="0" i="0" u="none" strike="noStrike" cap="none" normalizeH="0" baseline="0" dirty="0" smtClean="0">
              <a:ln>
                <a:noFill/>
              </a:ln>
              <a:solidFill>
                <a:schemeClr val="tx1"/>
              </a:solidFill>
              <a:effectLst/>
              <a:latin typeface="Times New Roman" pitchFamily="18" charset="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sz="400" dirty="0" smtClean="0"/>
          </a:p>
          <a:p>
            <a:pPr marL="0" marR="0" indent="0" algn="ctr" defTabSz="914400" rtl="0" eaLnBrk="1" fontAlgn="base" latinLnBrk="0" hangingPunct="1">
              <a:lnSpc>
                <a:spcPct val="100000"/>
              </a:lnSpc>
              <a:spcBef>
                <a:spcPct val="0"/>
              </a:spcBef>
              <a:spcAft>
                <a:spcPct val="0"/>
              </a:spcAft>
              <a:buClrTx/>
              <a:buSzTx/>
              <a:buFontTx/>
              <a:buNone/>
              <a:tabLst/>
            </a:pPr>
            <a:endParaRPr kumimoji="0" lang="en-US" sz="400" b="0" i="0" u="none" strike="noStrike" cap="none" normalizeH="0" baseline="0" dirty="0" smtClean="0">
              <a:ln>
                <a:noFill/>
              </a:ln>
              <a:solidFill>
                <a:schemeClr val="tx1"/>
              </a:solidFill>
              <a:effectLst/>
              <a:latin typeface="Times New Roman" pitchFamily="18" charset="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sz="400" dirty="0" smtClean="0"/>
          </a:p>
          <a:p>
            <a:pPr marL="0" marR="0" indent="0" algn="ctr" defTabSz="914400" rtl="0" eaLnBrk="1" fontAlgn="base" latinLnBrk="0" hangingPunct="1">
              <a:lnSpc>
                <a:spcPct val="100000"/>
              </a:lnSpc>
              <a:spcBef>
                <a:spcPct val="0"/>
              </a:spcBef>
              <a:spcAft>
                <a:spcPct val="0"/>
              </a:spcAft>
              <a:buClrTx/>
              <a:buSzTx/>
              <a:buFontTx/>
              <a:buNone/>
              <a:tabLst/>
            </a:pPr>
            <a:endParaRPr kumimoji="0" lang="en-US" sz="400" b="0" i="0" u="none" strike="noStrike" cap="none" normalizeH="0" baseline="0" dirty="0" smtClean="0">
              <a:ln>
                <a:noFill/>
              </a:ln>
              <a:solidFill>
                <a:schemeClr val="tx1"/>
              </a:solidFill>
              <a:effectLst/>
              <a:latin typeface="Times New Roman" pitchFamily="18" charset="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sz="400" dirty="0" smtClean="0"/>
          </a:p>
          <a:p>
            <a:pPr marL="0" marR="0" indent="0" algn="ctr" defTabSz="914400" rtl="0" eaLnBrk="1" fontAlgn="base" latinLnBrk="0" hangingPunct="1">
              <a:lnSpc>
                <a:spcPct val="100000"/>
              </a:lnSpc>
              <a:spcBef>
                <a:spcPct val="0"/>
              </a:spcBef>
              <a:spcAft>
                <a:spcPct val="0"/>
              </a:spcAft>
              <a:buClrTx/>
              <a:buSzTx/>
              <a:buFontTx/>
              <a:buNone/>
              <a:tabLst/>
            </a:pPr>
            <a:endParaRPr kumimoji="0" lang="en-US" sz="400" b="0" i="0" u="none" strike="noStrike" cap="none" normalizeH="0" baseline="0" dirty="0" smtClean="0">
              <a:ln>
                <a:noFill/>
              </a:ln>
              <a:solidFill>
                <a:schemeClr val="tx1"/>
              </a:solidFill>
              <a:effectLst/>
              <a:latin typeface="Times New Roman" pitchFamily="18" charset="0"/>
            </a:endParaRPr>
          </a:p>
          <a:p>
            <a:pPr marL="0" marR="0" indent="0" algn="ctr" defTabSz="914400" rtl="0" eaLnBrk="1" fontAlgn="base" latinLnBrk="0" hangingPunct="1">
              <a:lnSpc>
                <a:spcPct val="100000"/>
              </a:lnSpc>
              <a:spcBef>
                <a:spcPct val="0"/>
              </a:spcBef>
              <a:spcAft>
                <a:spcPct val="0"/>
              </a:spcAft>
              <a:buClrTx/>
              <a:buSzTx/>
              <a:buFontTx/>
              <a:buNone/>
              <a:tabLst/>
            </a:pPr>
            <a:endParaRPr kumimoji="0" lang="en-US" sz="400" b="0" i="0" u="none" strike="noStrike" cap="none" normalizeH="0" baseline="0" dirty="0" smtClean="0">
              <a:ln>
                <a:noFill/>
              </a:ln>
              <a:solidFill>
                <a:schemeClr val="tx1"/>
              </a:solidFill>
              <a:effectLst/>
              <a:latin typeface="Times New Roman" pitchFamily="18" charset="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sz="400" dirty="0" smtClean="0"/>
          </a:p>
          <a:p>
            <a:pPr marL="0" marR="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Times New Roman" pitchFamily="18" charset="0"/>
            </a:endParaRPr>
          </a:p>
          <a:p>
            <a:pPr marL="0" marR="0" indent="0" algn="ctr" defTabSz="914400" rtl="0" eaLnBrk="1" fontAlgn="base" latinLnBrk="0" hangingPunct="1">
              <a:lnSpc>
                <a:spcPct val="100000"/>
              </a:lnSpc>
              <a:spcBef>
                <a:spcPct val="0"/>
              </a:spcBef>
              <a:spcAft>
                <a:spcPct val="0"/>
              </a:spcAft>
              <a:buClrTx/>
              <a:buSzTx/>
              <a:buFontTx/>
              <a:buNone/>
              <a:tabLst/>
            </a:pPr>
            <a:r>
              <a:rPr lang="en-US" sz="1800" b="1" dirty="0" smtClean="0"/>
              <a:t>UM COM Solver</a:t>
            </a:r>
            <a:endParaRPr kumimoji="0" lang="ru-RU" sz="1800" b="1" i="0" u="none" strike="noStrike" cap="none" normalizeH="0" baseline="0" dirty="0" smtClean="0">
              <a:ln>
                <a:noFill/>
              </a:ln>
              <a:solidFill>
                <a:schemeClr val="tx1"/>
              </a:solidFill>
              <a:effectLst/>
              <a:latin typeface="Times New Roman" pitchFamily="18" charset="0"/>
            </a:endParaRPr>
          </a:p>
        </p:txBody>
      </p:sp>
      <p:sp>
        <p:nvSpPr>
          <p:cNvPr id="27650" name="Rectangle 6"/>
          <p:cNvSpPr>
            <a:spLocks noGrp="1" noChangeArrowheads="1"/>
          </p:cNvSpPr>
          <p:nvPr>
            <p:ph type="title" idx="4294967295"/>
          </p:nvPr>
        </p:nvSpPr>
        <p:spPr>
          <a:xfrm>
            <a:off x="503548" y="0"/>
            <a:ext cx="8612188" cy="409575"/>
          </a:xfrm>
        </p:spPr>
        <p:txBody>
          <a:bodyPr/>
          <a:lstStyle/>
          <a:p>
            <a:pPr marL="342900" indent="-342900">
              <a:lnSpc>
                <a:spcPct val="140000"/>
              </a:lnSpc>
              <a:spcBef>
                <a:spcPct val="20000"/>
              </a:spcBef>
            </a:pPr>
            <a:r>
              <a:rPr lang="en-US" sz="1800" dirty="0" smtClean="0">
                <a:solidFill>
                  <a:srgbClr val="073F89"/>
                </a:solidFill>
              </a:rPr>
              <a:t>UM COM Solver – </a:t>
            </a:r>
            <a:r>
              <a:rPr lang="ru-RU" sz="1800" dirty="0" smtClean="0">
                <a:solidFill>
                  <a:srgbClr val="073F89"/>
                </a:solidFill>
              </a:rPr>
              <a:t>математическое ядро тренажера</a:t>
            </a:r>
          </a:p>
        </p:txBody>
      </p:sp>
      <p:sp>
        <p:nvSpPr>
          <p:cNvPr id="76816" name="Rectangle 16"/>
          <p:cNvSpPr>
            <a:spLocks noChangeArrowheads="1"/>
          </p:cNvSpPr>
          <p:nvPr/>
        </p:nvSpPr>
        <p:spPr bwMode="auto">
          <a:xfrm>
            <a:off x="0" y="0"/>
            <a:ext cx="9144000" cy="0"/>
          </a:xfrm>
          <a:prstGeom prst="rect">
            <a:avLst/>
          </a:prstGeom>
          <a:noFill/>
          <a:ln w="12700" cap="flat" cmpd="sng">
            <a:no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0" name="Пятиугольник 9"/>
          <p:cNvSpPr/>
          <p:nvPr/>
        </p:nvSpPr>
        <p:spPr bwMode="auto">
          <a:xfrm rot="5400000">
            <a:off x="3965220" y="-199728"/>
            <a:ext cx="1387494" cy="3168000"/>
          </a:xfrm>
          <a:prstGeom prst="homePlate">
            <a:avLst>
              <a:gd name="adj" fmla="val 21206"/>
            </a:avLst>
          </a:prstGeom>
          <a:solidFill>
            <a:schemeClr val="accent5">
              <a:lumMod val="40000"/>
              <a:lumOff val="60000"/>
            </a:schemeClr>
          </a:solidFill>
          <a:ln w="12700" cap="flat" cmpd="sng" algn="ctr">
            <a:solidFill>
              <a:schemeClr val="tx1"/>
            </a:solidFill>
            <a:prstDash val="solid"/>
            <a:round/>
            <a:headEnd type="none" w="med" len="med"/>
            <a:tailEnd type="none" w="med" len="med"/>
          </a:ln>
          <a:effectLst/>
        </p:spPr>
        <p:txBody>
          <a:bodyPr vert="vert270"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rPr>
              <a:t>Универсальный механизм</a:t>
            </a:r>
            <a:r>
              <a:rPr kumimoji="0" lang="en-US" sz="1800" b="1" i="0" u="none" strike="noStrike" cap="none" normalizeH="0" baseline="0" dirty="0" smtClean="0">
                <a:ln>
                  <a:noFill/>
                </a:ln>
                <a:solidFill>
                  <a:schemeClr val="tx1"/>
                </a:solidFill>
                <a:effectLst/>
                <a:latin typeface="Times New Roman" pitchFamily="18" charset="0"/>
              </a:rPr>
              <a:t> </a:t>
            </a:r>
          </a:p>
          <a:p>
            <a:pPr marL="0" marR="0" indent="0" algn="ctr" defTabSz="914400" rtl="0" eaLnBrk="1" fontAlgn="base" latinLnBrk="0" hangingPunct="1">
              <a:lnSpc>
                <a:spcPct val="100000"/>
              </a:lnSpc>
              <a:spcBef>
                <a:spcPct val="0"/>
              </a:spcBef>
              <a:spcAft>
                <a:spcPct val="0"/>
              </a:spcAft>
              <a:buClrTx/>
              <a:buSzTx/>
              <a:buFontTx/>
              <a:buNone/>
              <a:tabLst/>
            </a:pPr>
            <a:r>
              <a:rPr lang="en-US" b="1" dirty="0" smtClean="0"/>
              <a:t>{UM Base + UM Subsystems + UM Loco + UM Train +</a:t>
            </a:r>
            <a:r>
              <a:rPr kumimoji="0" lang="en-US" b="1" i="0" u="none" strike="noStrike" cap="none" normalizeH="0" baseline="0" dirty="0" smtClean="0">
                <a:ln>
                  <a:noFill/>
                </a:ln>
                <a:solidFill>
                  <a:schemeClr val="tx1"/>
                </a:solidFill>
                <a:effectLst/>
                <a:latin typeface="Times New Roman" pitchFamily="18" charset="0"/>
              </a:rPr>
              <a:t> UM Train 3D + UM </a:t>
            </a:r>
            <a:r>
              <a:rPr kumimoji="0" lang="en-US" b="1" i="0" u="none" strike="noStrike" cap="none" normalizeH="0" baseline="0" dirty="0" err="1" smtClean="0">
                <a:ln>
                  <a:noFill/>
                </a:ln>
                <a:solidFill>
                  <a:schemeClr val="tx1"/>
                </a:solidFill>
                <a:effectLst/>
                <a:latin typeface="Times New Roman" pitchFamily="18" charset="0"/>
              </a:rPr>
              <a:t>RailRoad</a:t>
            </a:r>
            <a:r>
              <a:rPr kumimoji="0" lang="en-US" b="1" i="0" u="none" strike="noStrike" cap="none" normalizeH="0" baseline="0" dirty="0" smtClean="0">
                <a:ln>
                  <a:noFill/>
                </a:ln>
                <a:solidFill>
                  <a:schemeClr val="tx1"/>
                </a:solidFill>
                <a:effectLst/>
                <a:latin typeface="Times New Roman" pitchFamily="18" charset="0"/>
              </a:rPr>
              <a:t>}</a:t>
            </a:r>
            <a:endParaRPr kumimoji="0" lang="ru-RU" b="1" i="0" u="none" strike="noStrike" cap="none" normalizeH="0" baseline="0" dirty="0" smtClean="0">
              <a:ln>
                <a:noFill/>
              </a:ln>
              <a:solidFill>
                <a:schemeClr val="tx1"/>
              </a:solidFill>
              <a:effectLst/>
              <a:latin typeface="Times New Roman" pitchFamily="18" charset="0"/>
            </a:endParaRPr>
          </a:p>
        </p:txBody>
      </p:sp>
      <p:sp>
        <p:nvSpPr>
          <p:cNvPr id="12" name="Пятиугольник 11"/>
          <p:cNvSpPr/>
          <p:nvPr/>
        </p:nvSpPr>
        <p:spPr bwMode="auto">
          <a:xfrm rot="5400000">
            <a:off x="4056503" y="1315562"/>
            <a:ext cx="1204928" cy="3168000"/>
          </a:xfrm>
          <a:prstGeom prst="homePlate">
            <a:avLst>
              <a:gd name="adj" fmla="val 18460"/>
            </a:avLst>
          </a:prstGeom>
          <a:solidFill>
            <a:srgbClr val="FFFF00"/>
          </a:solidFill>
          <a:ln w="12700" cap="flat" cmpd="sng" algn="ctr">
            <a:solidFill>
              <a:schemeClr val="tx1"/>
            </a:solidFill>
            <a:prstDash val="solid"/>
            <a:round/>
            <a:headEnd type="none" w="med" len="med"/>
            <a:tailEnd type="none" w="med" len="med"/>
          </a:ln>
          <a:effectLst/>
        </p:spPr>
        <p:txBody>
          <a:bodyPr vert="vert270" wrap="square" lIns="91440" tIns="45720" rIns="91440" bIns="45720" numCol="1" rtlCol="0" anchor="t" anchorCtr="0" compatLnSpc="1">
            <a:prstTxWarp prst="textNoShape">
              <a:avLst/>
            </a:prstTxWarp>
          </a:bodyPr>
          <a:lstStyle/>
          <a:p>
            <a:r>
              <a:rPr lang="en-US" sz="1800" b="1" dirty="0" smtClean="0"/>
              <a:t>COM</a:t>
            </a:r>
            <a:r>
              <a:rPr lang="ru-RU" sz="1800" b="1" dirty="0" smtClean="0"/>
              <a:t> технология</a:t>
            </a:r>
            <a:r>
              <a:rPr lang="en-US" sz="1800" b="1" dirty="0" smtClean="0"/>
              <a:t> </a:t>
            </a:r>
          </a:p>
          <a:p>
            <a:r>
              <a:rPr lang="ru-RU" b="1" dirty="0" smtClean="0"/>
              <a:t>для связи программных частей, написанных на разных языках</a:t>
            </a:r>
            <a:endParaRPr lang="en-US" b="1" dirty="0" smtClean="0"/>
          </a:p>
        </p:txBody>
      </p:sp>
      <p:sp>
        <p:nvSpPr>
          <p:cNvPr id="13" name="Пятиугольник 12"/>
          <p:cNvSpPr/>
          <p:nvPr/>
        </p:nvSpPr>
        <p:spPr bwMode="auto">
          <a:xfrm rot="5400000">
            <a:off x="4432316" y="2447465"/>
            <a:ext cx="474669" cy="3168000"/>
          </a:xfrm>
          <a:prstGeom prst="homePlate">
            <a:avLst>
              <a:gd name="adj" fmla="val 0"/>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vert270"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Times New Roman" pitchFamily="18" charset="0"/>
              </a:rPr>
              <a:t>DLL + (*.tlb) file</a:t>
            </a:r>
            <a:endParaRPr kumimoji="0" lang="ru-RU" sz="1800" b="1" i="0" u="none" strike="noStrike" cap="none" normalizeH="0" baseline="0" dirty="0" smtClean="0">
              <a:ln>
                <a:noFill/>
              </a:ln>
              <a:solidFill>
                <a:schemeClr val="tx1"/>
              </a:solidFill>
              <a:effectLst/>
              <a:latin typeface="Times New Roman" pitchFamily="18" charset="0"/>
            </a:endParaRPr>
          </a:p>
        </p:txBody>
      </p:sp>
      <p:grpSp>
        <p:nvGrpSpPr>
          <p:cNvPr id="15" name="Группа 31"/>
          <p:cNvGrpSpPr>
            <a:grpSpLocks/>
          </p:cNvGrpSpPr>
          <p:nvPr/>
        </p:nvGrpSpPr>
        <p:grpSpPr bwMode="auto">
          <a:xfrm>
            <a:off x="409518" y="946116"/>
            <a:ext cx="1844675" cy="1849437"/>
            <a:chOff x="626170" y="2295939"/>
            <a:chExt cx="1844354" cy="1848678"/>
          </a:xfrm>
        </p:grpSpPr>
        <p:pic>
          <p:nvPicPr>
            <p:cNvPr id="16" name="Picture 1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26170" y="2295939"/>
              <a:ext cx="1844354" cy="1780480"/>
            </a:xfrm>
            <a:prstGeom prst="rect">
              <a:avLst/>
            </a:prstGeom>
            <a:noFill/>
            <a:ln w="9525">
              <a:noFill/>
              <a:miter lim="800000"/>
              <a:headEnd/>
              <a:tailEnd/>
            </a:ln>
          </p:spPr>
        </p:pic>
        <p:sp>
          <p:nvSpPr>
            <p:cNvPr id="17" name="Прямоугольник 19"/>
            <p:cNvSpPr>
              <a:spLocks noChangeArrowheads="1"/>
            </p:cNvSpPr>
            <p:nvPr/>
          </p:nvSpPr>
          <p:spPr bwMode="auto">
            <a:xfrm>
              <a:off x="695739" y="3866321"/>
              <a:ext cx="546652" cy="278296"/>
            </a:xfrm>
            <a:prstGeom prst="rect">
              <a:avLst/>
            </a:prstGeom>
            <a:solidFill>
              <a:schemeClr val="bg1"/>
            </a:solidFill>
            <a:ln w="9525" algn="ctr">
              <a:noFill/>
              <a:round/>
              <a:headEnd/>
              <a:tailEnd type="triangle" w="med" len="med"/>
            </a:ln>
          </p:spPr>
          <p:txBody>
            <a:bodyPr wrap="none" lIns="0" tIns="46800" rIns="0">
              <a:spAutoFit/>
            </a:bodyPr>
            <a:lstStyle/>
            <a:p>
              <a:pPr algn="ctr"/>
              <a:endParaRPr lang="ru-RU"/>
            </a:p>
          </p:txBody>
        </p:sp>
      </p:grpSp>
      <p:grpSp>
        <p:nvGrpSpPr>
          <p:cNvPr id="21" name="Группа 33"/>
          <p:cNvGrpSpPr>
            <a:grpSpLocks/>
          </p:cNvGrpSpPr>
          <p:nvPr/>
        </p:nvGrpSpPr>
        <p:grpSpPr bwMode="auto">
          <a:xfrm>
            <a:off x="6564372" y="873090"/>
            <a:ext cx="2389188" cy="2239962"/>
            <a:chOff x="4429539" y="2061186"/>
            <a:chExt cx="2388704" cy="2239144"/>
          </a:xfrm>
        </p:grpSpPr>
        <p:pic>
          <p:nvPicPr>
            <p:cNvPr id="22" name="Picture 1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508639" y="2061186"/>
              <a:ext cx="2309604" cy="2229617"/>
            </a:xfrm>
            <a:prstGeom prst="rect">
              <a:avLst/>
            </a:prstGeom>
            <a:noFill/>
            <a:ln w="9525">
              <a:noFill/>
              <a:miter lim="800000"/>
              <a:headEnd/>
              <a:tailEnd/>
            </a:ln>
          </p:spPr>
        </p:pic>
        <p:sp>
          <p:nvSpPr>
            <p:cNvPr id="26" name="Прямоугольник 21"/>
            <p:cNvSpPr>
              <a:spLocks noChangeArrowheads="1"/>
            </p:cNvSpPr>
            <p:nvPr/>
          </p:nvSpPr>
          <p:spPr bwMode="auto">
            <a:xfrm>
              <a:off x="4429539" y="4022034"/>
              <a:ext cx="546652" cy="278296"/>
            </a:xfrm>
            <a:prstGeom prst="rect">
              <a:avLst/>
            </a:prstGeom>
            <a:solidFill>
              <a:schemeClr val="bg1"/>
            </a:solidFill>
            <a:ln w="9525" algn="ctr">
              <a:noFill/>
              <a:round/>
              <a:headEnd/>
              <a:tailEnd type="triangle" w="med" len="med"/>
            </a:ln>
          </p:spPr>
          <p:txBody>
            <a:bodyPr wrap="none" lIns="0" tIns="46800" rIns="0">
              <a:spAutoFit/>
            </a:bodyPr>
            <a:lstStyle/>
            <a:p>
              <a:pPr algn="ctr"/>
              <a:endParaRPr lang="ru-RU"/>
            </a:p>
          </p:txBody>
        </p:sp>
      </p:grpSp>
      <p:grpSp>
        <p:nvGrpSpPr>
          <p:cNvPr id="27" name="Группа 34"/>
          <p:cNvGrpSpPr>
            <a:grpSpLocks/>
          </p:cNvGrpSpPr>
          <p:nvPr/>
        </p:nvGrpSpPr>
        <p:grpSpPr bwMode="auto">
          <a:xfrm>
            <a:off x="6700895" y="4313416"/>
            <a:ext cx="2070100" cy="2062162"/>
            <a:chOff x="6585915" y="2182130"/>
            <a:chExt cx="2071068" cy="2061878"/>
          </a:xfrm>
        </p:grpSpPr>
        <p:pic>
          <p:nvPicPr>
            <p:cNvPr id="28" name="Picture 10"/>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6585915" y="2182130"/>
              <a:ext cx="2071068" cy="1999343"/>
            </a:xfrm>
            <a:prstGeom prst="rect">
              <a:avLst/>
            </a:prstGeom>
            <a:noFill/>
            <a:ln w="9525">
              <a:noFill/>
              <a:miter lim="800000"/>
              <a:headEnd/>
              <a:tailEnd/>
            </a:ln>
          </p:spPr>
        </p:pic>
        <p:sp>
          <p:nvSpPr>
            <p:cNvPr id="29" name="Прямоугольник 22"/>
            <p:cNvSpPr>
              <a:spLocks noChangeArrowheads="1"/>
            </p:cNvSpPr>
            <p:nvPr/>
          </p:nvSpPr>
          <p:spPr bwMode="auto">
            <a:xfrm>
              <a:off x="6609522" y="3965712"/>
              <a:ext cx="546652" cy="278296"/>
            </a:xfrm>
            <a:prstGeom prst="rect">
              <a:avLst/>
            </a:prstGeom>
            <a:solidFill>
              <a:schemeClr val="bg1"/>
            </a:solidFill>
            <a:ln w="9525" algn="ctr">
              <a:noFill/>
              <a:round/>
              <a:headEnd/>
              <a:tailEnd type="triangle" w="med" len="med"/>
            </a:ln>
          </p:spPr>
          <p:txBody>
            <a:bodyPr wrap="none" lIns="0" tIns="46800" rIns="0">
              <a:spAutoFit/>
            </a:bodyPr>
            <a:lstStyle/>
            <a:p>
              <a:pPr algn="ctr"/>
              <a:endParaRPr lang="ru-RU"/>
            </a:p>
          </p:txBody>
        </p:sp>
      </p:grpSp>
      <p:grpSp>
        <p:nvGrpSpPr>
          <p:cNvPr id="31" name="Группа 30"/>
          <p:cNvGrpSpPr>
            <a:grpSpLocks/>
          </p:cNvGrpSpPr>
          <p:nvPr/>
        </p:nvGrpSpPr>
        <p:grpSpPr bwMode="auto">
          <a:xfrm>
            <a:off x="439742" y="4349788"/>
            <a:ext cx="4460875" cy="1890713"/>
            <a:chOff x="351183" y="4171261"/>
            <a:chExt cx="4460364" cy="1891609"/>
          </a:xfrm>
        </p:grpSpPr>
        <p:pic>
          <p:nvPicPr>
            <p:cNvPr id="32" name="Picture 18"/>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510214" y="4171261"/>
              <a:ext cx="4301333" cy="1891609"/>
            </a:xfrm>
            <a:prstGeom prst="rect">
              <a:avLst/>
            </a:prstGeom>
            <a:noFill/>
            <a:ln w="9525">
              <a:noFill/>
              <a:miter lim="800000"/>
              <a:headEnd/>
              <a:tailEnd/>
            </a:ln>
          </p:spPr>
        </p:pic>
        <p:sp>
          <p:nvSpPr>
            <p:cNvPr id="33" name="Прямоугольник 28"/>
            <p:cNvSpPr>
              <a:spLocks noChangeArrowheads="1"/>
            </p:cNvSpPr>
            <p:nvPr/>
          </p:nvSpPr>
          <p:spPr bwMode="auto">
            <a:xfrm>
              <a:off x="351183" y="5777946"/>
              <a:ext cx="546652" cy="278296"/>
            </a:xfrm>
            <a:prstGeom prst="rect">
              <a:avLst/>
            </a:prstGeom>
            <a:solidFill>
              <a:schemeClr val="bg1"/>
            </a:solidFill>
            <a:ln w="9525" algn="ctr">
              <a:noFill/>
              <a:round/>
              <a:headEnd/>
              <a:tailEnd type="triangle" w="med" len="med"/>
            </a:ln>
          </p:spPr>
          <p:txBody>
            <a:bodyPr wrap="none" lIns="0" tIns="46800" rIns="0">
              <a:spAutoFit/>
            </a:bodyPr>
            <a:lstStyle/>
            <a:p>
              <a:pPr algn="ctr"/>
              <a:endParaRPr lang="ru-RU"/>
            </a:p>
          </p:txBody>
        </p:sp>
      </p:grpSp>
    </p:spTree>
    <p:extLst>
      <p:ext uri="{BB962C8B-B14F-4D97-AF65-F5344CB8AC3E}">
        <p14:creationId xmlns:p14="http://schemas.microsoft.com/office/powerpoint/2010/main" val="348489350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title" idx="4294967295"/>
          </p:nvPr>
        </p:nvSpPr>
        <p:spPr>
          <a:xfrm>
            <a:off x="496316" y="0"/>
            <a:ext cx="8612188" cy="409575"/>
          </a:xfrm>
        </p:spPr>
        <p:txBody>
          <a:bodyPr/>
          <a:lstStyle/>
          <a:p>
            <a:pPr marL="342900" indent="-342900">
              <a:lnSpc>
                <a:spcPct val="140000"/>
              </a:lnSpc>
              <a:spcBef>
                <a:spcPct val="20000"/>
              </a:spcBef>
            </a:pPr>
            <a:r>
              <a:rPr lang="ru-RU" sz="1800" dirty="0" smtClean="0">
                <a:solidFill>
                  <a:srgbClr val="073F89"/>
                </a:solidFill>
              </a:rPr>
              <a:t>Оценка скорости</a:t>
            </a:r>
          </a:p>
        </p:txBody>
      </p:sp>
      <p:sp>
        <p:nvSpPr>
          <p:cNvPr id="7" name="TextBox 6"/>
          <p:cNvSpPr txBox="1"/>
          <p:nvPr/>
        </p:nvSpPr>
        <p:spPr>
          <a:xfrm>
            <a:off x="5794145" y="2710586"/>
            <a:ext cx="2044727" cy="584775"/>
          </a:xfrm>
          <a:prstGeom prst="rect">
            <a:avLst/>
          </a:prstGeom>
          <a:solidFill>
            <a:schemeClr val="accent1">
              <a:lumMod val="40000"/>
              <a:lumOff val="60000"/>
            </a:schemeClr>
          </a:solidFill>
          <a:ln>
            <a:solidFill>
              <a:schemeClr val="accent1"/>
            </a:solidFill>
          </a:ln>
        </p:spPr>
        <p:txBody>
          <a:bodyPr wrap="square" rtlCol="0">
            <a:spAutoFit/>
          </a:bodyPr>
          <a:lstStyle/>
          <a:p>
            <a:pPr algn="l">
              <a:tabLst>
                <a:tab pos="1343025" algn="l"/>
              </a:tabLst>
            </a:pPr>
            <a:r>
              <a:rPr lang="ru-RU" dirty="0" smtClean="0"/>
              <a:t>в 2 раза быстрее реального времени</a:t>
            </a:r>
            <a:endParaRPr lang="ru-RU" dirty="0"/>
          </a:p>
        </p:txBody>
      </p:sp>
      <p:sp>
        <p:nvSpPr>
          <p:cNvPr id="8" name="Прямоугольник 7"/>
          <p:cNvSpPr/>
          <p:nvPr/>
        </p:nvSpPr>
        <p:spPr>
          <a:xfrm>
            <a:off x="817806" y="2336967"/>
            <a:ext cx="3967163" cy="1323439"/>
          </a:xfrm>
          <a:prstGeom prst="rect">
            <a:avLst/>
          </a:prstGeom>
          <a:solidFill>
            <a:srgbClr val="CCECFF"/>
          </a:solidFill>
          <a:ln>
            <a:solidFill>
              <a:schemeClr val="accent6">
                <a:lumMod val="40000"/>
                <a:lumOff val="60000"/>
              </a:schemeClr>
            </a:solidFill>
          </a:ln>
        </p:spPr>
        <p:txBody>
          <a:bodyPr wrap="square">
            <a:spAutoFit/>
          </a:bodyPr>
          <a:lstStyle/>
          <a:p>
            <a:pPr algn="l"/>
            <a:r>
              <a:rPr lang="ru-RU" b="1" dirty="0" smtClean="0"/>
              <a:t>Модель поезда</a:t>
            </a:r>
            <a:r>
              <a:rPr lang="en-US" b="1" dirty="0" smtClean="0"/>
              <a:t>:</a:t>
            </a:r>
          </a:p>
          <a:p>
            <a:pPr marL="187325" algn="l">
              <a:buFont typeface="Arial" pitchFamily="34" charset="0"/>
              <a:buChar char="•"/>
            </a:pPr>
            <a:r>
              <a:rPr lang="en-US" dirty="0"/>
              <a:t> </a:t>
            </a:r>
            <a:r>
              <a:rPr lang="ru-RU" dirty="0" smtClean="0"/>
              <a:t>1 локомотив</a:t>
            </a:r>
            <a:r>
              <a:rPr lang="en-US" dirty="0" smtClean="0"/>
              <a:t> (3D)</a:t>
            </a:r>
            <a:r>
              <a:rPr lang="ru-RU" dirty="0" smtClean="0"/>
              <a:t> </a:t>
            </a:r>
          </a:p>
          <a:p>
            <a:pPr marL="187325" algn="l">
              <a:buFont typeface="Arial" pitchFamily="34" charset="0"/>
              <a:buChar char="•"/>
            </a:pPr>
            <a:r>
              <a:rPr lang="ru-RU" dirty="0" smtClean="0"/>
              <a:t> 100 грузовых вагонов</a:t>
            </a:r>
            <a:r>
              <a:rPr lang="en-US" dirty="0" smtClean="0"/>
              <a:t> (1D)</a:t>
            </a:r>
          </a:p>
          <a:p>
            <a:pPr marL="187325" algn="l">
              <a:buFont typeface="Arial" pitchFamily="34" charset="0"/>
              <a:buChar char="•"/>
            </a:pPr>
            <a:r>
              <a:rPr lang="en-US" dirty="0" smtClean="0"/>
              <a:t> 1 </a:t>
            </a:r>
            <a:r>
              <a:rPr lang="ru-RU" dirty="0" smtClean="0"/>
              <a:t>локомотив (1В)</a:t>
            </a:r>
          </a:p>
          <a:p>
            <a:pPr marL="6350" algn="l"/>
            <a:r>
              <a:rPr lang="ru-RU" b="1" dirty="0" smtClean="0"/>
              <a:t>Режим экстренного торможения</a:t>
            </a:r>
            <a:endParaRPr lang="ru-RU" b="1" dirty="0"/>
          </a:p>
        </p:txBody>
      </p:sp>
      <p:sp>
        <p:nvSpPr>
          <p:cNvPr id="9" name="Стрелка вправо 8"/>
          <p:cNvSpPr/>
          <p:nvPr/>
        </p:nvSpPr>
        <p:spPr bwMode="auto">
          <a:xfrm flipV="1">
            <a:off x="5128106" y="2875860"/>
            <a:ext cx="474669" cy="279514"/>
          </a:xfrm>
          <a:prstGeom prst="rightArrow">
            <a:avLst/>
          </a:prstGeom>
          <a:solidFill>
            <a:schemeClr val="accent2">
              <a:lumMod val="20000"/>
              <a:lumOff val="80000"/>
            </a:schemeClr>
          </a:solidFill>
          <a:ln w="1270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10" name="Прямоугольник 9"/>
          <p:cNvSpPr/>
          <p:nvPr/>
        </p:nvSpPr>
        <p:spPr>
          <a:xfrm>
            <a:off x="4256137" y="889265"/>
            <a:ext cx="3967163" cy="830997"/>
          </a:xfrm>
          <a:prstGeom prst="rect">
            <a:avLst/>
          </a:prstGeom>
          <a:solidFill>
            <a:srgbClr val="CCECFF"/>
          </a:solidFill>
          <a:ln>
            <a:solidFill>
              <a:schemeClr val="accent6">
                <a:lumMod val="40000"/>
                <a:lumOff val="60000"/>
              </a:schemeClr>
            </a:solidFill>
          </a:ln>
        </p:spPr>
        <p:txBody>
          <a:bodyPr wrap="square">
            <a:spAutoFit/>
          </a:bodyPr>
          <a:lstStyle/>
          <a:p>
            <a:pPr algn="l"/>
            <a:r>
              <a:rPr lang="ru-RU" b="1" dirty="0" smtClean="0"/>
              <a:t>Опции интегратора</a:t>
            </a:r>
            <a:r>
              <a:rPr lang="en-US" b="1" dirty="0" smtClean="0"/>
              <a:t>:</a:t>
            </a:r>
          </a:p>
          <a:p>
            <a:pPr marL="187325" algn="l">
              <a:buFont typeface="Arial" pitchFamily="34" charset="0"/>
              <a:buChar char="•"/>
            </a:pPr>
            <a:r>
              <a:rPr lang="en-US" dirty="0"/>
              <a:t> </a:t>
            </a:r>
            <a:r>
              <a:rPr lang="en-US" dirty="0" smtClean="0"/>
              <a:t> </a:t>
            </a:r>
            <a:r>
              <a:rPr lang="ru-RU" dirty="0" smtClean="0"/>
              <a:t>метод Парка</a:t>
            </a:r>
            <a:endParaRPr lang="en-US" dirty="0" smtClean="0"/>
          </a:p>
          <a:p>
            <a:pPr marL="187325" algn="l">
              <a:buFont typeface="Arial" pitchFamily="34" charset="0"/>
              <a:buChar char="•"/>
            </a:pPr>
            <a:r>
              <a:rPr lang="en-US" dirty="0"/>
              <a:t> </a:t>
            </a:r>
            <a:r>
              <a:rPr lang="en-US" dirty="0" smtClean="0"/>
              <a:t> </a:t>
            </a:r>
            <a:r>
              <a:rPr lang="ru-RU" dirty="0" smtClean="0"/>
              <a:t>расчет матриц Якоби</a:t>
            </a:r>
            <a:endParaRPr lang="ru-RU" dirty="0"/>
          </a:p>
        </p:txBody>
      </p:sp>
      <p:sp>
        <p:nvSpPr>
          <p:cNvPr id="11" name="TextBox 10"/>
          <p:cNvSpPr txBox="1"/>
          <p:nvPr/>
        </p:nvSpPr>
        <p:spPr>
          <a:xfrm>
            <a:off x="1018426" y="1135487"/>
            <a:ext cx="2616584" cy="338554"/>
          </a:xfrm>
          <a:prstGeom prst="rect">
            <a:avLst/>
          </a:prstGeom>
          <a:solidFill>
            <a:srgbClr val="FFFF00"/>
          </a:solidFill>
          <a:ln>
            <a:solidFill>
              <a:schemeClr val="accent6"/>
            </a:solidFill>
          </a:ln>
        </p:spPr>
        <p:txBody>
          <a:bodyPr wrap="square" rtlCol="0">
            <a:spAutoFit/>
          </a:bodyPr>
          <a:lstStyle/>
          <a:p>
            <a:r>
              <a:rPr lang="ru-RU" dirty="0" smtClean="0"/>
              <a:t>ЦПУ </a:t>
            </a:r>
            <a:r>
              <a:rPr lang="en-US" dirty="0" smtClean="0"/>
              <a:t>2.66</a:t>
            </a:r>
            <a:r>
              <a:rPr lang="ru-RU" dirty="0" smtClean="0"/>
              <a:t> ГГц, 4 ядра</a:t>
            </a:r>
            <a:endParaRPr lang="ru-RU" dirty="0"/>
          </a:p>
        </p:txBody>
      </p:sp>
      <p:sp>
        <p:nvSpPr>
          <p:cNvPr id="13" name="TextBox 12"/>
          <p:cNvSpPr txBox="1"/>
          <p:nvPr/>
        </p:nvSpPr>
        <p:spPr>
          <a:xfrm>
            <a:off x="5794145" y="4609610"/>
            <a:ext cx="2044727" cy="584775"/>
          </a:xfrm>
          <a:prstGeom prst="rect">
            <a:avLst/>
          </a:prstGeom>
          <a:solidFill>
            <a:schemeClr val="accent1">
              <a:lumMod val="40000"/>
              <a:lumOff val="60000"/>
            </a:schemeClr>
          </a:solidFill>
          <a:ln>
            <a:solidFill>
              <a:schemeClr val="accent1"/>
            </a:solidFill>
          </a:ln>
        </p:spPr>
        <p:txBody>
          <a:bodyPr wrap="square" rtlCol="0">
            <a:spAutoFit/>
          </a:bodyPr>
          <a:lstStyle/>
          <a:p>
            <a:pPr algn="l">
              <a:tabLst>
                <a:tab pos="1343025" algn="l"/>
              </a:tabLst>
            </a:pPr>
            <a:r>
              <a:rPr lang="ru-RU" dirty="0" smtClean="0"/>
              <a:t>в 3 раза быстрее реального времени</a:t>
            </a:r>
            <a:endParaRPr lang="ru-RU" dirty="0"/>
          </a:p>
        </p:txBody>
      </p:sp>
      <p:sp>
        <p:nvSpPr>
          <p:cNvPr id="14" name="Прямоугольник 13"/>
          <p:cNvSpPr/>
          <p:nvPr/>
        </p:nvSpPr>
        <p:spPr>
          <a:xfrm>
            <a:off x="817806" y="4405880"/>
            <a:ext cx="3967163" cy="1077218"/>
          </a:xfrm>
          <a:prstGeom prst="rect">
            <a:avLst/>
          </a:prstGeom>
          <a:solidFill>
            <a:srgbClr val="CCECFF"/>
          </a:solidFill>
          <a:ln>
            <a:solidFill>
              <a:schemeClr val="accent6">
                <a:lumMod val="40000"/>
                <a:lumOff val="60000"/>
              </a:schemeClr>
            </a:solidFill>
          </a:ln>
        </p:spPr>
        <p:txBody>
          <a:bodyPr wrap="square">
            <a:spAutoFit/>
          </a:bodyPr>
          <a:lstStyle/>
          <a:p>
            <a:pPr algn="l"/>
            <a:r>
              <a:rPr lang="ru-RU" b="1" dirty="0" smtClean="0"/>
              <a:t>Модель поезда</a:t>
            </a:r>
            <a:r>
              <a:rPr lang="en-US" b="1" dirty="0" smtClean="0"/>
              <a:t>:</a:t>
            </a:r>
          </a:p>
          <a:p>
            <a:pPr marL="187325" algn="l">
              <a:buFont typeface="Arial" pitchFamily="34" charset="0"/>
              <a:buChar char="•"/>
            </a:pPr>
            <a:r>
              <a:rPr lang="en-US" dirty="0"/>
              <a:t> </a:t>
            </a:r>
            <a:r>
              <a:rPr lang="ru-RU" dirty="0" smtClean="0"/>
              <a:t>1 локомотив</a:t>
            </a:r>
            <a:r>
              <a:rPr lang="en-US" dirty="0" smtClean="0"/>
              <a:t> (3D)</a:t>
            </a:r>
            <a:r>
              <a:rPr lang="ru-RU" dirty="0" smtClean="0"/>
              <a:t> </a:t>
            </a:r>
          </a:p>
          <a:p>
            <a:pPr marL="187325" algn="l">
              <a:buFont typeface="Arial" pitchFamily="34" charset="0"/>
              <a:buChar char="•"/>
            </a:pPr>
            <a:r>
              <a:rPr lang="ru-RU" dirty="0" smtClean="0"/>
              <a:t> 10 пассажирских вагонов</a:t>
            </a:r>
          </a:p>
          <a:p>
            <a:pPr marL="6350" algn="l"/>
            <a:r>
              <a:rPr lang="ru-RU" b="1" dirty="0" smtClean="0"/>
              <a:t>Режим экстренного торможения</a:t>
            </a:r>
            <a:endParaRPr lang="ru-RU" b="1" dirty="0"/>
          </a:p>
        </p:txBody>
      </p:sp>
      <p:sp>
        <p:nvSpPr>
          <p:cNvPr id="15" name="Стрелка вправо 14"/>
          <p:cNvSpPr/>
          <p:nvPr/>
        </p:nvSpPr>
        <p:spPr bwMode="auto">
          <a:xfrm flipV="1">
            <a:off x="5128106" y="4805016"/>
            <a:ext cx="474669" cy="279514"/>
          </a:xfrm>
          <a:prstGeom prst="rightArrow">
            <a:avLst/>
          </a:prstGeom>
          <a:solidFill>
            <a:schemeClr val="accent2">
              <a:lumMod val="20000"/>
              <a:lumOff val="80000"/>
            </a:schemeClr>
          </a:solidFill>
          <a:ln w="1270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5462999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title" idx="4294967295"/>
          </p:nvPr>
        </p:nvSpPr>
        <p:spPr>
          <a:xfrm>
            <a:off x="496316" y="0"/>
            <a:ext cx="8612188" cy="409575"/>
          </a:xfrm>
        </p:spPr>
        <p:txBody>
          <a:bodyPr/>
          <a:lstStyle/>
          <a:p>
            <a:pPr marL="342900" indent="-342900">
              <a:lnSpc>
                <a:spcPct val="140000"/>
              </a:lnSpc>
              <a:spcBef>
                <a:spcPct val="20000"/>
              </a:spcBef>
            </a:pPr>
            <a:r>
              <a:rPr lang="ru-RU" sz="1800" dirty="0" smtClean="0">
                <a:solidFill>
                  <a:srgbClr val="073F89"/>
                </a:solidFill>
              </a:rPr>
              <a:t>Сравнение с экспериментом</a:t>
            </a:r>
          </a:p>
        </p:txBody>
      </p:sp>
      <p:pic>
        <p:nvPicPr>
          <p:cNvPr id="12" name="Рисунок 11"/>
          <p:cNvPicPr/>
          <p:nvPr/>
        </p:nvPicPr>
        <p:blipFill>
          <a:blip r:embed="rId3" cstate="print"/>
          <a:srcRect/>
          <a:stretch>
            <a:fillRect/>
          </a:stretch>
        </p:blipFill>
        <p:spPr bwMode="auto">
          <a:xfrm>
            <a:off x="1799692" y="889265"/>
            <a:ext cx="4896544" cy="2244651"/>
          </a:xfrm>
          <a:prstGeom prst="rect">
            <a:avLst/>
          </a:prstGeom>
          <a:noFill/>
          <a:ln w="9525">
            <a:noFill/>
            <a:miter lim="800000"/>
            <a:headEnd/>
            <a:tailEnd/>
          </a:ln>
        </p:spPr>
      </p:pic>
      <p:sp>
        <p:nvSpPr>
          <p:cNvPr id="16" name="Прямоугольник 15"/>
          <p:cNvSpPr/>
          <p:nvPr/>
        </p:nvSpPr>
        <p:spPr>
          <a:xfrm>
            <a:off x="2261021" y="550711"/>
            <a:ext cx="3967163" cy="338554"/>
          </a:xfrm>
          <a:prstGeom prst="rect">
            <a:avLst/>
          </a:prstGeom>
          <a:solidFill>
            <a:srgbClr val="CCECFF"/>
          </a:solidFill>
          <a:ln>
            <a:solidFill>
              <a:schemeClr val="accent6">
                <a:lumMod val="40000"/>
                <a:lumOff val="60000"/>
              </a:schemeClr>
            </a:solidFill>
          </a:ln>
        </p:spPr>
        <p:txBody>
          <a:bodyPr wrap="square">
            <a:spAutoFit/>
          </a:bodyPr>
          <a:lstStyle/>
          <a:p>
            <a:pPr algn="l"/>
            <a:r>
              <a:rPr lang="ru-RU" b="1" dirty="0" smtClean="0"/>
              <a:t>Локомотив + 10 пассажирских вагонов</a:t>
            </a:r>
            <a:endParaRPr lang="ru-RU" dirty="0"/>
          </a:p>
        </p:txBody>
      </p:sp>
      <p:sp>
        <p:nvSpPr>
          <p:cNvPr id="18" name="Text Box 11"/>
          <p:cNvSpPr txBox="1">
            <a:spLocks noChangeArrowheads="1"/>
          </p:cNvSpPr>
          <p:nvPr/>
        </p:nvSpPr>
        <p:spPr bwMode="auto">
          <a:xfrm>
            <a:off x="2976994" y="3313386"/>
            <a:ext cx="2952750" cy="400050"/>
          </a:xfrm>
          <a:prstGeom prst="rect">
            <a:avLst/>
          </a:prstGeom>
          <a:solidFill>
            <a:srgbClr val="CCECFF"/>
          </a:solidFill>
          <a:ln w="12700">
            <a:noFill/>
            <a:miter lim="800000"/>
            <a:headEnd/>
            <a:tailEnd/>
          </a:ln>
        </p:spPr>
        <p:txBody>
          <a:bodyPr>
            <a:spAutoFit/>
          </a:bodyPr>
          <a:lstStyle/>
          <a:p>
            <a:pPr>
              <a:spcBef>
                <a:spcPct val="50000"/>
              </a:spcBef>
            </a:pPr>
            <a:r>
              <a:rPr lang="ru-RU" sz="2000" dirty="0" smtClean="0">
                <a:solidFill>
                  <a:schemeClr val="accent2"/>
                </a:solidFill>
              </a:rPr>
              <a:t>Скорость движения</a:t>
            </a:r>
            <a:endParaRPr lang="ru-RU" sz="2000" dirty="0"/>
          </a:p>
        </p:txBody>
      </p:sp>
      <p:sp>
        <p:nvSpPr>
          <p:cNvPr id="21" name="Прямоугольник 20"/>
          <p:cNvSpPr/>
          <p:nvPr/>
        </p:nvSpPr>
        <p:spPr bwMode="auto">
          <a:xfrm>
            <a:off x="2051720" y="1011382"/>
            <a:ext cx="2728098" cy="1949566"/>
          </a:xfrm>
          <a:prstGeom prst="rect">
            <a:avLst/>
          </a:prstGeom>
          <a:solidFill>
            <a:schemeClr val="accent1">
              <a:alpha val="2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2" name="Прямоугольник 21"/>
          <p:cNvSpPr/>
          <p:nvPr/>
        </p:nvSpPr>
        <p:spPr bwMode="auto">
          <a:xfrm>
            <a:off x="4864135" y="1011382"/>
            <a:ext cx="319933" cy="1949566"/>
          </a:xfrm>
          <a:prstGeom prst="rect">
            <a:avLst/>
          </a:prstGeom>
          <a:solidFill>
            <a:srgbClr val="FF0000">
              <a:alpha val="34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3" name="Прямоугольник 22"/>
          <p:cNvSpPr/>
          <p:nvPr/>
        </p:nvSpPr>
        <p:spPr bwMode="auto">
          <a:xfrm>
            <a:off x="5184067" y="1011382"/>
            <a:ext cx="745677" cy="1949566"/>
          </a:xfrm>
          <a:prstGeom prst="rect">
            <a:avLst/>
          </a:prstGeom>
          <a:solidFill>
            <a:srgbClr val="7030A0">
              <a:alpha val="30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4" name="Прямоугольник 23"/>
          <p:cNvSpPr/>
          <p:nvPr/>
        </p:nvSpPr>
        <p:spPr bwMode="auto">
          <a:xfrm>
            <a:off x="5929744" y="1011382"/>
            <a:ext cx="298440" cy="1949566"/>
          </a:xfrm>
          <a:prstGeom prst="rect">
            <a:avLst/>
          </a:prstGeom>
          <a:solidFill>
            <a:schemeClr val="accent1">
              <a:alpha val="2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5" name="Прямоугольник 24"/>
          <p:cNvSpPr/>
          <p:nvPr/>
        </p:nvSpPr>
        <p:spPr bwMode="auto">
          <a:xfrm>
            <a:off x="6228185" y="1011382"/>
            <a:ext cx="180019" cy="1949566"/>
          </a:xfrm>
          <a:prstGeom prst="rect">
            <a:avLst/>
          </a:prstGeom>
          <a:solidFill>
            <a:srgbClr val="7030A0">
              <a:alpha val="30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36" name="Text Box 11"/>
          <p:cNvSpPr txBox="1">
            <a:spLocks noChangeArrowheads="1"/>
          </p:cNvSpPr>
          <p:nvPr/>
        </p:nvSpPr>
        <p:spPr bwMode="auto">
          <a:xfrm>
            <a:off x="2261021" y="1972581"/>
            <a:ext cx="906823" cy="307777"/>
          </a:xfrm>
          <a:prstGeom prst="rect">
            <a:avLst/>
          </a:prstGeom>
          <a:noFill/>
          <a:ln w="12700">
            <a:noFill/>
            <a:miter lim="800000"/>
            <a:headEnd/>
            <a:tailEnd/>
          </a:ln>
        </p:spPr>
        <p:txBody>
          <a:bodyPr wrap="square">
            <a:spAutoFit/>
          </a:bodyPr>
          <a:lstStyle/>
          <a:p>
            <a:pPr>
              <a:spcBef>
                <a:spcPct val="50000"/>
              </a:spcBef>
            </a:pPr>
            <a:r>
              <a:rPr lang="ru-RU" sz="1400" dirty="0" smtClean="0"/>
              <a:t>Тяга</a:t>
            </a:r>
            <a:endParaRPr lang="ru-RU" sz="1400" dirty="0"/>
          </a:p>
        </p:txBody>
      </p:sp>
      <p:sp>
        <p:nvSpPr>
          <p:cNvPr id="37" name="Text Box 11"/>
          <p:cNvSpPr txBox="1">
            <a:spLocks noChangeArrowheads="1"/>
          </p:cNvSpPr>
          <p:nvPr/>
        </p:nvSpPr>
        <p:spPr bwMode="auto">
          <a:xfrm>
            <a:off x="4779818" y="1972581"/>
            <a:ext cx="474353" cy="307777"/>
          </a:xfrm>
          <a:prstGeom prst="rect">
            <a:avLst/>
          </a:prstGeom>
          <a:noFill/>
          <a:ln w="12700">
            <a:noFill/>
            <a:miter lim="800000"/>
            <a:headEnd/>
            <a:tailEnd/>
          </a:ln>
        </p:spPr>
        <p:txBody>
          <a:bodyPr wrap="square">
            <a:spAutoFit/>
          </a:bodyPr>
          <a:lstStyle/>
          <a:p>
            <a:pPr>
              <a:spcBef>
                <a:spcPct val="50000"/>
              </a:spcBef>
            </a:pPr>
            <a:r>
              <a:rPr lang="ru-RU" sz="1400" dirty="0" smtClean="0"/>
              <a:t>ЭТ</a:t>
            </a:r>
            <a:endParaRPr lang="ru-RU" sz="1400" dirty="0"/>
          </a:p>
        </p:txBody>
      </p:sp>
      <p:sp>
        <p:nvSpPr>
          <p:cNvPr id="38" name="Text Box 11"/>
          <p:cNvSpPr txBox="1">
            <a:spLocks noChangeArrowheads="1"/>
          </p:cNvSpPr>
          <p:nvPr/>
        </p:nvSpPr>
        <p:spPr bwMode="auto">
          <a:xfrm>
            <a:off x="5184068" y="1972581"/>
            <a:ext cx="468052" cy="307777"/>
          </a:xfrm>
          <a:prstGeom prst="rect">
            <a:avLst/>
          </a:prstGeom>
          <a:noFill/>
          <a:ln w="12700">
            <a:noFill/>
            <a:miter lim="800000"/>
            <a:headEnd/>
            <a:tailEnd/>
          </a:ln>
        </p:spPr>
        <p:txBody>
          <a:bodyPr wrap="square">
            <a:spAutoFit/>
          </a:bodyPr>
          <a:lstStyle/>
          <a:p>
            <a:pPr>
              <a:spcBef>
                <a:spcPct val="50000"/>
              </a:spcBef>
            </a:pPr>
            <a:r>
              <a:rPr lang="ru-RU" sz="1400" dirty="0" smtClean="0"/>
              <a:t>ПТ</a:t>
            </a:r>
            <a:endParaRPr lang="ru-RU" sz="1400" dirty="0"/>
          </a:p>
        </p:txBody>
      </p:sp>
      <p:sp>
        <p:nvSpPr>
          <p:cNvPr id="39" name="Text Box 11"/>
          <p:cNvSpPr txBox="1">
            <a:spLocks noChangeArrowheads="1"/>
          </p:cNvSpPr>
          <p:nvPr/>
        </p:nvSpPr>
        <p:spPr bwMode="auto">
          <a:xfrm>
            <a:off x="5929743" y="1700808"/>
            <a:ext cx="298441" cy="954107"/>
          </a:xfrm>
          <a:prstGeom prst="rect">
            <a:avLst/>
          </a:prstGeom>
          <a:noFill/>
          <a:ln w="12700">
            <a:noFill/>
            <a:miter lim="800000"/>
            <a:headEnd/>
            <a:tailEnd/>
          </a:ln>
        </p:spPr>
        <p:txBody>
          <a:bodyPr wrap="square">
            <a:spAutoFit/>
          </a:bodyPr>
          <a:lstStyle/>
          <a:p>
            <a:pPr>
              <a:spcBef>
                <a:spcPct val="50000"/>
              </a:spcBef>
            </a:pPr>
            <a:r>
              <a:rPr lang="ru-RU" sz="1400" dirty="0" smtClean="0"/>
              <a:t>Тяга</a:t>
            </a:r>
            <a:endParaRPr lang="ru-RU" sz="1400" dirty="0"/>
          </a:p>
        </p:txBody>
      </p:sp>
      <p:sp>
        <p:nvSpPr>
          <p:cNvPr id="40" name="Text Box 11"/>
          <p:cNvSpPr txBox="1">
            <a:spLocks noChangeArrowheads="1"/>
          </p:cNvSpPr>
          <p:nvPr/>
        </p:nvSpPr>
        <p:spPr bwMode="auto">
          <a:xfrm>
            <a:off x="6174178" y="1972581"/>
            <a:ext cx="468052" cy="307777"/>
          </a:xfrm>
          <a:prstGeom prst="rect">
            <a:avLst/>
          </a:prstGeom>
          <a:noFill/>
          <a:ln w="12700">
            <a:noFill/>
            <a:miter lim="800000"/>
            <a:headEnd/>
            <a:tailEnd/>
          </a:ln>
        </p:spPr>
        <p:txBody>
          <a:bodyPr wrap="square">
            <a:spAutoFit/>
          </a:bodyPr>
          <a:lstStyle/>
          <a:p>
            <a:pPr>
              <a:spcBef>
                <a:spcPct val="50000"/>
              </a:spcBef>
            </a:pPr>
            <a:r>
              <a:rPr lang="ru-RU" sz="1400" dirty="0" smtClean="0"/>
              <a:t>ПТ</a:t>
            </a:r>
            <a:endParaRPr lang="ru-RU" sz="1400" dirty="0"/>
          </a:p>
        </p:txBody>
      </p:sp>
      <p:sp>
        <p:nvSpPr>
          <p:cNvPr id="41" name="Text Box 11"/>
          <p:cNvSpPr txBox="1">
            <a:spLocks noChangeArrowheads="1"/>
          </p:cNvSpPr>
          <p:nvPr/>
        </p:nvSpPr>
        <p:spPr bwMode="auto">
          <a:xfrm>
            <a:off x="2591358" y="5846207"/>
            <a:ext cx="3888854" cy="400110"/>
          </a:xfrm>
          <a:prstGeom prst="rect">
            <a:avLst/>
          </a:prstGeom>
          <a:solidFill>
            <a:srgbClr val="CCECFF"/>
          </a:solidFill>
          <a:ln w="12700">
            <a:noFill/>
            <a:miter lim="800000"/>
            <a:headEnd/>
            <a:tailEnd/>
          </a:ln>
        </p:spPr>
        <p:txBody>
          <a:bodyPr wrap="square">
            <a:spAutoFit/>
          </a:bodyPr>
          <a:lstStyle/>
          <a:p>
            <a:pPr>
              <a:spcBef>
                <a:spcPct val="50000"/>
              </a:spcBef>
            </a:pPr>
            <a:r>
              <a:rPr lang="ru-RU" sz="2000" dirty="0" smtClean="0">
                <a:solidFill>
                  <a:schemeClr val="accent2"/>
                </a:solidFill>
              </a:rPr>
              <a:t>Позиция контроллера</a:t>
            </a:r>
            <a:endParaRPr lang="ru-RU" sz="2000" dirty="0"/>
          </a:p>
        </p:txBody>
      </p:sp>
      <p:pic>
        <p:nvPicPr>
          <p:cNvPr id="42" name="Рисунок 41"/>
          <p:cNvPicPr/>
          <p:nvPr/>
        </p:nvPicPr>
        <p:blipFill>
          <a:blip r:embed="rId4" cstate="print"/>
          <a:srcRect/>
          <a:stretch>
            <a:fillRect/>
          </a:stretch>
        </p:blipFill>
        <p:spPr bwMode="auto">
          <a:xfrm>
            <a:off x="1799692" y="3637931"/>
            <a:ext cx="4896544" cy="2208276"/>
          </a:xfrm>
          <a:prstGeom prst="rect">
            <a:avLst/>
          </a:prstGeom>
          <a:noFill/>
          <a:ln w="9525">
            <a:noFill/>
            <a:miter lim="800000"/>
            <a:headEnd/>
            <a:tailEnd/>
          </a:ln>
        </p:spPr>
      </p:pic>
    </p:spTree>
    <p:extLst>
      <p:ext uri="{BB962C8B-B14F-4D97-AF65-F5344CB8AC3E}">
        <p14:creationId xmlns:p14="http://schemas.microsoft.com/office/powerpoint/2010/main" val="21090619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title" idx="4294967295"/>
          </p:nvPr>
        </p:nvSpPr>
        <p:spPr>
          <a:xfrm>
            <a:off x="496316" y="0"/>
            <a:ext cx="8612188" cy="409575"/>
          </a:xfrm>
        </p:spPr>
        <p:txBody>
          <a:bodyPr/>
          <a:lstStyle/>
          <a:p>
            <a:pPr marL="342900" indent="-342900">
              <a:lnSpc>
                <a:spcPct val="140000"/>
              </a:lnSpc>
              <a:spcBef>
                <a:spcPct val="20000"/>
              </a:spcBef>
            </a:pPr>
            <a:r>
              <a:rPr lang="ru-RU" sz="1800" dirty="0" smtClean="0">
                <a:solidFill>
                  <a:srgbClr val="073F89"/>
                </a:solidFill>
              </a:rPr>
              <a:t>Сравнение с экспериментом</a:t>
            </a:r>
          </a:p>
        </p:txBody>
      </p:sp>
      <p:sp>
        <p:nvSpPr>
          <p:cNvPr id="16" name="Прямоугольник 15"/>
          <p:cNvSpPr/>
          <p:nvPr/>
        </p:nvSpPr>
        <p:spPr>
          <a:xfrm>
            <a:off x="2261021" y="550711"/>
            <a:ext cx="3967163" cy="338554"/>
          </a:xfrm>
          <a:prstGeom prst="rect">
            <a:avLst/>
          </a:prstGeom>
          <a:solidFill>
            <a:srgbClr val="CCECFF"/>
          </a:solidFill>
          <a:ln>
            <a:solidFill>
              <a:schemeClr val="accent6">
                <a:lumMod val="40000"/>
                <a:lumOff val="60000"/>
              </a:schemeClr>
            </a:solidFill>
          </a:ln>
        </p:spPr>
        <p:txBody>
          <a:bodyPr wrap="square">
            <a:spAutoFit/>
          </a:bodyPr>
          <a:lstStyle/>
          <a:p>
            <a:pPr algn="l"/>
            <a:r>
              <a:rPr lang="ru-RU" b="1" dirty="0" smtClean="0"/>
              <a:t>Локомотив + 10 пассажирских вагонов</a:t>
            </a:r>
            <a:endParaRPr lang="ru-RU" dirty="0"/>
          </a:p>
        </p:txBody>
      </p:sp>
      <p:sp>
        <p:nvSpPr>
          <p:cNvPr id="20" name="Text Box 11"/>
          <p:cNvSpPr txBox="1">
            <a:spLocks noChangeArrowheads="1"/>
          </p:cNvSpPr>
          <p:nvPr/>
        </p:nvSpPr>
        <p:spPr bwMode="auto">
          <a:xfrm>
            <a:off x="1476078" y="5846207"/>
            <a:ext cx="5616202" cy="400110"/>
          </a:xfrm>
          <a:prstGeom prst="rect">
            <a:avLst/>
          </a:prstGeom>
          <a:solidFill>
            <a:srgbClr val="CCECFF"/>
          </a:solidFill>
          <a:ln w="12700">
            <a:noFill/>
            <a:miter lim="800000"/>
            <a:headEnd/>
            <a:tailEnd/>
          </a:ln>
        </p:spPr>
        <p:txBody>
          <a:bodyPr wrap="square">
            <a:spAutoFit/>
          </a:bodyPr>
          <a:lstStyle/>
          <a:p>
            <a:pPr>
              <a:spcBef>
                <a:spcPct val="50000"/>
              </a:spcBef>
            </a:pPr>
            <a:r>
              <a:rPr lang="ru-RU" sz="2000" dirty="0" smtClean="0">
                <a:solidFill>
                  <a:schemeClr val="accent2"/>
                </a:solidFill>
              </a:rPr>
              <a:t>Спектральная плотность мощности</a:t>
            </a:r>
            <a:r>
              <a:rPr lang="en-US" sz="2000" dirty="0" smtClean="0">
                <a:solidFill>
                  <a:schemeClr val="accent2"/>
                </a:solidFill>
              </a:rPr>
              <a:t> </a:t>
            </a:r>
            <a:r>
              <a:rPr lang="ru-RU" sz="2000" dirty="0" smtClean="0">
                <a:solidFill>
                  <a:schemeClr val="accent2"/>
                </a:solidFill>
              </a:rPr>
              <a:t>ускорений</a:t>
            </a:r>
            <a:endParaRPr lang="ru-RU" sz="2000" dirty="0"/>
          </a:p>
        </p:txBody>
      </p:sp>
      <p:pic>
        <p:nvPicPr>
          <p:cNvPr id="117763" name="Picture 3"/>
          <p:cNvPicPr>
            <a:picLocks noChangeAspect="1" noChangeArrowheads="1"/>
          </p:cNvPicPr>
          <p:nvPr/>
        </p:nvPicPr>
        <p:blipFill>
          <a:blip r:embed="rId3" cstate="print"/>
          <a:srcRect/>
          <a:stretch>
            <a:fillRect/>
          </a:stretch>
        </p:blipFill>
        <p:spPr bwMode="auto">
          <a:xfrm>
            <a:off x="1537060" y="3628475"/>
            <a:ext cx="5340350" cy="2103437"/>
          </a:xfrm>
          <a:prstGeom prst="rect">
            <a:avLst/>
          </a:prstGeom>
          <a:noFill/>
        </p:spPr>
      </p:pic>
      <p:pic>
        <p:nvPicPr>
          <p:cNvPr id="117764" name="Picture 4"/>
          <p:cNvPicPr>
            <a:picLocks noChangeAspect="1" noChangeArrowheads="1"/>
          </p:cNvPicPr>
          <p:nvPr/>
        </p:nvPicPr>
        <p:blipFill>
          <a:blip r:embed="rId4" cstate="print"/>
          <a:srcRect/>
          <a:stretch>
            <a:fillRect/>
          </a:stretch>
        </p:blipFill>
        <p:spPr bwMode="auto">
          <a:xfrm>
            <a:off x="1511660" y="1088740"/>
            <a:ext cx="5365750" cy="2054225"/>
          </a:xfrm>
          <a:prstGeom prst="rect">
            <a:avLst/>
          </a:prstGeom>
          <a:noFill/>
        </p:spPr>
      </p:pic>
      <p:sp>
        <p:nvSpPr>
          <p:cNvPr id="11" name="Text Box 11"/>
          <p:cNvSpPr txBox="1">
            <a:spLocks noChangeArrowheads="1"/>
          </p:cNvSpPr>
          <p:nvPr/>
        </p:nvSpPr>
        <p:spPr bwMode="auto">
          <a:xfrm>
            <a:off x="2807804" y="3142965"/>
            <a:ext cx="2952750" cy="400050"/>
          </a:xfrm>
          <a:prstGeom prst="rect">
            <a:avLst/>
          </a:prstGeom>
          <a:solidFill>
            <a:srgbClr val="CCECFF"/>
          </a:solidFill>
          <a:ln w="12700">
            <a:noFill/>
            <a:miter lim="800000"/>
            <a:headEnd/>
            <a:tailEnd/>
          </a:ln>
        </p:spPr>
        <p:txBody>
          <a:bodyPr>
            <a:spAutoFit/>
          </a:bodyPr>
          <a:lstStyle/>
          <a:p>
            <a:pPr>
              <a:spcBef>
                <a:spcPct val="50000"/>
              </a:spcBef>
            </a:pPr>
            <a:r>
              <a:rPr lang="ru-RU" sz="2000" dirty="0" smtClean="0">
                <a:solidFill>
                  <a:schemeClr val="accent2"/>
                </a:solidFill>
              </a:rPr>
              <a:t>Вертикальные ускорения</a:t>
            </a:r>
            <a:endParaRPr lang="ru-RU" sz="2000" dirty="0"/>
          </a:p>
        </p:txBody>
      </p:sp>
    </p:spTree>
    <p:extLst>
      <p:ext uri="{BB962C8B-B14F-4D97-AF65-F5344CB8AC3E}">
        <p14:creationId xmlns:p14="http://schemas.microsoft.com/office/powerpoint/2010/main" val="256614645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title" idx="4294967295"/>
          </p:nvPr>
        </p:nvSpPr>
        <p:spPr>
          <a:xfrm>
            <a:off x="496316" y="0"/>
            <a:ext cx="8612188" cy="409575"/>
          </a:xfrm>
        </p:spPr>
        <p:txBody>
          <a:bodyPr/>
          <a:lstStyle/>
          <a:p>
            <a:pPr marL="342900" indent="-342900">
              <a:lnSpc>
                <a:spcPct val="140000"/>
              </a:lnSpc>
              <a:spcBef>
                <a:spcPct val="20000"/>
              </a:spcBef>
            </a:pPr>
            <a:r>
              <a:rPr lang="ru-RU" sz="1800" dirty="0" smtClean="0">
                <a:solidFill>
                  <a:srgbClr val="073F89"/>
                </a:solidFill>
              </a:rPr>
              <a:t>Сравнение с экспериментом</a:t>
            </a:r>
          </a:p>
        </p:txBody>
      </p:sp>
      <p:sp>
        <p:nvSpPr>
          <p:cNvPr id="16" name="Прямоугольник 15"/>
          <p:cNvSpPr/>
          <p:nvPr/>
        </p:nvSpPr>
        <p:spPr>
          <a:xfrm>
            <a:off x="2261021" y="550711"/>
            <a:ext cx="3967163" cy="338554"/>
          </a:xfrm>
          <a:prstGeom prst="rect">
            <a:avLst/>
          </a:prstGeom>
          <a:solidFill>
            <a:srgbClr val="CCECFF"/>
          </a:solidFill>
          <a:ln>
            <a:solidFill>
              <a:schemeClr val="accent6">
                <a:lumMod val="40000"/>
                <a:lumOff val="60000"/>
              </a:schemeClr>
            </a:solidFill>
          </a:ln>
        </p:spPr>
        <p:txBody>
          <a:bodyPr wrap="square">
            <a:spAutoFit/>
          </a:bodyPr>
          <a:lstStyle/>
          <a:p>
            <a:pPr algn="l"/>
            <a:r>
              <a:rPr lang="ru-RU" b="1" dirty="0" smtClean="0"/>
              <a:t>Локомотив + 10 пассажирских вагонов</a:t>
            </a:r>
            <a:endParaRPr lang="ru-RU" dirty="0"/>
          </a:p>
        </p:txBody>
      </p:sp>
      <p:sp>
        <p:nvSpPr>
          <p:cNvPr id="20" name="Text Box 11"/>
          <p:cNvSpPr txBox="1">
            <a:spLocks noChangeArrowheads="1"/>
          </p:cNvSpPr>
          <p:nvPr/>
        </p:nvSpPr>
        <p:spPr bwMode="auto">
          <a:xfrm>
            <a:off x="2591358" y="5846207"/>
            <a:ext cx="3888854" cy="400110"/>
          </a:xfrm>
          <a:prstGeom prst="rect">
            <a:avLst/>
          </a:prstGeom>
          <a:solidFill>
            <a:srgbClr val="CCECFF"/>
          </a:solidFill>
          <a:ln w="12700">
            <a:noFill/>
            <a:miter lim="800000"/>
            <a:headEnd/>
            <a:tailEnd/>
          </a:ln>
        </p:spPr>
        <p:txBody>
          <a:bodyPr wrap="square">
            <a:spAutoFit/>
          </a:bodyPr>
          <a:lstStyle/>
          <a:p>
            <a:pPr>
              <a:spcBef>
                <a:spcPct val="50000"/>
              </a:spcBef>
            </a:pPr>
            <a:r>
              <a:rPr lang="ru-RU" sz="2000" dirty="0" smtClean="0">
                <a:solidFill>
                  <a:schemeClr val="accent2"/>
                </a:solidFill>
              </a:rPr>
              <a:t>Позиция контроллера</a:t>
            </a:r>
            <a:endParaRPr lang="ru-RU" sz="2000" dirty="0"/>
          </a:p>
        </p:txBody>
      </p:sp>
      <p:sp>
        <p:nvSpPr>
          <p:cNvPr id="11" name="Text Box 11"/>
          <p:cNvSpPr txBox="1">
            <a:spLocks noChangeArrowheads="1"/>
          </p:cNvSpPr>
          <p:nvPr/>
        </p:nvSpPr>
        <p:spPr bwMode="auto">
          <a:xfrm>
            <a:off x="2807804" y="3142965"/>
            <a:ext cx="3420380" cy="400050"/>
          </a:xfrm>
          <a:prstGeom prst="rect">
            <a:avLst/>
          </a:prstGeom>
          <a:solidFill>
            <a:srgbClr val="CCECFF"/>
          </a:solidFill>
          <a:ln w="12700">
            <a:noFill/>
            <a:miter lim="800000"/>
            <a:headEnd/>
            <a:tailEnd/>
          </a:ln>
        </p:spPr>
        <p:txBody>
          <a:bodyPr wrap="square">
            <a:spAutoFit/>
          </a:bodyPr>
          <a:lstStyle/>
          <a:p>
            <a:pPr>
              <a:spcBef>
                <a:spcPct val="50000"/>
              </a:spcBef>
            </a:pPr>
            <a:r>
              <a:rPr lang="ru-RU" sz="2000" dirty="0" smtClean="0">
                <a:solidFill>
                  <a:schemeClr val="accent2"/>
                </a:solidFill>
              </a:rPr>
              <a:t>Ток на двигателях</a:t>
            </a:r>
            <a:endParaRPr lang="ru-RU" sz="2000" dirty="0"/>
          </a:p>
        </p:txBody>
      </p:sp>
      <p:pic>
        <p:nvPicPr>
          <p:cNvPr id="8" name="Рисунок 7"/>
          <p:cNvPicPr/>
          <p:nvPr/>
        </p:nvPicPr>
        <p:blipFill>
          <a:blip r:embed="rId3" cstate="print"/>
          <a:srcRect/>
          <a:stretch>
            <a:fillRect/>
          </a:stretch>
        </p:blipFill>
        <p:spPr bwMode="auto">
          <a:xfrm>
            <a:off x="1476078" y="934689"/>
            <a:ext cx="6063996" cy="2208276"/>
          </a:xfrm>
          <a:prstGeom prst="rect">
            <a:avLst/>
          </a:prstGeom>
          <a:noFill/>
          <a:ln w="9525">
            <a:noFill/>
            <a:miter lim="800000"/>
            <a:headEnd/>
            <a:tailEnd/>
          </a:ln>
        </p:spPr>
      </p:pic>
      <p:pic>
        <p:nvPicPr>
          <p:cNvPr id="9" name="Рисунок 8"/>
          <p:cNvPicPr/>
          <p:nvPr/>
        </p:nvPicPr>
        <p:blipFill>
          <a:blip r:embed="rId4" cstate="print"/>
          <a:srcRect/>
          <a:stretch>
            <a:fillRect/>
          </a:stretch>
        </p:blipFill>
        <p:spPr bwMode="auto">
          <a:xfrm>
            <a:off x="1476078" y="3637931"/>
            <a:ext cx="6063996" cy="2208276"/>
          </a:xfrm>
          <a:prstGeom prst="rect">
            <a:avLst/>
          </a:prstGeom>
          <a:noFill/>
          <a:ln w="9525">
            <a:noFill/>
            <a:miter lim="800000"/>
            <a:headEnd/>
            <a:tailEnd/>
          </a:ln>
        </p:spPr>
      </p:pic>
    </p:spTree>
    <p:extLst>
      <p:ext uri="{BB962C8B-B14F-4D97-AF65-F5344CB8AC3E}">
        <p14:creationId xmlns:p14="http://schemas.microsoft.com/office/powerpoint/2010/main" val="4503520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title" idx="4294967295"/>
          </p:nvPr>
        </p:nvSpPr>
        <p:spPr>
          <a:xfrm>
            <a:off x="496316" y="0"/>
            <a:ext cx="8612188" cy="409575"/>
          </a:xfrm>
        </p:spPr>
        <p:txBody>
          <a:bodyPr/>
          <a:lstStyle/>
          <a:p>
            <a:pPr marL="342900" indent="-342900">
              <a:lnSpc>
                <a:spcPct val="140000"/>
              </a:lnSpc>
              <a:spcBef>
                <a:spcPct val="20000"/>
              </a:spcBef>
            </a:pPr>
            <a:r>
              <a:rPr lang="ru-RU" sz="1800" dirty="0" smtClean="0">
                <a:solidFill>
                  <a:srgbClr val="073F89"/>
                </a:solidFill>
              </a:rPr>
              <a:t>Сравнение с экспериментом</a:t>
            </a:r>
          </a:p>
        </p:txBody>
      </p:sp>
      <p:sp>
        <p:nvSpPr>
          <p:cNvPr id="16" name="Прямоугольник 15"/>
          <p:cNvSpPr/>
          <p:nvPr/>
        </p:nvSpPr>
        <p:spPr>
          <a:xfrm>
            <a:off x="2261021" y="550711"/>
            <a:ext cx="3967163" cy="338554"/>
          </a:xfrm>
          <a:prstGeom prst="rect">
            <a:avLst/>
          </a:prstGeom>
          <a:solidFill>
            <a:srgbClr val="CCECFF"/>
          </a:solidFill>
          <a:ln>
            <a:solidFill>
              <a:schemeClr val="accent6">
                <a:lumMod val="40000"/>
                <a:lumOff val="60000"/>
              </a:schemeClr>
            </a:solidFill>
          </a:ln>
        </p:spPr>
        <p:txBody>
          <a:bodyPr wrap="square">
            <a:spAutoFit/>
          </a:bodyPr>
          <a:lstStyle/>
          <a:p>
            <a:pPr algn="l"/>
            <a:r>
              <a:rPr lang="ru-RU" b="1" dirty="0" smtClean="0"/>
              <a:t>Локомотив + 10 пассажирских вагонов</a:t>
            </a:r>
            <a:endParaRPr lang="ru-RU" dirty="0"/>
          </a:p>
        </p:txBody>
      </p:sp>
      <p:sp>
        <p:nvSpPr>
          <p:cNvPr id="20" name="Text Box 11"/>
          <p:cNvSpPr txBox="1">
            <a:spLocks noChangeArrowheads="1"/>
          </p:cNvSpPr>
          <p:nvPr/>
        </p:nvSpPr>
        <p:spPr bwMode="auto">
          <a:xfrm>
            <a:off x="2591358" y="6031166"/>
            <a:ext cx="3888854" cy="400110"/>
          </a:xfrm>
          <a:prstGeom prst="rect">
            <a:avLst/>
          </a:prstGeom>
          <a:solidFill>
            <a:srgbClr val="CCECFF"/>
          </a:solidFill>
          <a:ln w="12700">
            <a:noFill/>
            <a:miter lim="800000"/>
            <a:headEnd/>
            <a:tailEnd/>
          </a:ln>
        </p:spPr>
        <p:txBody>
          <a:bodyPr wrap="square">
            <a:spAutoFit/>
          </a:bodyPr>
          <a:lstStyle/>
          <a:p>
            <a:pPr>
              <a:spcBef>
                <a:spcPct val="50000"/>
              </a:spcBef>
            </a:pPr>
            <a:r>
              <a:rPr lang="ru-RU" sz="2000" dirty="0" smtClean="0">
                <a:solidFill>
                  <a:schemeClr val="accent2"/>
                </a:solidFill>
              </a:rPr>
              <a:t>Давление в ТЦ 4 вагона</a:t>
            </a:r>
            <a:endParaRPr lang="ru-RU" sz="2000" dirty="0"/>
          </a:p>
        </p:txBody>
      </p:sp>
      <p:sp>
        <p:nvSpPr>
          <p:cNvPr id="11" name="Text Box 11"/>
          <p:cNvSpPr txBox="1">
            <a:spLocks noChangeArrowheads="1"/>
          </p:cNvSpPr>
          <p:nvPr/>
        </p:nvSpPr>
        <p:spPr bwMode="auto">
          <a:xfrm>
            <a:off x="2807804" y="3142965"/>
            <a:ext cx="3420380" cy="400050"/>
          </a:xfrm>
          <a:prstGeom prst="rect">
            <a:avLst/>
          </a:prstGeom>
          <a:solidFill>
            <a:srgbClr val="CCECFF"/>
          </a:solidFill>
          <a:ln w="12700">
            <a:noFill/>
            <a:miter lim="800000"/>
            <a:headEnd/>
            <a:tailEnd/>
          </a:ln>
        </p:spPr>
        <p:txBody>
          <a:bodyPr wrap="square">
            <a:spAutoFit/>
          </a:bodyPr>
          <a:lstStyle/>
          <a:p>
            <a:pPr>
              <a:spcBef>
                <a:spcPct val="50000"/>
              </a:spcBef>
            </a:pPr>
            <a:r>
              <a:rPr lang="ru-RU" sz="2000" dirty="0" smtClean="0">
                <a:solidFill>
                  <a:schemeClr val="accent2"/>
                </a:solidFill>
              </a:rPr>
              <a:t>Давление в ТЦ локомотива</a:t>
            </a:r>
            <a:endParaRPr lang="ru-RU" sz="2000" dirty="0"/>
          </a:p>
        </p:txBody>
      </p:sp>
      <p:pic>
        <p:nvPicPr>
          <p:cNvPr id="10" name="Рисунок 9"/>
          <p:cNvPicPr/>
          <p:nvPr/>
        </p:nvPicPr>
        <p:blipFill>
          <a:blip r:embed="rId3" cstate="print"/>
          <a:srcRect/>
          <a:stretch>
            <a:fillRect/>
          </a:stretch>
        </p:blipFill>
        <p:spPr bwMode="auto">
          <a:xfrm>
            <a:off x="1871700" y="1002842"/>
            <a:ext cx="4896544" cy="1999675"/>
          </a:xfrm>
          <a:prstGeom prst="rect">
            <a:avLst/>
          </a:prstGeom>
          <a:noFill/>
          <a:ln w="9525">
            <a:noFill/>
            <a:miter lim="800000"/>
            <a:headEnd/>
            <a:tailEnd/>
          </a:ln>
        </p:spPr>
      </p:pic>
      <p:pic>
        <p:nvPicPr>
          <p:cNvPr id="12" name="Рисунок 11"/>
          <p:cNvPicPr/>
          <p:nvPr/>
        </p:nvPicPr>
        <p:blipFill>
          <a:blip r:embed="rId4" cstate="print"/>
          <a:srcRect/>
          <a:stretch>
            <a:fillRect/>
          </a:stretch>
        </p:blipFill>
        <p:spPr bwMode="auto">
          <a:xfrm>
            <a:off x="1691680" y="3727974"/>
            <a:ext cx="5328592" cy="2118233"/>
          </a:xfrm>
          <a:prstGeom prst="rect">
            <a:avLst/>
          </a:prstGeom>
          <a:noFill/>
          <a:ln w="9525">
            <a:noFill/>
            <a:miter lim="800000"/>
            <a:headEnd/>
            <a:tailEnd/>
          </a:ln>
        </p:spPr>
      </p:pic>
    </p:spTree>
    <p:extLst>
      <p:ext uri="{BB962C8B-B14F-4D97-AF65-F5344CB8AC3E}">
        <p14:creationId xmlns:p14="http://schemas.microsoft.com/office/powerpoint/2010/main" val="35137167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title" idx="4294967295"/>
          </p:nvPr>
        </p:nvSpPr>
        <p:spPr>
          <a:xfrm>
            <a:off x="496316" y="0"/>
            <a:ext cx="8612188" cy="409575"/>
          </a:xfrm>
        </p:spPr>
        <p:txBody>
          <a:bodyPr/>
          <a:lstStyle/>
          <a:p>
            <a:pPr marL="342900" indent="-342900">
              <a:lnSpc>
                <a:spcPct val="140000"/>
              </a:lnSpc>
              <a:spcBef>
                <a:spcPct val="20000"/>
              </a:spcBef>
            </a:pPr>
            <a:r>
              <a:rPr lang="ru-RU" sz="1800" dirty="0" smtClean="0">
                <a:solidFill>
                  <a:srgbClr val="073F89"/>
                </a:solidFill>
              </a:rPr>
              <a:t>Сравнение с экспериментом</a:t>
            </a:r>
          </a:p>
        </p:txBody>
      </p:sp>
      <p:sp>
        <p:nvSpPr>
          <p:cNvPr id="16" name="Прямоугольник 15"/>
          <p:cNvSpPr/>
          <p:nvPr/>
        </p:nvSpPr>
        <p:spPr>
          <a:xfrm>
            <a:off x="2483768" y="550711"/>
            <a:ext cx="3967163" cy="338554"/>
          </a:xfrm>
          <a:prstGeom prst="rect">
            <a:avLst/>
          </a:prstGeom>
          <a:solidFill>
            <a:srgbClr val="CCECFF"/>
          </a:solidFill>
          <a:ln>
            <a:solidFill>
              <a:schemeClr val="accent6">
                <a:lumMod val="40000"/>
                <a:lumOff val="60000"/>
              </a:schemeClr>
            </a:solidFill>
          </a:ln>
        </p:spPr>
        <p:txBody>
          <a:bodyPr wrap="square">
            <a:spAutoFit/>
          </a:bodyPr>
          <a:lstStyle/>
          <a:p>
            <a:pPr algn="l"/>
            <a:r>
              <a:rPr lang="ru-RU" b="1" dirty="0" smtClean="0"/>
              <a:t>Локомотив + 10 пассажирских вагонов</a:t>
            </a:r>
            <a:endParaRPr lang="ru-RU" dirty="0"/>
          </a:p>
        </p:txBody>
      </p:sp>
      <p:sp>
        <p:nvSpPr>
          <p:cNvPr id="11" name="Text Box 11"/>
          <p:cNvSpPr txBox="1">
            <a:spLocks noChangeArrowheads="1"/>
          </p:cNvSpPr>
          <p:nvPr/>
        </p:nvSpPr>
        <p:spPr bwMode="auto">
          <a:xfrm>
            <a:off x="2015716" y="2942910"/>
            <a:ext cx="5004556" cy="400110"/>
          </a:xfrm>
          <a:prstGeom prst="rect">
            <a:avLst/>
          </a:prstGeom>
          <a:solidFill>
            <a:srgbClr val="CCECFF"/>
          </a:solidFill>
          <a:ln w="12700">
            <a:noFill/>
            <a:miter lim="800000"/>
            <a:headEnd/>
            <a:tailEnd/>
          </a:ln>
        </p:spPr>
        <p:txBody>
          <a:bodyPr wrap="square">
            <a:spAutoFit/>
          </a:bodyPr>
          <a:lstStyle/>
          <a:p>
            <a:pPr>
              <a:spcBef>
                <a:spcPct val="50000"/>
              </a:spcBef>
            </a:pPr>
            <a:r>
              <a:rPr lang="ru-RU" sz="2000" dirty="0" smtClean="0">
                <a:solidFill>
                  <a:schemeClr val="accent2"/>
                </a:solidFill>
              </a:rPr>
              <a:t>Силы в автосцепках локомотива</a:t>
            </a:r>
            <a:endParaRPr lang="ru-RU" sz="2000" dirty="0"/>
          </a:p>
        </p:txBody>
      </p:sp>
      <p:pic>
        <p:nvPicPr>
          <p:cNvPr id="8" name="Рисунок 7"/>
          <p:cNvPicPr/>
          <p:nvPr/>
        </p:nvPicPr>
        <p:blipFill>
          <a:blip r:embed="rId3" cstate="print"/>
          <a:srcRect/>
          <a:stretch>
            <a:fillRect/>
          </a:stretch>
        </p:blipFill>
        <p:spPr bwMode="auto">
          <a:xfrm>
            <a:off x="2015716" y="889265"/>
            <a:ext cx="4851437" cy="2028627"/>
          </a:xfrm>
          <a:prstGeom prst="rect">
            <a:avLst/>
          </a:prstGeom>
          <a:noFill/>
          <a:ln w="9525">
            <a:noFill/>
            <a:miter lim="800000"/>
            <a:headEnd/>
            <a:tailEnd/>
          </a:ln>
        </p:spPr>
      </p:pic>
      <p:sp>
        <p:nvSpPr>
          <p:cNvPr id="9" name="Text Box 11"/>
          <p:cNvSpPr txBox="1">
            <a:spLocks noChangeArrowheads="1"/>
          </p:cNvSpPr>
          <p:nvPr/>
        </p:nvSpPr>
        <p:spPr bwMode="auto">
          <a:xfrm>
            <a:off x="2015716" y="5946456"/>
            <a:ext cx="5004556" cy="400110"/>
          </a:xfrm>
          <a:prstGeom prst="rect">
            <a:avLst/>
          </a:prstGeom>
          <a:solidFill>
            <a:srgbClr val="CCECFF"/>
          </a:solidFill>
          <a:ln w="12700">
            <a:noFill/>
            <a:miter lim="800000"/>
            <a:headEnd/>
            <a:tailEnd/>
          </a:ln>
        </p:spPr>
        <p:txBody>
          <a:bodyPr wrap="square">
            <a:spAutoFit/>
          </a:bodyPr>
          <a:lstStyle/>
          <a:p>
            <a:pPr>
              <a:spcBef>
                <a:spcPct val="50000"/>
              </a:spcBef>
            </a:pPr>
            <a:r>
              <a:rPr lang="ru-RU" sz="2000" dirty="0" smtClean="0">
                <a:solidFill>
                  <a:schemeClr val="accent2"/>
                </a:solidFill>
              </a:rPr>
              <a:t>Силы в автосцепках 4 вагона</a:t>
            </a:r>
            <a:endParaRPr lang="ru-RU" sz="2000" dirty="0"/>
          </a:p>
        </p:txBody>
      </p:sp>
      <p:pic>
        <p:nvPicPr>
          <p:cNvPr id="13" name="Рисунок 12"/>
          <p:cNvPicPr/>
          <p:nvPr/>
        </p:nvPicPr>
        <p:blipFill>
          <a:blip r:embed="rId4" cstate="print"/>
          <a:srcRect/>
          <a:stretch>
            <a:fillRect/>
          </a:stretch>
        </p:blipFill>
        <p:spPr bwMode="auto">
          <a:xfrm>
            <a:off x="1781894" y="3543075"/>
            <a:ext cx="5238378" cy="2388667"/>
          </a:xfrm>
          <a:prstGeom prst="rect">
            <a:avLst/>
          </a:prstGeom>
          <a:noFill/>
          <a:ln w="9525">
            <a:noFill/>
            <a:miter lim="800000"/>
            <a:headEnd/>
            <a:tailEnd/>
          </a:ln>
        </p:spPr>
      </p:pic>
    </p:spTree>
    <p:extLst>
      <p:ext uri="{BB962C8B-B14F-4D97-AF65-F5344CB8AC3E}">
        <p14:creationId xmlns:p14="http://schemas.microsoft.com/office/powerpoint/2010/main" val="11972100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539552" y="8620"/>
            <a:ext cx="8229600" cy="393700"/>
          </a:xfrm>
        </p:spPr>
        <p:txBody>
          <a:bodyPr/>
          <a:lstStyle/>
          <a:p>
            <a:pPr eaLnBrk="1" hangingPunct="1"/>
            <a:r>
              <a:rPr lang="ru-RU" sz="1800" dirty="0" smtClean="0">
                <a:solidFill>
                  <a:schemeClr val="hlink"/>
                </a:solidFill>
              </a:rPr>
              <a:t>Спасибо</a:t>
            </a:r>
            <a:r>
              <a:rPr lang="en-US" sz="1800" dirty="0" smtClean="0">
                <a:solidFill>
                  <a:schemeClr val="hlink"/>
                </a:solidFill>
              </a:rPr>
              <a:t>!</a:t>
            </a:r>
            <a:endParaRPr lang="ru-RU" sz="1800" dirty="0" smtClean="0">
              <a:solidFill>
                <a:schemeClr val="hlink"/>
              </a:solidFill>
            </a:endParaRPr>
          </a:p>
        </p:txBody>
      </p:sp>
      <p:sp>
        <p:nvSpPr>
          <p:cNvPr id="30723" name="Rectangle 13"/>
          <p:cNvSpPr>
            <a:spLocks noChangeArrowheads="1"/>
          </p:cNvSpPr>
          <p:nvPr/>
        </p:nvSpPr>
        <p:spPr bwMode="auto">
          <a:xfrm>
            <a:off x="0" y="2078038"/>
            <a:ext cx="9144000" cy="1851025"/>
          </a:xfrm>
          <a:prstGeom prst="rect">
            <a:avLst/>
          </a:prstGeom>
          <a:noFill/>
          <a:ln w="9525">
            <a:noFill/>
            <a:miter lim="800000"/>
            <a:headEnd/>
            <a:tailEnd/>
          </a:ln>
        </p:spPr>
        <p:txBody>
          <a:bodyPr anchor="ctr"/>
          <a:lstStyle/>
          <a:p>
            <a:r>
              <a:rPr lang="ru-RU" sz="3600" dirty="0" smtClean="0">
                <a:latin typeface="Arial" charset="0"/>
              </a:rPr>
              <a:t>Спасибо за внимание</a:t>
            </a:r>
            <a:r>
              <a:rPr lang="en-US" sz="3600" dirty="0" smtClean="0">
                <a:latin typeface="Arial" charset="0"/>
              </a:rPr>
              <a:t>!</a:t>
            </a:r>
            <a:endParaRPr lang="ru-RU" sz="3600" dirty="0">
              <a:latin typeface="Arial" charset="0"/>
            </a:endParaRPr>
          </a:p>
          <a:p>
            <a:endParaRPr lang="ru-RU" sz="1800" dirty="0">
              <a:latin typeface="Arial" charset="0"/>
            </a:endParaRPr>
          </a:p>
        </p:txBody>
      </p:sp>
    </p:spTree>
    <p:extLst>
      <p:ext uri="{BB962C8B-B14F-4D97-AF65-F5344CB8AC3E}">
        <p14:creationId xmlns:p14="http://schemas.microsoft.com/office/powerpoint/2010/main" val="12556064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343671" y="5583267"/>
            <a:ext cx="6648710" cy="400110"/>
          </a:xfrm>
          <a:prstGeom prst="rect">
            <a:avLst/>
          </a:prstGeom>
          <a:solidFill>
            <a:schemeClr val="bg1"/>
          </a:solidFill>
        </p:spPr>
        <p:txBody>
          <a:bodyPr wrap="square" rtlCol="0">
            <a:spAutoFit/>
          </a:bodyPr>
          <a:lstStyle/>
          <a:p>
            <a:r>
              <a:rPr lang="ru-RU" sz="2000" b="1" dirty="0" smtClean="0"/>
              <a:t>Моделирование поезда в режиме реального времени</a:t>
            </a:r>
            <a:endParaRPr lang="ru-RU" sz="2000" b="1" dirty="0"/>
          </a:p>
        </p:txBody>
      </p:sp>
      <p:sp>
        <p:nvSpPr>
          <p:cNvPr id="8194" name="Rectangle 6"/>
          <p:cNvSpPr>
            <a:spLocks noGrp="1" noChangeArrowheads="1"/>
          </p:cNvSpPr>
          <p:nvPr>
            <p:ph type="title" idx="4294967295"/>
          </p:nvPr>
        </p:nvSpPr>
        <p:spPr>
          <a:xfrm>
            <a:off x="496316" y="0"/>
            <a:ext cx="8612188" cy="409575"/>
          </a:xfrm>
        </p:spPr>
        <p:txBody>
          <a:bodyPr/>
          <a:lstStyle/>
          <a:p>
            <a:pPr eaLnBrk="1" hangingPunct="1"/>
            <a:r>
              <a:rPr lang="ru-RU" sz="1800" dirty="0" smtClean="0"/>
              <a:t>Моделирование динамики поезда</a:t>
            </a:r>
          </a:p>
        </p:txBody>
      </p:sp>
      <p:sp>
        <p:nvSpPr>
          <p:cNvPr id="11" name="Rectangle 3"/>
          <p:cNvSpPr txBox="1">
            <a:spLocks noChangeArrowheads="1"/>
          </p:cNvSpPr>
          <p:nvPr/>
        </p:nvSpPr>
        <p:spPr bwMode="auto">
          <a:xfrm>
            <a:off x="276225" y="608013"/>
            <a:ext cx="8456613" cy="5040312"/>
          </a:xfrm>
          <a:prstGeom prst="rect">
            <a:avLst/>
          </a:prstGeom>
          <a:noFill/>
          <a:ln w="9525">
            <a:noFill/>
            <a:miter lim="800000"/>
            <a:headEnd/>
            <a:tailEnd/>
          </a:ln>
        </p:spPr>
        <p:txBody>
          <a:bodyPr/>
          <a:lstStyle/>
          <a:p>
            <a:pPr marL="342900" indent="-342900" algn="l">
              <a:lnSpc>
                <a:spcPct val="140000"/>
              </a:lnSpc>
              <a:spcBef>
                <a:spcPct val="20000"/>
              </a:spcBef>
              <a:buClr>
                <a:srgbClr val="FF0000"/>
              </a:buClr>
              <a:buFont typeface="Wingdings" pitchFamily="2" charset="2"/>
              <a:buChar char="è"/>
              <a:defRPr/>
            </a:pPr>
            <a:endParaRPr lang="en-US" sz="2000" kern="0" dirty="0">
              <a:solidFill>
                <a:srgbClr val="073F89"/>
              </a:solidFill>
              <a:latin typeface="Arial" charset="0"/>
            </a:endParaRPr>
          </a:p>
        </p:txBody>
      </p:sp>
      <p:grpSp>
        <p:nvGrpSpPr>
          <p:cNvPr id="2" name="Группа 7"/>
          <p:cNvGrpSpPr/>
          <p:nvPr/>
        </p:nvGrpSpPr>
        <p:grpSpPr>
          <a:xfrm>
            <a:off x="1760499" y="617499"/>
            <a:ext cx="5815053" cy="4965768"/>
            <a:chOff x="1614447" y="569955"/>
            <a:chExt cx="5815053" cy="4965768"/>
          </a:xfrm>
        </p:grpSpPr>
        <p:pic>
          <p:nvPicPr>
            <p:cNvPr id="6" name="Resim 1" descr="D:\Dropbox\My Dropbox\UMLAB-MRC\Stage-3-2\images\Cabin.TIF"/>
            <p:cNvPicPr>
              <a:picLocks noChangeAspect="1"/>
            </p:cNvPicPr>
            <p:nvPr/>
          </p:nvPicPr>
          <p:blipFill>
            <a:blip r:embed="rId3" cstate="print">
              <a:lum bright="10000" contrast="20000"/>
            </a:blip>
            <a:srcRect r="4801" b="1407"/>
            <a:stretch>
              <a:fillRect/>
            </a:stretch>
          </p:blipFill>
          <p:spPr bwMode="auto">
            <a:xfrm>
              <a:off x="1614447" y="982629"/>
              <a:ext cx="5815053" cy="4553094"/>
            </a:xfrm>
            <a:prstGeom prst="rect">
              <a:avLst/>
            </a:prstGeom>
            <a:noFill/>
            <a:ln w="9525">
              <a:noFill/>
              <a:miter lim="800000"/>
              <a:headEnd/>
              <a:tailEnd/>
            </a:ln>
          </p:spPr>
        </p:pic>
        <p:sp>
          <p:nvSpPr>
            <p:cNvPr id="7" name="TextBox 6"/>
            <p:cNvSpPr txBox="1"/>
            <p:nvPr/>
          </p:nvSpPr>
          <p:spPr>
            <a:xfrm>
              <a:off x="1787526" y="569955"/>
              <a:ext cx="5449923" cy="400110"/>
            </a:xfrm>
            <a:prstGeom prst="rect">
              <a:avLst/>
            </a:prstGeom>
            <a:solidFill>
              <a:schemeClr val="bg1"/>
            </a:solidFill>
          </p:spPr>
          <p:txBody>
            <a:bodyPr wrap="square" rtlCol="0">
              <a:spAutoFit/>
            </a:bodyPr>
            <a:lstStyle/>
            <a:p>
              <a:r>
                <a:rPr lang="ru-RU" sz="2000" b="1" dirty="0" smtClean="0"/>
                <a:t>Тренажер машиниста</a:t>
              </a:r>
              <a:endParaRPr lang="ru-RU" sz="2000" b="1" dirty="0"/>
            </a:p>
          </p:txBody>
        </p:sp>
      </p:grpSp>
    </p:spTree>
    <p:extLst>
      <p:ext uri="{BB962C8B-B14F-4D97-AF65-F5344CB8AC3E}">
        <p14:creationId xmlns:p14="http://schemas.microsoft.com/office/powerpoint/2010/main" val="32797206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Grp="1" noChangeArrowheads="1"/>
          </p:cNvSpPr>
          <p:nvPr>
            <p:ph type="title" idx="4294967295"/>
          </p:nvPr>
        </p:nvSpPr>
        <p:spPr>
          <a:xfrm>
            <a:off x="467544" y="0"/>
            <a:ext cx="8612188" cy="409575"/>
          </a:xfrm>
        </p:spPr>
        <p:txBody>
          <a:bodyPr/>
          <a:lstStyle/>
          <a:p>
            <a:pPr marL="342900" indent="-342900">
              <a:lnSpc>
                <a:spcPct val="140000"/>
              </a:lnSpc>
              <a:spcBef>
                <a:spcPct val="20000"/>
              </a:spcBef>
            </a:pPr>
            <a:r>
              <a:rPr lang="ru-RU" sz="1800" dirty="0" smtClean="0">
                <a:solidFill>
                  <a:srgbClr val="073F89"/>
                </a:solidFill>
              </a:rPr>
              <a:t>Принцип создания тренажера</a:t>
            </a:r>
          </a:p>
        </p:txBody>
      </p:sp>
      <p:grpSp>
        <p:nvGrpSpPr>
          <p:cNvPr id="2" name="Группа 47"/>
          <p:cNvGrpSpPr/>
          <p:nvPr/>
        </p:nvGrpSpPr>
        <p:grpSpPr>
          <a:xfrm>
            <a:off x="460304" y="4830671"/>
            <a:ext cx="3564001" cy="1446343"/>
            <a:chOff x="5097456" y="607562"/>
            <a:chExt cx="3564001" cy="1446343"/>
          </a:xfrm>
        </p:grpSpPr>
        <p:sp>
          <p:nvSpPr>
            <p:cNvPr id="9" name="Прямоугольник 8"/>
            <p:cNvSpPr/>
            <p:nvPr/>
          </p:nvSpPr>
          <p:spPr bwMode="auto">
            <a:xfrm>
              <a:off x="5097456" y="613905"/>
              <a:ext cx="3564000" cy="1440000"/>
            </a:xfrm>
            <a:prstGeom prst="rect">
              <a:avLst/>
            </a:prstGeom>
            <a:solidFill>
              <a:schemeClr val="accent1">
                <a:lumMod val="40000"/>
                <a:lumOff val="60000"/>
              </a:schemeClr>
            </a:solidFill>
            <a:ln w="1270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11" name="TextBox 10"/>
            <p:cNvSpPr txBox="1"/>
            <p:nvPr/>
          </p:nvSpPr>
          <p:spPr>
            <a:xfrm>
              <a:off x="5097456" y="607562"/>
              <a:ext cx="3564000" cy="369332"/>
            </a:xfrm>
            <a:prstGeom prst="rect">
              <a:avLst/>
            </a:prstGeom>
            <a:solidFill>
              <a:srgbClr val="CCECFF"/>
            </a:solidFill>
            <a:ln>
              <a:solidFill>
                <a:schemeClr val="tx1"/>
              </a:solidFill>
            </a:ln>
          </p:spPr>
          <p:txBody>
            <a:bodyPr wrap="square" rtlCol="0">
              <a:spAutoFit/>
            </a:bodyPr>
            <a:lstStyle/>
            <a:p>
              <a:r>
                <a:rPr lang="ru-RU" sz="1800" b="1" dirty="0" smtClean="0"/>
                <a:t>Система визуализации</a:t>
              </a:r>
              <a:endParaRPr lang="en-US" sz="1800" b="1" dirty="0" smtClean="0"/>
            </a:p>
          </p:txBody>
        </p:sp>
        <p:cxnSp>
          <p:nvCxnSpPr>
            <p:cNvPr id="12" name="Прямая соединительная линия 11"/>
            <p:cNvCxnSpPr/>
            <p:nvPr/>
          </p:nvCxnSpPr>
          <p:spPr bwMode="auto">
            <a:xfrm>
              <a:off x="5097456" y="941306"/>
              <a:ext cx="35280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4" name="Прямоугольник 13"/>
            <p:cNvSpPr/>
            <p:nvPr/>
          </p:nvSpPr>
          <p:spPr>
            <a:xfrm>
              <a:off x="5133457" y="976687"/>
              <a:ext cx="3528000" cy="1077218"/>
            </a:xfrm>
            <a:prstGeom prst="rect">
              <a:avLst/>
            </a:prstGeom>
            <a:solidFill>
              <a:srgbClr val="99FF66"/>
            </a:solidFill>
          </p:spPr>
          <p:txBody>
            <a:bodyPr wrap="square">
              <a:spAutoFit/>
            </a:bodyPr>
            <a:lstStyle/>
            <a:p>
              <a:r>
                <a:rPr lang="ru-RU" dirty="0" smtClean="0"/>
                <a:t>Визуализация пути и сигнальной системы, других экипажей,  ландшафта, в соответствии с текущим положением экипажа</a:t>
              </a:r>
              <a:endParaRPr lang="ru-RU" i="1" dirty="0"/>
            </a:p>
          </p:txBody>
        </p:sp>
      </p:grpSp>
      <p:grpSp>
        <p:nvGrpSpPr>
          <p:cNvPr id="3" name="Группа 34"/>
          <p:cNvGrpSpPr/>
          <p:nvPr/>
        </p:nvGrpSpPr>
        <p:grpSpPr>
          <a:xfrm>
            <a:off x="460304" y="495566"/>
            <a:ext cx="3564001" cy="4176000"/>
            <a:chOff x="460304" y="617499"/>
            <a:chExt cx="3564001" cy="4176000"/>
          </a:xfrm>
        </p:grpSpPr>
        <p:sp>
          <p:nvSpPr>
            <p:cNvPr id="4" name="Прямоугольник 3"/>
            <p:cNvSpPr/>
            <p:nvPr/>
          </p:nvSpPr>
          <p:spPr bwMode="auto">
            <a:xfrm>
              <a:off x="460304" y="617499"/>
              <a:ext cx="3564000" cy="4176000"/>
            </a:xfrm>
            <a:prstGeom prst="rect">
              <a:avLst/>
            </a:prstGeom>
            <a:solidFill>
              <a:srgbClr val="CCECFF"/>
            </a:solidFill>
            <a:ln w="1270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ru-RU"/>
            </a:p>
          </p:txBody>
        </p:sp>
        <p:sp>
          <p:nvSpPr>
            <p:cNvPr id="5" name="TextBox 4"/>
            <p:cNvSpPr txBox="1"/>
            <p:nvPr/>
          </p:nvSpPr>
          <p:spPr>
            <a:xfrm>
              <a:off x="460305" y="617499"/>
              <a:ext cx="3564000" cy="369332"/>
            </a:xfrm>
            <a:prstGeom prst="rect">
              <a:avLst/>
            </a:prstGeom>
            <a:noFill/>
          </p:spPr>
          <p:txBody>
            <a:bodyPr wrap="square" rtlCol="0">
              <a:spAutoFit/>
            </a:bodyPr>
            <a:lstStyle/>
            <a:p>
              <a:r>
                <a:rPr lang="ru-RU" sz="1800" b="1" dirty="0" smtClean="0"/>
                <a:t>Механическая часть</a:t>
              </a:r>
              <a:endParaRPr lang="ru-RU" sz="1800" i="1" dirty="0"/>
            </a:p>
          </p:txBody>
        </p:sp>
        <p:cxnSp>
          <p:nvCxnSpPr>
            <p:cNvPr id="7" name="Прямая соединительная линия 6"/>
            <p:cNvCxnSpPr/>
            <p:nvPr/>
          </p:nvCxnSpPr>
          <p:spPr bwMode="auto">
            <a:xfrm>
              <a:off x="460305" y="985086"/>
              <a:ext cx="3564000" cy="9937"/>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5" name="Прямоугольник с двумя вырезанными соседними углами 14"/>
            <p:cNvSpPr/>
            <p:nvPr/>
          </p:nvSpPr>
          <p:spPr bwMode="auto">
            <a:xfrm>
              <a:off x="811161" y="1128681"/>
              <a:ext cx="2848014" cy="2008216"/>
            </a:xfrm>
            <a:prstGeom prst="snip2SameRect">
              <a:avLst>
                <a:gd name="adj1" fmla="val 28417"/>
                <a:gd name="adj2" fmla="val 0"/>
              </a:avLst>
            </a:prstGeom>
            <a:solidFill>
              <a:schemeClr val="accent2">
                <a:lumMod val="40000"/>
                <a:lumOff val="60000"/>
              </a:schemeClr>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16" name="Прямоугольник 15"/>
            <p:cNvSpPr/>
            <p:nvPr/>
          </p:nvSpPr>
          <p:spPr bwMode="auto">
            <a:xfrm>
              <a:off x="884186" y="1827045"/>
              <a:ext cx="2700000" cy="324000"/>
            </a:xfrm>
            <a:prstGeom prst="rect">
              <a:avLst/>
            </a:prstGeom>
            <a:solidFill>
              <a:srgbClr val="99FF66"/>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rPr>
                <a:t>Мониторы внешнего обзора</a:t>
              </a:r>
              <a:r>
                <a:rPr kumimoji="0" lang="en-US" sz="1600" b="0" i="0" u="none" strike="noStrike" cap="none" normalizeH="0" dirty="0" smtClean="0">
                  <a:ln>
                    <a:noFill/>
                  </a:ln>
                  <a:solidFill>
                    <a:schemeClr val="tx1"/>
                  </a:solidFill>
                  <a:effectLst/>
                  <a:latin typeface="Times New Roman" pitchFamily="18" charset="0"/>
                </a:rPr>
                <a:t>  </a:t>
              </a:r>
              <a:endParaRPr kumimoji="0" lang="ru-RU" sz="1600" b="0" i="0" u="none" strike="noStrike" cap="none" normalizeH="0" baseline="0" dirty="0" smtClean="0">
                <a:ln>
                  <a:noFill/>
                </a:ln>
                <a:solidFill>
                  <a:schemeClr val="tx1"/>
                </a:solidFill>
                <a:effectLst/>
                <a:latin typeface="Times New Roman" pitchFamily="18" charset="0"/>
              </a:endParaRPr>
            </a:p>
          </p:txBody>
        </p:sp>
        <p:sp>
          <p:nvSpPr>
            <p:cNvPr id="17" name="Прямоугольник 16"/>
            <p:cNvSpPr/>
            <p:nvPr/>
          </p:nvSpPr>
          <p:spPr bwMode="auto">
            <a:xfrm>
              <a:off x="884187" y="2265201"/>
              <a:ext cx="2700000" cy="324000"/>
            </a:xfrm>
            <a:prstGeom prst="rect">
              <a:avLst/>
            </a:prstGeom>
            <a:solidFill>
              <a:srgbClr val="99FF66"/>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rPr>
                <a:t>Приборы</a:t>
              </a:r>
            </a:p>
          </p:txBody>
        </p:sp>
        <p:sp>
          <p:nvSpPr>
            <p:cNvPr id="18" name="Прямоугольник 17"/>
            <p:cNvSpPr/>
            <p:nvPr/>
          </p:nvSpPr>
          <p:spPr bwMode="auto">
            <a:xfrm>
              <a:off x="884187" y="2703357"/>
              <a:ext cx="2700000" cy="324000"/>
            </a:xfrm>
            <a:prstGeom prst="rect">
              <a:avLst/>
            </a:prstGeom>
            <a:solidFill>
              <a:srgbClr val="99FF66"/>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rPr>
                <a:t>Элементы управления</a:t>
              </a:r>
            </a:p>
          </p:txBody>
        </p:sp>
        <p:cxnSp>
          <p:nvCxnSpPr>
            <p:cNvPr id="19" name="Прямая соединительная линия 18"/>
            <p:cNvCxnSpPr/>
            <p:nvPr/>
          </p:nvCxnSpPr>
          <p:spPr bwMode="auto">
            <a:xfrm>
              <a:off x="815175" y="1712889"/>
              <a:ext cx="2844000" cy="9937"/>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20" name="TextBox 19"/>
            <p:cNvSpPr txBox="1"/>
            <p:nvPr/>
          </p:nvSpPr>
          <p:spPr>
            <a:xfrm>
              <a:off x="811161" y="1128681"/>
              <a:ext cx="2844000" cy="338554"/>
            </a:xfrm>
            <a:prstGeom prst="rect">
              <a:avLst/>
            </a:prstGeom>
            <a:noFill/>
          </p:spPr>
          <p:txBody>
            <a:bodyPr wrap="square" rtlCol="0">
              <a:spAutoFit/>
            </a:bodyPr>
            <a:lstStyle/>
            <a:p>
              <a:r>
                <a:rPr lang="ru-RU" b="1" dirty="0" smtClean="0"/>
                <a:t>Кабина машиниста</a:t>
              </a:r>
              <a:endParaRPr lang="en-US" b="1" dirty="0" smtClean="0"/>
            </a:p>
          </p:txBody>
        </p:sp>
        <p:cxnSp>
          <p:nvCxnSpPr>
            <p:cNvPr id="22" name="Прямая соединительная линия 21"/>
            <p:cNvCxnSpPr/>
            <p:nvPr/>
          </p:nvCxnSpPr>
          <p:spPr bwMode="auto">
            <a:xfrm rot="5400000">
              <a:off x="1066753" y="3282948"/>
              <a:ext cx="292103" cy="0"/>
            </a:xfrm>
            <a:prstGeom prst="line">
              <a:avLst/>
            </a:prstGeom>
            <a:solidFill>
              <a:schemeClr val="accent1"/>
            </a:solidFill>
            <a:ln w="38100" cap="flat" cmpd="sng" algn="ctr">
              <a:solidFill>
                <a:srgbClr val="002060"/>
              </a:solidFill>
              <a:prstDash val="solid"/>
              <a:round/>
              <a:headEnd type="none" w="med" len="med"/>
              <a:tailEnd type="none" w="med" len="med"/>
            </a:ln>
            <a:effectLst/>
          </p:spPr>
        </p:cxnSp>
        <p:cxnSp>
          <p:nvCxnSpPr>
            <p:cNvPr id="23" name="Прямая соединительная линия 22"/>
            <p:cNvCxnSpPr/>
            <p:nvPr/>
          </p:nvCxnSpPr>
          <p:spPr bwMode="auto">
            <a:xfrm rot="5400000">
              <a:off x="3074967" y="3282948"/>
              <a:ext cx="292103" cy="0"/>
            </a:xfrm>
            <a:prstGeom prst="line">
              <a:avLst/>
            </a:prstGeom>
            <a:solidFill>
              <a:schemeClr val="accent1"/>
            </a:solidFill>
            <a:ln w="38100" cap="flat" cmpd="sng" algn="ctr">
              <a:solidFill>
                <a:srgbClr val="002060"/>
              </a:solidFill>
              <a:prstDash val="solid"/>
              <a:round/>
              <a:headEnd type="none" w="med" len="med"/>
              <a:tailEnd type="none" w="med" len="med"/>
            </a:ln>
            <a:effectLst/>
          </p:spPr>
        </p:cxnSp>
        <p:sp>
          <p:nvSpPr>
            <p:cNvPr id="24" name="Прямоугольник 23"/>
            <p:cNvSpPr/>
            <p:nvPr/>
          </p:nvSpPr>
          <p:spPr bwMode="auto">
            <a:xfrm>
              <a:off x="811161" y="3429001"/>
              <a:ext cx="2848014" cy="1188000"/>
            </a:xfrm>
            <a:prstGeom prst="rect">
              <a:avLst/>
            </a:prstGeom>
            <a:solidFill>
              <a:schemeClr val="accent2">
                <a:lumMod val="40000"/>
                <a:lumOff val="6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5" name="TextBox 24"/>
            <p:cNvSpPr txBox="1"/>
            <p:nvPr/>
          </p:nvSpPr>
          <p:spPr>
            <a:xfrm>
              <a:off x="811161" y="3429000"/>
              <a:ext cx="2844000" cy="338554"/>
            </a:xfrm>
            <a:prstGeom prst="rect">
              <a:avLst/>
            </a:prstGeom>
            <a:noFill/>
          </p:spPr>
          <p:txBody>
            <a:bodyPr wrap="square" rtlCol="0">
              <a:spAutoFit/>
            </a:bodyPr>
            <a:lstStyle/>
            <a:p>
              <a:r>
                <a:rPr lang="ru-RU" b="1" dirty="0" smtClean="0"/>
                <a:t>Подвижная платформа</a:t>
              </a:r>
              <a:endParaRPr lang="ru-RU" i="1" dirty="0"/>
            </a:p>
          </p:txBody>
        </p:sp>
        <p:cxnSp>
          <p:nvCxnSpPr>
            <p:cNvPr id="26" name="Прямая соединительная линия 25"/>
            <p:cNvCxnSpPr/>
            <p:nvPr/>
          </p:nvCxnSpPr>
          <p:spPr bwMode="auto">
            <a:xfrm>
              <a:off x="811161" y="3747680"/>
              <a:ext cx="2844000" cy="9937"/>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30" name="TextBox 29"/>
            <p:cNvSpPr txBox="1"/>
            <p:nvPr/>
          </p:nvSpPr>
          <p:spPr>
            <a:xfrm>
              <a:off x="833175" y="3770011"/>
              <a:ext cx="2826000" cy="830997"/>
            </a:xfrm>
            <a:prstGeom prst="rect">
              <a:avLst/>
            </a:prstGeom>
            <a:solidFill>
              <a:srgbClr val="99FF66"/>
            </a:solidFill>
          </p:spPr>
          <p:txBody>
            <a:bodyPr wrap="square" rtlCol="0">
              <a:spAutoFit/>
            </a:bodyPr>
            <a:lstStyle/>
            <a:p>
              <a:r>
                <a:rPr lang="ru-RU" i="1" dirty="0" smtClean="0"/>
                <a:t>Воссоздание динамических эффектов, возникающих в процессе движения</a:t>
              </a:r>
              <a:endParaRPr lang="ru-RU" i="1" dirty="0"/>
            </a:p>
          </p:txBody>
        </p:sp>
      </p:grpSp>
      <p:cxnSp>
        <p:nvCxnSpPr>
          <p:cNvPr id="50" name="Соединительная линия уступом 49"/>
          <p:cNvCxnSpPr/>
          <p:nvPr/>
        </p:nvCxnSpPr>
        <p:spPr bwMode="auto">
          <a:xfrm rot="10800000" flipH="1">
            <a:off x="496303" y="1895454"/>
            <a:ext cx="314857" cy="3852000"/>
          </a:xfrm>
          <a:prstGeom prst="bentConnector4">
            <a:avLst>
              <a:gd name="adj1" fmla="val -72604"/>
              <a:gd name="adj2" fmla="val 99835"/>
            </a:avLst>
          </a:prstGeom>
          <a:solidFill>
            <a:schemeClr val="accent1"/>
          </a:solidFill>
          <a:ln w="28575" cap="flat" cmpd="sng" algn="ctr">
            <a:solidFill>
              <a:schemeClr val="accent6"/>
            </a:solidFill>
            <a:prstDash val="solid"/>
            <a:round/>
            <a:headEnd type="oval" w="med" len="med"/>
            <a:tailEnd type="triangle" w="lg" len="lg"/>
          </a:ln>
          <a:effectLst/>
        </p:spPr>
      </p:cxnSp>
      <p:grpSp>
        <p:nvGrpSpPr>
          <p:cNvPr id="68" name="Группа 67"/>
          <p:cNvGrpSpPr/>
          <p:nvPr/>
        </p:nvGrpSpPr>
        <p:grpSpPr>
          <a:xfrm>
            <a:off x="5170482" y="512675"/>
            <a:ext cx="3564000" cy="5071729"/>
            <a:chOff x="5119182" y="1514055"/>
            <a:chExt cx="3564000" cy="5071729"/>
          </a:xfrm>
        </p:grpSpPr>
        <p:grpSp>
          <p:nvGrpSpPr>
            <p:cNvPr id="8" name="Группа 46"/>
            <p:cNvGrpSpPr/>
            <p:nvPr/>
          </p:nvGrpSpPr>
          <p:grpSpPr>
            <a:xfrm>
              <a:off x="5119182" y="1514055"/>
              <a:ext cx="3564000" cy="5071729"/>
              <a:chOff x="5119182" y="2358653"/>
              <a:chExt cx="3564000" cy="5071729"/>
            </a:xfrm>
          </p:grpSpPr>
          <p:sp>
            <p:nvSpPr>
              <p:cNvPr id="36" name="Прямоугольник 35"/>
              <p:cNvSpPr/>
              <p:nvPr/>
            </p:nvSpPr>
            <p:spPr bwMode="auto">
              <a:xfrm>
                <a:off x="5119182" y="2364995"/>
                <a:ext cx="3564000" cy="4644000"/>
              </a:xfrm>
              <a:prstGeom prst="rect">
                <a:avLst/>
              </a:prstGeom>
              <a:solidFill>
                <a:srgbClr val="CCECFF"/>
              </a:solidFill>
              <a:ln w="1270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37" name="TextBox 36"/>
              <p:cNvSpPr txBox="1"/>
              <p:nvPr/>
            </p:nvSpPr>
            <p:spPr>
              <a:xfrm>
                <a:off x="5119182" y="2358653"/>
                <a:ext cx="3564000" cy="369332"/>
              </a:xfrm>
              <a:prstGeom prst="rect">
                <a:avLst/>
              </a:prstGeom>
              <a:solidFill>
                <a:srgbClr val="CCECFF"/>
              </a:solidFill>
              <a:ln>
                <a:solidFill>
                  <a:schemeClr val="tx1"/>
                </a:solidFill>
              </a:ln>
            </p:spPr>
            <p:txBody>
              <a:bodyPr wrap="square" rtlCol="0">
                <a:spAutoFit/>
              </a:bodyPr>
              <a:lstStyle/>
              <a:p>
                <a:r>
                  <a:rPr lang="ru-RU" sz="1800" b="1" dirty="0" smtClean="0"/>
                  <a:t>Математическое ядро</a:t>
                </a:r>
                <a:endParaRPr lang="en-US" sz="1800" b="1" dirty="0" smtClean="0"/>
              </a:p>
            </p:txBody>
          </p:sp>
          <p:cxnSp>
            <p:nvCxnSpPr>
              <p:cNvPr id="38" name="Прямая соединительная линия 37"/>
              <p:cNvCxnSpPr/>
              <p:nvPr/>
            </p:nvCxnSpPr>
            <p:spPr bwMode="auto">
              <a:xfrm>
                <a:off x="5119182" y="2682555"/>
                <a:ext cx="35280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39" name="Прямоугольник 38"/>
              <p:cNvSpPr/>
              <p:nvPr/>
            </p:nvSpPr>
            <p:spPr>
              <a:xfrm>
                <a:off x="5139900" y="2709131"/>
                <a:ext cx="3542400" cy="338554"/>
              </a:xfrm>
              <a:prstGeom prst="rect">
                <a:avLst/>
              </a:prstGeom>
              <a:solidFill>
                <a:srgbClr val="99FF66"/>
              </a:solidFill>
            </p:spPr>
            <p:txBody>
              <a:bodyPr wrap="square">
                <a:spAutoFit/>
              </a:bodyPr>
              <a:lstStyle/>
              <a:p>
                <a:r>
                  <a:rPr lang="ru-RU" i="1" dirty="0" smtClean="0"/>
                  <a:t>Моделирование динамики</a:t>
                </a:r>
                <a:endParaRPr lang="ru-RU" i="1" dirty="0"/>
              </a:p>
            </p:txBody>
          </p:sp>
          <p:cxnSp>
            <p:nvCxnSpPr>
              <p:cNvPr id="40" name="Прямая соединительная линия 39"/>
              <p:cNvCxnSpPr/>
              <p:nvPr/>
            </p:nvCxnSpPr>
            <p:spPr bwMode="auto">
              <a:xfrm>
                <a:off x="5141421" y="3047685"/>
                <a:ext cx="35280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41" name="Прямоугольник 40"/>
              <p:cNvSpPr/>
              <p:nvPr/>
            </p:nvSpPr>
            <p:spPr>
              <a:xfrm>
                <a:off x="5200685" y="4025702"/>
                <a:ext cx="3402000" cy="338554"/>
              </a:xfrm>
              <a:prstGeom prst="rect">
                <a:avLst/>
              </a:prstGeom>
              <a:solidFill>
                <a:srgbClr val="99FF66"/>
              </a:solidFill>
              <a:ln w="12700">
                <a:solidFill>
                  <a:schemeClr val="tx1"/>
                </a:solidFill>
              </a:ln>
            </p:spPr>
            <p:txBody>
              <a:bodyPr wrap="square">
                <a:spAutoFit/>
              </a:bodyPr>
              <a:lstStyle/>
              <a:p>
                <a:r>
                  <a:rPr lang="ru-RU" dirty="0" smtClean="0"/>
                  <a:t>Оценка положения на пути</a:t>
                </a:r>
                <a:endParaRPr lang="ru-RU" dirty="0"/>
              </a:p>
            </p:txBody>
          </p:sp>
          <p:sp>
            <p:nvSpPr>
              <p:cNvPr id="44" name="Прямоугольник 43"/>
              <p:cNvSpPr/>
              <p:nvPr/>
            </p:nvSpPr>
            <p:spPr>
              <a:xfrm>
                <a:off x="5192721" y="4463857"/>
                <a:ext cx="3420000" cy="584775"/>
              </a:xfrm>
              <a:prstGeom prst="rect">
                <a:avLst/>
              </a:prstGeom>
              <a:solidFill>
                <a:srgbClr val="99FF66"/>
              </a:solidFill>
              <a:ln w="12700">
                <a:solidFill>
                  <a:schemeClr val="tx1"/>
                </a:solidFill>
              </a:ln>
            </p:spPr>
            <p:txBody>
              <a:bodyPr wrap="square">
                <a:spAutoFit/>
              </a:bodyPr>
              <a:lstStyle/>
              <a:p>
                <a:r>
                  <a:rPr lang="ru-RU" dirty="0" smtClean="0"/>
                  <a:t>Определение положения кабины для системы визуализации</a:t>
                </a:r>
                <a:endParaRPr lang="ru-RU" dirty="0"/>
              </a:p>
            </p:txBody>
          </p:sp>
          <p:sp>
            <p:nvSpPr>
              <p:cNvPr id="45" name="Прямоугольник 44"/>
              <p:cNvSpPr/>
              <p:nvPr/>
            </p:nvSpPr>
            <p:spPr>
              <a:xfrm>
                <a:off x="5192721" y="5284709"/>
                <a:ext cx="3420000" cy="584775"/>
              </a:xfrm>
              <a:prstGeom prst="rect">
                <a:avLst/>
              </a:prstGeom>
              <a:solidFill>
                <a:srgbClr val="99FF66"/>
              </a:solidFill>
              <a:ln w="12700">
                <a:solidFill>
                  <a:schemeClr val="tx1"/>
                </a:solidFill>
              </a:ln>
            </p:spPr>
            <p:txBody>
              <a:bodyPr wrap="square">
                <a:spAutoFit/>
              </a:bodyPr>
              <a:lstStyle/>
              <a:p>
                <a:r>
                  <a:rPr lang="ru-RU" dirty="0" smtClean="0"/>
                  <a:t>Определение ускорений и скоростей для подвижной платформы</a:t>
                </a:r>
                <a:endParaRPr lang="ru-RU" dirty="0"/>
              </a:p>
            </p:txBody>
          </p:sp>
          <p:sp>
            <p:nvSpPr>
              <p:cNvPr id="46" name="Прямоугольник 45"/>
              <p:cNvSpPr/>
              <p:nvPr/>
            </p:nvSpPr>
            <p:spPr>
              <a:xfrm>
                <a:off x="5192721" y="6106943"/>
                <a:ext cx="3420000" cy="1323439"/>
              </a:xfrm>
              <a:prstGeom prst="rect">
                <a:avLst/>
              </a:prstGeom>
              <a:solidFill>
                <a:srgbClr val="99FF66"/>
              </a:solidFill>
              <a:ln w="12700">
                <a:solidFill>
                  <a:schemeClr val="tx1"/>
                </a:solidFill>
              </a:ln>
            </p:spPr>
            <p:txBody>
              <a:bodyPr wrap="square">
                <a:spAutoFit/>
              </a:bodyPr>
              <a:lstStyle/>
              <a:p>
                <a:r>
                  <a:rPr lang="ru-RU" dirty="0" smtClean="0"/>
                  <a:t>Расчет характеристик движения (крип, коэффициенты динамики, </a:t>
                </a:r>
                <a:r>
                  <a:rPr lang="ru-RU" dirty="0" err="1" smtClean="0"/>
                  <a:t>обезгрузка</a:t>
                </a:r>
                <a:r>
                  <a:rPr lang="ru-RU" dirty="0" smtClean="0"/>
                  <a:t> колес) и работы прочих систем для оценки качества ведения поезда</a:t>
                </a:r>
                <a:endParaRPr lang="ru-RU" dirty="0"/>
              </a:p>
            </p:txBody>
          </p:sp>
        </p:grpSp>
        <p:sp>
          <p:nvSpPr>
            <p:cNvPr id="58" name="Прямоугольник 57"/>
            <p:cNvSpPr/>
            <p:nvPr/>
          </p:nvSpPr>
          <p:spPr>
            <a:xfrm>
              <a:off x="5192721" y="2260584"/>
              <a:ext cx="3420000" cy="338554"/>
            </a:xfrm>
            <a:prstGeom prst="rect">
              <a:avLst/>
            </a:prstGeom>
            <a:solidFill>
              <a:srgbClr val="99FF66"/>
            </a:solidFill>
            <a:ln w="12700">
              <a:solidFill>
                <a:schemeClr val="tx1"/>
              </a:solidFill>
            </a:ln>
          </p:spPr>
          <p:txBody>
            <a:bodyPr wrap="square">
              <a:spAutoFit/>
            </a:bodyPr>
            <a:lstStyle/>
            <a:p>
              <a:r>
                <a:rPr lang="ru-RU" dirty="0" smtClean="0"/>
                <a:t>Отклик на команды машиниста</a:t>
              </a:r>
              <a:endParaRPr lang="ru-RU" dirty="0"/>
            </a:p>
          </p:txBody>
        </p:sp>
        <p:sp>
          <p:nvSpPr>
            <p:cNvPr id="60" name="Прямоугольник 59"/>
            <p:cNvSpPr/>
            <p:nvPr/>
          </p:nvSpPr>
          <p:spPr>
            <a:xfrm>
              <a:off x="5192721" y="2725316"/>
              <a:ext cx="3420000" cy="338554"/>
            </a:xfrm>
            <a:prstGeom prst="rect">
              <a:avLst/>
            </a:prstGeom>
            <a:solidFill>
              <a:srgbClr val="99FF66"/>
            </a:solidFill>
            <a:ln w="12700">
              <a:solidFill>
                <a:schemeClr val="tx1"/>
              </a:solidFill>
            </a:ln>
          </p:spPr>
          <p:txBody>
            <a:bodyPr wrap="square">
              <a:spAutoFit/>
            </a:bodyPr>
            <a:lstStyle/>
            <a:p>
              <a:r>
                <a:rPr lang="ru-RU" dirty="0" smtClean="0"/>
                <a:t>Вывод состояния</a:t>
              </a:r>
              <a:endParaRPr lang="ru-RU" dirty="0"/>
            </a:p>
          </p:txBody>
        </p:sp>
      </p:grpSp>
      <p:cxnSp>
        <p:nvCxnSpPr>
          <p:cNvPr id="55" name="Соединительная линия уступом 54"/>
          <p:cNvCxnSpPr/>
          <p:nvPr/>
        </p:nvCxnSpPr>
        <p:spPr bwMode="auto">
          <a:xfrm flipV="1">
            <a:off x="3584187" y="1439204"/>
            <a:ext cx="1659834" cy="1304220"/>
          </a:xfrm>
          <a:prstGeom prst="bentConnector3">
            <a:avLst>
              <a:gd name="adj1" fmla="val 51040"/>
            </a:avLst>
          </a:prstGeom>
          <a:solidFill>
            <a:schemeClr val="accent1"/>
          </a:solidFill>
          <a:ln w="28575" cap="flat" cmpd="sng" algn="ctr">
            <a:solidFill>
              <a:schemeClr val="accent6"/>
            </a:solidFill>
            <a:prstDash val="solid"/>
            <a:round/>
            <a:headEnd type="oval" w="med" len="med"/>
            <a:tailEnd type="triangle" w="lg" len="lg"/>
          </a:ln>
          <a:effectLst/>
        </p:spPr>
      </p:cxnSp>
      <p:cxnSp>
        <p:nvCxnSpPr>
          <p:cNvPr id="91" name="Соединительная линия уступом 90"/>
          <p:cNvCxnSpPr/>
          <p:nvPr/>
        </p:nvCxnSpPr>
        <p:spPr bwMode="auto">
          <a:xfrm rot="10800000" flipV="1">
            <a:off x="3584187" y="1903936"/>
            <a:ext cx="1659834" cy="401332"/>
          </a:xfrm>
          <a:prstGeom prst="bentConnector3">
            <a:avLst>
              <a:gd name="adj1" fmla="val 59355"/>
            </a:avLst>
          </a:prstGeom>
          <a:solidFill>
            <a:schemeClr val="accent1"/>
          </a:solidFill>
          <a:ln w="28575" cap="flat" cmpd="sng" algn="ctr">
            <a:solidFill>
              <a:schemeClr val="accent6"/>
            </a:solidFill>
            <a:prstDash val="solid"/>
            <a:round/>
            <a:headEnd type="oval" w="med" len="med"/>
            <a:tailEnd type="triangle" w="lg" len="lg"/>
          </a:ln>
          <a:effectLst/>
        </p:spPr>
      </p:cxnSp>
      <p:cxnSp>
        <p:nvCxnSpPr>
          <p:cNvPr id="80" name="Соединительная линия уступом 79"/>
          <p:cNvCxnSpPr/>
          <p:nvPr/>
        </p:nvCxnSpPr>
        <p:spPr bwMode="auto">
          <a:xfrm rot="10800000" flipV="1">
            <a:off x="3659175" y="3752428"/>
            <a:ext cx="1584846" cy="161464"/>
          </a:xfrm>
          <a:prstGeom prst="bentConnector3">
            <a:avLst>
              <a:gd name="adj1" fmla="val 60886"/>
            </a:avLst>
          </a:prstGeom>
          <a:solidFill>
            <a:schemeClr val="accent1"/>
          </a:solidFill>
          <a:ln w="28575" cap="flat" cmpd="sng" algn="ctr">
            <a:solidFill>
              <a:schemeClr val="accent6"/>
            </a:solidFill>
            <a:prstDash val="solid"/>
            <a:round/>
            <a:headEnd type="oval" w="med" len="med"/>
            <a:tailEnd type="triangle" w="lg" len="lg"/>
          </a:ln>
          <a:effectLst/>
        </p:spPr>
      </p:cxnSp>
      <p:cxnSp>
        <p:nvCxnSpPr>
          <p:cNvPr id="77" name="Соединительная линия уступом 76"/>
          <p:cNvCxnSpPr/>
          <p:nvPr/>
        </p:nvCxnSpPr>
        <p:spPr bwMode="auto">
          <a:xfrm rot="10800000" flipV="1">
            <a:off x="4024305" y="2923878"/>
            <a:ext cx="1219717" cy="2618599"/>
          </a:xfrm>
          <a:prstGeom prst="bentConnector3">
            <a:avLst>
              <a:gd name="adj1" fmla="val 37270"/>
            </a:avLst>
          </a:prstGeom>
          <a:solidFill>
            <a:schemeClr val="accent1"/>
          </a:solidFill>
          <a:ln w="28575" cap="flat" cmpd="sng" algn="ctr">
            <a:solidFill>
              <a:schemeClr val="accent6"/>
            </a:solidFill>
            <a:prstDash val="solid"/>
            <a:round/>
            <a:headEnd type="oval" w="med" len="med"/>
            <a:tailEnd type="triangle" w="lg" len="lg"/>
          </a:ln>
          <a:effectLst/>
        </p:spPr>
      </p:cxnSp>
      <p:cxnSp>
        <p:nvCxnSpPr>
          <p:cNvPr id="98" name="Соединительная линия уступом 97"/>
          <p:cNvCxnSpPr/>
          <p:nvPr/>
        </p:nvCxnSpPr>
        <p:spPr bwMode="auto">
          <a:xfrm rot="10800000" flipV="1">
            <a:off x="4024305" y="2370123"/>
            <a:ext cx="1227681" cy="3420000"/>
          </a:xfrm>
          <a:prstGeom prst="bentConnector3">
            <a:avLst>
              <a:gd name="adj1" fmla="val 52811"/>
            </a:avLst>
          </a:prstGeom>
          <a:solidFill>
            <a:schemeClr val="accent1"/>
          </a:solidFill>
          <a:ln w="28575" cap="flat" cmpd="sng" algn="ctr">
            <a:solidFill>
              <a:schemeClr val="accent6"/>
            </a:solidFill>
            <a:prstDash val="solid"/>
            <a:round/>
            <a:headEnd type="oval" w="med" len="med"/>
            <a:tailEnd type="triangle" w="lg" len="lg"/>
          </a:ln>
          <a:effectLst/>
        </p:spPr>
      </p:cxnSp>
    </p:spTree>
    <p:extLst>
      <p:ext uri="{BB962C8B-B14F-4D97-AF65-F5344CB8AC3E}">
        <p14:creationId xmlns:p14="http://schemas.microsoft.com/office/powerpoint/2010/main" val="41157790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p:cNvSpPr>
            <a:spLocks noGrp="1" noChangeArrowheads="1"/>
          </p:cNvSpPr>
          <p:nvPr>
            <p:ph type="title" idx="4294967295"/>
          </p:nvPr>
        </p:nvSpPr>
        <p:spPr>
          <a:xfrm>
            <a:off x="496316" y="0"/>
            <a:ext cx="8612188" cy="409575"/>
          </a:xfrm>
        </p:spPr>
        <p:txBody>
          <a:bodyPr/>
          <a:lstStyle/>
          <a:p>
            <a:pPr marL="342900" indent="-342900">
              <a:lnSpc>
                <a:spcPct val="140000"/>
              </a:lnSpc>
              <a:spcBef>
                <a:spcPct val="20000"/>
              </a:spcBef>
            </a:pPr>
            <a:r>
              <a:rPr lang="ru-RU" sz="1800" dirty="0" smtClean="0">
                <a:solidFill>
                  <a:srgbClr val="073F89"/>
                </a:solidFill>
              </a:rPr>
              <a:t>Требования к программному обеспечению и математическим моделям</a:t>
            </a:r>
          </a:p>
        </p:txBody>
      </p:sp>
      <p:sp>
        <p:nvSpPr>
          <p:cNvPr id="4" name="Скругленный прямоугольник 3"/>
          <p:cNvSpPr/>
          <p:nvPr/>
        </p:nvSpPr>
        <p:spPr bwMode="auto">
          <a:xfrm>
            <a:off x="2086884" y="727038"/>
            <a:ext cx="4968000" cy="432000"/>
          </a:xfrm>
          <a:prstGeom prst="roundRect">
            <a:avLst/>
          </a:prstGeom>
          <a:solidFill>
            <a:srgbClr val="CCECFF"/>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rPr>
              <a:t>Программное обеспечение</a:t>
            </a:r>
          </a:p>
        </p:txBody>
      </p:sp>
      <p:sp>
        <p:nvSpPr>
          <p:cNvPr id="5" name="Скругленный прямоугольник 4"/>
          <p:cNvSpPr/>
          <p:nvPr/>
        </p:nvSpPr>
        <p:spPr bwMode="auto">
          <a:xfrm>
            <a:off x="2089116" y="1700577"/>
            <a:ext cx="4968000" cy="432000"/>
          </a:xfrm>
          <a:prstGeom prst="roundRect">
            <a:avLst/>
          </a:prstGeom>
          <a:solidFill>
            <a:srgbClr val="CCECFF"/>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rPr>
              <a:t>Математические модели</a:t>
            </a:r>
          </a:p>
        </p:txBody>
      </p:sp>
      <p:sp>
        <p:nvSpPr>
          <p:cNvPr id="6" name="TextBox 5"/>
          <p:cNvSpPr txBox="1"/>
          <p:nvPr/>
        </p:nvSpPr>
        <p:spPr>
          <a:xfrm>
            <a:off x="4279896" y="1086012"/>
            <a:ext cx="584208" cy="707886"/>
          </a:xfrm>
          <a:prstGeom prst="rect">
            <a:avLst/>
          </a:prstGeom>
          <a:noFill/>
          <a:ln w="28575">
            <a:noFill/>
          </a:ln>
        </p:spPr>
        <p:txBody>
          <a:bodyPr wrap="square" rtlCol="0">
            <a:spAutoFit/>
          </a:bodyPr>
          <a:lstStyle/>
          <a:p>
            <a:r>
              <a:rPr lang="en-US" sz="4000" b="1" dirty="0" smtClean="0">
                <a:solidFill>
                  <a:schemeClr val="accent6"/>
                </a:solidFill>
              </a:rPr>
              <a:t>+</a:t>
            </a:r>
            <a:endParaRPr lang="ru-RU" sz="4000" b="1" dirty="0">
              <a:solidFill>
                <a:schemeClr val="accent6"/>
              </a:solidFill>
            </a:endParaRPr>
          </a:p>
        </p:txBody>
      </p:sp>
      <p:sp>
        <p:nvSpPr>
          <p:cNvPr id="7" name="Скругленный прямоугольник 6"/>
          <p:cNvSpPr/>
          <p:nvPr/>
        </p:nvSpPr>
        <p:spPr bwMode="auto">
          <a:xfrm>
            <a:off x="325438" y="2838636"/>
            <a:ext cx="2786042" cy="1138059"/>
          </a:xfrm>
          <a:prstGeom prst="roundRect">
            <a:avLst/>
          </a:prstGeom>
          <a:solidFill>
            <a:srgbClr val="CCECFF"/>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ru-RU" sz="2000" b="1" dirty="0" smtClean="0"/>
              <a:t>Упрощенные модели</a:t>
            </a:r>
            <a:endParaRPr lang="en-US" sz="2000" b="1" dirty="0" smtClean="0"/>
          </a:p>
          <a:p>
            <a:pPr marL="276225" algn="l"/>
            <a:r>
              <a:rPr lang="en-US" sz="400" dirty="0" smtClean="0"/>
              <a:t> </a:t>
            </a:r>
          </a:p>
          <a:p>
            <a:pPr marL="276225" algn="l">
              <a:buFont typeface="Arial" pitchFamily="34" charset="0"/>
              <a:buChar char="•"/>
            </a:pPr>
            <a:r>
              <a:rPr lang="en-US" sz="1800" dirty="0" smtClean="0"/>
              <a:t> </a:t>
            </a:r>
            <a:r>
              <a:rPr lang="ru-RU" sz="1800" dirty="0" smtClean="0"/>
              <a:t>Высокая скорость</a:t>
            </a:r>
            <a:endParaRPr lang="en-US" sz="1800" dirty="0" smtClean="0"/>
          </a:p>
          <a:p>
            <a:pPr marL="276225" algn="l">
              <a:buFont typeface="Arial" pitchFamily="34" charset="0"/>
              <a:buChar char="•"/>
            </a:pPr>
            <a:r>
              <a:rPr lang="en-US" sz="1800" dirty="0" smtClean="0"/>
              <a:t> </a:t>
            </a:r>
            <a:r>
              <a:rPr lang="ru-RU" sz="1800" dirty="0" smtClean="0"/>
              <a:t>Низкая точность</a:t>
            </a:r>
            <a:endParaRPr lang="ru-RU" sz="1800" dirty="0"/>
          </a:p>
        </p:txBody>
      </p:sp>
      <p:sp>
        <p:nvSpPr>
          <p:cNvPr id="9" name="Скругленный прямоугольник 8"/>
          <p:cNvSpPr/>
          <p:nvPr/>
        </p:nvSpPr>
        <p:spPr bwMode="auto">
          <a:xfrm>
            <a:off x="2417733" y="4518232"/>
            <a:ext cx="4308534" cy="1440000"/>
          </a:xfrm>
          <a:prstGeom prst="roundRect">
            <a:avLst/>
          </a:prstGeom>
          <a:solidFill>
            <a:srgbClr val="CCECFF"/>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ru-RU" sz="2000" b="1" dirty="0" smtClean="0"/>
              <a:t>Компромиссное решение</a:t>
            </a:r>
            <a:endParaRPr lang="en-US" sz="2000" b="1" dirty="0" smtClean="0"/>
          </a:p>
          <a:p>
            <a:endParaRPr lang="en-US" sz="400" dirty="0" smtClean="0"/>
          </a:p>
          <a:p>
            <a:r>
              <a:rPr lang="ru-RU" sz="1800" dirty="0" smtClean="0"/>
              <a:t>Упрощенные модели вагонов</a:t>
            </a:r>
          </a:p>
          <a:p>
            <a:r>
              <a:rPr lang="ru-RU" sz="1800" dirty="0" smtClean="0"/>
              <a:t>+</a:t>
            </a:r>
          </a:p>
          <a:p>
            <a:r>
              <a:rPr lang="ru-RU" sz="1800" dirty="0" smtClean="0"/>
              <a:t>Подробная модель локомотива</a:t>
            </a:r>
            <a:endParaRPr lang="ru-RU" sz="1800" dirty="0"/>
          </a:p>
        </p:txBody>
      </p:sp>
      <p:cxnSp>
        <p:nvCxnSpPr>
          <p:cNvPr id="12" name="Прямая со стрелкой 11"/>
          <p:cNvCxnSpPr/>
          <p:nvPr/>
        </p:nvCxnSpPr>
        <p:spPr bwMode="auto">
          <a:xfrm rot="5400000">
            <a:off x="2648912" y="2156989"/>
            <a:ext cx="706059" cy="657234"/>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cxnSp>
        <p:nvCxnSpPr>
          <p:cNvPr id="13" name="Прямая со стрелкой 12"/>
          <p:cNvCxnSpPr/>
          <p:nvPr/>
        </p:nvCxnSpPr>
        <p:spPr bwMode="auto">
          <a:xfrm rot="16200000" flipH="1">
            <a:off x="5704951" y="2281608"/>
            <a:ext cx="706057" cy="407992"/>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cxnSp>
        <p:nvCxnSpPr>
          <p:cNvPr id="15" name="Прямая со стрелкой 14"/>
          <p:cNvCxnSpPr>
            <a:endCxn id="9" idx="0"/>
          </p:cNvCxnSpPr>
          <p:nvPr/>
        </p:nvCxnSpPr>
        <p:spPr bwMode="auto">
          <a:xfrm rot="5400000">
            <a:off x="3379972" y="3325396"/>
            <a:ext cx="2384865" cy="807"/>
          </a:xfrm>
          <a:prstGeom prst="straightConnector1">
            <a:avLst/>
          </a:prstGeom>
          <a:solidFill>
            <a:schemeClr val="accent1"/>
          </a:solidFill>
          <a:ln w="38100" cap="flat" cmpd="sng" algn="ctr">
            <a:solidFill>
              <a:schemeClr val="accent6"/>
            </a:solidFill>
            <a:prstDash val="solid"/>
            <a:round/>
            <a:headEnd type="none" w="med" len="med"/>
            <a:tailEnd type="arrow"/>
          </a:ln>
          <a:effectLst/>
        </p:spPr>
      </p:cxnSp>
      <p:sp>
        <p:nvSpPr>
          <p:cNvPr id="17" name="Скругленный прямоугольник 16"/>
          <p:cNvSpPr/>
          <p:nvPr/>
        </p:nvSpPr>
        <p:spPr bwMode="auto">
          <a:xfrm>
            <a:off x="5853983" y="2838633"/>
            <a:ext cx="2786042" cy="1138059"/>
          </a:xfrm>
          <a:prstGeom prst="roundRect">
            <a:avLst/>
          </a:prstGeom>
          <a:solidFill>
            <a:srgbClr val="CCECFF"/>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ru-RU" sz="2000" b="1" dirty="0" smtClean="0"/>
              <a:t>Подробные модели</a:t>
            </a:r>
            <a:endParaRPr lang="en-US" sz="2000" b="1" dirty="0" smtClean="0"/>
          </a:p>
          <a:p>
            <a:pPr marL="276225" algn="l">
              <a:buFont typeface="Arial" pitchFamily="34" charset="0"/>
              <a:buChar char="•"/>
            </a:pPr>
            <a:endParaRPr lang="en-US" sz="400" dirty="0" smtClean="0"/>
          </a:p>
          <a:p>
            <a:pPr marL="276225" algn="l">
              <a:buFont typeface="Arial" pitchFamily="34" charset="0"/>
              <a:buChar char="•"/>
            </a:pPr>
            <a:r>
              <a:rPr lang="en-US" sz="1800" dirty="0" smtClean="0"/>
              <a:t> </a:t>
            </a:r>
            <a:r>
              <a:rPr lang="ru-RU" sz="1800" dirty="0" smtClean="0"/>
              <a:t>Высокая точность</a:t>
            </a:r>
            <a:endParaRPr lang="en-US" sz="1800" dirty="0" smtClean="0"/>
          </a:p>
          <a:p>
            <a:pPr marL="276225" algn="l">
              <a:buFont typeface="Arial" pitchFamily="34" charset="0"/>
              <a:buChar char="•"/>
            </a:pPr>
            <a:r>
              <a:rPr lang="en-US" sz="1800" dirty="0" smtClean="0"/>
              <a:t> </a:t>
            </a:r>
            <a:r>
              <a:rPr lang="ru-RU" sz="1800" dirty="0" smtClean="0"/>
              <a:t>Низкая скорость</a:t>
            </a:r>
            <a:endParaRPr lang="ru-RU" sz="1800" dirty="0"/>
          </a:p>
        </p:txBody>
      </p:sp>
      <p:sp>
        <p:nvSpPr>
          <p:cNvPr id="23" name="Знак запрета 22"/>
          <p:cNvSpPr/>
          <p:nvPr/>
        </p:nvSpPr>
        <p:spPr bwMode="auto">
          <a:xfrm>
            <a:off x="446031" y="3575052"/>
            <a:ext cx="252000" cy="252000"/>
          </a:xfrm>
          <a:prstGeom prst="noSmoking">
            <a:avLst>
              <a:gd name="adj" fmla="val 11813"/>
            </a:avLst>
          </a:prstGeom>
          <a:solidFill>
            <a:srgbClr val="FF0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5" name="Знак запрета 24"/>
          <p:cNvSpPr/>
          <p:nvPr/>
        </p:nvSpPr>
        <p:spPr bwMode="auto">
          <a:xfrm>
            <a:off x="5959494" y="3575052"/>
            <a:ext cx="252000" cy="252000"/>
          </a:xfrm>
          <a:prstGeom prst="noSmoking">
            <a:avLst>
              <a:gd name="adj" fmla="val 11813"/>
            </a:avLst>
          </a:prstGeom>
          <a:solidFill>
            <a:srgbClr val="FF0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40511426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6"/>
          <p:cNvSpPr>
            <a:spLocks noGrp="1" noChangeArrowheads="1"/>
          </p:cNvSpPr>
          <p:nvPr>
            <p:ph type="title" idx="4294967295"/>
          </p:nvPr>
        </p:nvSpPr>
        <p:spPr>
          <a:xfrm>
            <a:off x="503548" y="0"/>
            <a:ext cx="8612188" cy="409575"/>
          </a:xfrm>
        </p:spPr>
        <p:txBody>
          <a:bodyPr/>
          <a:lstStyle/>
          <a:p>
            <a:pPr marL="342900" indent="-342900">
              <a:lnSpc>
                <a:spcPct val="140000"/>
              </a:lnSpc>
              <a:spcBef>
                <a:spcPct val="20000"/>
              </a:spcBef>
            </a:pPr>
            <a:r>
              <a:rPr lang="ru-RU" sz="1800" dirty="0" smtClean="0">
                <a:solidFill>
                  <a:srgbClr val="073F89"/>
                </a:solidFill>
              </a:rPr>
              <a:t>Модель поезда</a:t>
            </a:r>
          </a:p>
        </p:txBody>
      </p:sp>
      <p:pic>
        <p:nvPicPr>
          <p:cNvPr id="78850" name="Picture 2"/>
          <p:cNvPicPr>
            <a:picLocks noChangeAspect="1" noChangeArrowheads="1"/>
          </p:cNvPicPr>
          <p:nvPr/>
        </p:nvPicPr>
        <p:blipFill>
          <a:blip r:embed="rId3" cstate="print"/>
          <a:srcRect/>
          <a:stretch>
            <a:fillRect/>
          </a:stretch>
        </p:blipFill>
        <p:spPr bwMode="auto">
          <a:xfrm>
            <a:off x="647564" y="1520788"/>
            <a:ext cx="7808116" cy="3888432"/>
          </a:xfrm>
          <a:prstGeom prst="rect">
            <a:avLst/>
          </a:prstGeom>
          <a:noFill/>
          <a:ln w="9525">
            <a:noFill/>
            <a:miter lim="800000"/>
            <a:headEnd/>
            <a:tailEnd/>
          </a:ln>
        </p:spPr>
      </p:pic>
      <p:sp>
        <p:nvSpPr>
          <p:cNvPr id="78851" name="Oval 3"/>
          <p:cNvSpPr>
            <a:spLocks noChangeArrowheads="1"/>
          </p:cNvSpPr>
          <p:nvPr/>
        </p:nvSpPr>
        <p:spPr bwMode="auto">
          <a:xfrm rot="747800">
            <a:off x="2919774" y="2685914"/>
            <a:ext cx="5720879" cy="1995997"/>
          </a:xfrm>
          <a:prstGeom prst="ellipse">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8852" name="AutoShape 4"/>
          <p:cNvSpPr>
            <a:spLocks noChangeArrowheads="1"/>
          </p:cNvSpPr>
          <p:nvPr/>
        </p:nvSpPr>
        <p:spPr bwMode="auto">
          <a:xfrm>
            <a:off x="674950" y="4919630"/>
            <a:ext cx="4788531" cy="545871"/>
          </a:xfrm>
          <a:prstGeom prst="wedgeRectCallout">
            <a:avLst>
              <a:gd name="adj1" fmla="val 45213"/>
              <a:gd name="adj2" fmla="val -113944"/>
            </a:avLst>
          </a:prstGeom>
          <a:solidFill>
            <a:srgbClr val="FFFFFF"/>
          </a:solidFill>
          <a:ln w="12700">
            <a:solidFill>
              <a:srgbClr val="000000"/>
            </a:solidFill>
            <a:miter lim="800000"/>
            <a:headEnd/>
            <a:tailEnd/>
          </a:ln>
        </p:spPr>
        <p:txBody>
          <a:bodyPr vert="horz" wrap="square" lIns="18000" tIns="18000" rIns="18000" bIns="18000" numCol="1" anchor="t" anchorCtr="0" compatLnSpc="1">
            <a:prstTxWarp prst="textNoShape">
              <a:avLst/>
            </a:prstTxWarp>
          </a:bodyPr>
          <a:lstStyle/>
          <a:p>
            <a:pPr marL="0" marR="0" lvl="0" indent="0" algn="ctr" defTabSz="914400" rtl="0" eaLnBrk="1" fontAlgn="base" latinLnBrk="0" hangingPunct="1">
              <a:lnSpc>
                <a:spcPct val="100000"/>
              </a:lnSpc>
              <a:spcBef>
                <a:spcPts val="0"/>
              </a:spcBef>
              <a:spcAft>
                <a:spcPts val="0"/>
              </a:spcAft>
              <a:buClrTx/>
              <a:buSzTx/>
              <a:buFontTx/>
              <a:buNone/>
              <a:tabLst/>
            </a:pPr>
            <a:endParaRPr kumimoji="0" lang="ru-RU" sz="800" b="0" i="0" u="none" strike="noStrike" cap="none" normalizeH="0" baseline="0" dirty="0" smtClean="0">
              <a:ln>
                <a:noFill/>
              </a:ln>
              <a:solidFill>
                <a:schemeClr val="tx1"/>
              </a:solidFill>
              <a:effectLst/>
              <a:latin typeface="Calibri" pitchFamily="34" charset="0"/>
            </a:endParaRPr>
          </a:p>
          <a:p>
            <a:pPr marL="0" marR="0" lvl="0" indent="0" algn="ctr" defTabSz="914400" rtl="0" eaLnBrk="1" fontAlgn="base" latinLnBrk="0" hangingPunct="1">
              <a:lnSpc>
                <a:spcPct val="100000"/>
              </a:lnSpc>
              <a:spcBef>
                <a:spcPts val="0"/>
              </a:spcBef>
              <a:spcAft>
                <a:spcPts val="600"/>
              </a:spcAft>
              <a:buClrTx/>
              <a:buSzTx/>
              <a:buFontTx/>
              <a:buNone/>
              <a:tabLst/>
            </a:pPr>
            <a:r>
              <a:rPr kumimoji="0" lang="ru-RU" sz="2000" b="1" i="0" u="none" strike="noStrike" cap="none" normalizeH="0" baseline="0" dirty="0" smtClean="0">
                <a:ln>
                  <a:noFill/>
                </a:ln>
                <a:solidFill>
                  <a:schemeClr val="tx1"/>
                </a:solidFill>
                <a:effectLst/>
                <a:latin typeface="Calibri" pitchFamily="34" charset="0"/>
              </a:rPr>
              <a:t>Трехмерная модель локомотива</a:t>
            </a:r>
            <a:endParaRPr kumimoji="0" lang="ru-RU" sz="2000" b="1" i="0" u="none" strike="noStrike" cap="none" normalizeH="0" baseline="0" dirty="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17514659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a:spLocks noGrp="1" noChangeArrowheads="1"/>
          </p:cNvSpPr>
          <p:nvPr>
            <p:ph type="title" idx="4294967295"/>
          </p:nvPr>
        </p:nvSpPr>
        <p:spPr>
          <a:xfrm>
            <a:off x="496316" y="0"/>
            <a:ext cx="8612188" cy="409575"/>
          </a:xfrm>
        </p:spPr>
        <p:txBody>
          <a:bodyPr/>
          <a:lstStyle/>
          <a:p>
            <a:pPr marL="342900" indent="-342900">
              <a:lnSpc>
                <a:spcPct val="140000"/>
              </a:lnSpc>
              <a:spcBef>
                <a:spcPct val="20000"/>
              </a:spcBef>
            </a:pPr>
            <a:r>
              <a:rPr lang="ru-RU" sz="1800" dirty="0" smtClean="0">
                <a:solidFill>
                  <a:srgbClr val="073F89"/>
                </a:solidFill>
              </a:rPr>
              <a:t>Трехмерная модель локомотива</a:t>
            </a:r>
          </a:p>
        </p:txBody>
      </p:sp>
      <p:grpSp>
        <p:nvGrpSpPr>
          <p:cNvPr id="2" name="Группа 42"/>
          <p:cNvGrpSpPr>
            <a:grpSpLocks noChangeAspect="1"/>
          </p:cNvGrpSpPr>
          <p:nvPr/>
        </p:nvGrpSpPr>
        <p:grpSpPr bwMode="auto">
          <a:xfrm>
            <a:off x="1084263" y="763588"/>
            <a:ext cx="7248525" cy="2592387"/>
            <a:chOff x="805706" y="873090"/>
            <a:chExt cx="7928776" cy="2957553"/>
          </a:xfrm>
        </p:grpSpPr>
        <p:pic>
          <p:nvPicPr>
            <p:cNvPr id="14350" name="Picture 4"/>
            <p:cNvPicPr>
              <a:picLocks noChangeAspect="1" noChangeArrowheads="1"/>
            </p:cNvPicPr>
            <p:nvPr/>
          </p:nvPicPr>
          <p:blipFill>
            <a:blip r:embed="rId3" cstate="print"/>
            <a:srcRect/>
            <a:stretch>
              <a:fillRect/>
            </a:stretch>
          </p:blipFill>
          <p:spPr bwMode="auto">
            <a:xfrm>
              <a:off x="2746351" y="873090"/>
              <a:ext cx="4125968" cy="1518357"/>
            </a:xfrm>
            <a:prstGeom prst="rect">
              <a:avLst/>
            </a:prstGeom>
            <a:noFill/>
            <a:ln w="12700">
              <a:noFill/>
              <a:miter lim="800000"/>
              <a:headEnd/>
              <a:tailEnd/>
            </a:ln>
          </p:spPr>
        </p:pic>
        <p:pic>
          <p:nvPicPr>
            <p:cNvPr id="14351" name="Picture 8"/>
            <p:cNvPicPr>
              <a:picLocks noChangeAspect="1" noChangeArrowheads="1"/>
            </p:cNvPicPr>
            <p:nvPr/>
          </p:nvPicPr>
          <p:blipFill>
            <a:blip r:embed="rId4" cstate="print"/>
            <a:srcRect/>
            <a:stretch>
              <a:fillRect/>
            </a:stretch>
          </p:blipFill>
          <p:spPr bwMode="auto">
            <a:xfrm>
              <a:off x="805706" y="2674764"/>
              <a:ext cx="2147283" cy="1155878"/>
            </a:xfrm>
            <a:prstGeom prst="rect">
              <a:avLst/>
            </a:prstGeom>
            <a:noFill/>
            <a:ln w="12700">
              <a:noFill/>
              <a:miter lim="800000"/>
              <a:headEnd/>
              <a:tailEnd/>
            </a:ln>
          </p:spPr>
        </p:pic>
        <p:pic>
          <p:nvPicPr>
            <p:cNvPr id="14352" name="Picture 9"/>
            <p:cNvPicPr>
              <a:picLocks noChangeAspect="1" noChangeArrowheads="1"/>
            </p:cNvPicPr>
            <p:nvPr/>
          </p:nvPicPr>
          <p:blipFill>
            <a:blip r:embed="rId5" cstate="print"/>
            <a:srcRect/>
            <a:stretch>
              <a:fillRect/>
            </a:stretch>
          </p:blipFill>
          <p:spPr bwMode="auto">
            <a:xfrm>
              <a:off x="3763259" y="2789865"/>
              <a:ext cx="2062736" cy="1040778"/>
            </a:xfrm>
            <a:prstGeom prst="rect">
              <a:avLst/>
            </a:prstGeom>
            <a:noFill/>
            <a:ln w="12700">
              <a:noFill/>
              <a:miter lim="800000"/>
              <a:headEnd/>
              <a:tailEnd/>
            </a:ln>
          </p:spPr>
        </p:pic>
        <p:pic>
          <p:nvPicPr>
            <p:cNvPr id="14353" name="Picture 10"/>
            <p:cNvPicPr>
              <a:picLocks noChangeAspect="1" noChangeArrowheads="1"/>
            </p:cNvPicPr>
            <p:nvPr/>
          </p:nvPicPr>
          <p:blipFill>
            <a:blip r:embed="rId6" cstate="print"/>
            <a:srcRect/>
            <a:stretch>
              <a:fillRect/>
            </a:stretch>
          </p:blipFill>
          <p:spPr bwMode="auto">
            <a:xfrm>
              <a:off x="6654808" y="2655542"/>
              <a:ext cx="2079674" cy="1093475"/>
            </a:xfrm>
            <a:prstGeom prst="rect">
              <a:avLst/>
            </a:prstGeom>
            <a:noFill/>
            <a:ln w="12700">
              <a:noFill/>
              <a:miter lim="800000"/>
              <a:headEnd/>
              <a:tailEnd/>
            </a:ln>
          </p:spPr>
        </p:pic>
        <p:cxnSp>
          <p:nvCxnSpPr>
            <p:cNvPr id="14354" name="Прямая со стрелкой 14"/>
            <p:cNvCxnSpPr>
              <a:cxnSpLocks noChangeShapeType="1"/>
            </p:cNvCxnSpPr>
            <p:nvPr/>
          </p:nvCxnSpPr>
          <p:spPr bwMode="auto">
            <a:xfrm rot="10800000" flipV="1">
              <a:off x="2952989" y="2354933"/>
              <a:ext cx="633160" cy="398417"/>
            </a:xfrm>
            <a:prstGeom prst="straightConnector1">
              <a:avLst/>
            </a:prstGeom>
            <a:noFill/>
            <a:ln w="12700" algn="ctr">
              <a:solidFill>
                <a:schemeClr val="tx1"/>
              </a:solidFill>
              <a:round/>
              <a:headEnd/>
              <a:tailEnd type="arrow" w="med" len="med"/>
            </a:ln>
          </p:spPr>
        </p:cxnSp>
        <p:cxnSp>
          <p:nvCxnSpPr>
            <p:cNvPr id="14355" name="Прямая со стрелкой 15"/>
            <p:cNvCxnSpPr>
              <a:cxnSpLocks noChangeShapeType="1"/>
            </p:cNvCxnSpPr>
            <p:nvPr/>
          </p:nvCxnSpPr>
          <p:spPr bwMode="auto">
            <a:xfrm>
              <a:off x="6336718" y="1968480"/>
              <a:ext cx="827705" cy="650549"/>
            </a:xfrm>
            <a:prstGeom prst="straightConnector1">
              <a:avLst/>
            </a:prstGeom>
            <a:noFill/>
            <a:ln w="12700" algn="ctr">
              <a:solidFill>
                <a:schemeClr val="tx1"/>
              </a:solidFill>
              <a:round/>
              <a:headEnd/>
              <a:tailEnd type="arrow" w="med" len="med"/>
            </a:ln>
          </p:spPr>
        </p:cxnSp>
        <p:cxnSp>
          <p:nvCxnSpPr>
            <p:cNvPr id="14356" name="Прямая со стрелкой 18"/>
            <p:cNvCxnSpPr>
              <a:cxnSpLocks noChangeShapeType="1"/>
            </p:cNvCxnSpPr>
            <p:nvPr/>
          </p:nvCxnSpPr>
          <p:spPr bwMode="auto">
            <a:xfrm rot="5400000">
              <a:off x="4598860" y="2328714"/>
              <a:ext cx="620406" cy="228871"/>
            </a:xfrm>
            <a:prstGeom prst="straightConnector1">
              <a:avLst/>
            </a:prstGeom>
            <a:noFill/>
            <a:ln w="12700" algn="ctr">
              <a:solidFill>
                <a:schemeClr val="tx1"/>
              </a:solidFill>
              <a:round/>
              <a:headEnd/>
              <a:tailEnd type="arrow" w="med" len="med"/>
            </a:ln>
          </p:spPr>
        </p:cxnSp>
      </p:grpSp>
      <p:grpSp>
        <p:nvGrpSpPr>
          <p:cNvPr id="3" name="Группа 28"/>
          <p:cNvGrpSpPr/>
          <p:nvPr/>
        </p:nvGrpSpPr>
        <p:grpSpPr>
          <a:xfrm>
            <a:off x="2854352" y="3864000"/>
            <a:ext cx="3689350" cy="2373312"/>
            <a:chOff x="2819376" y="4049713"/>
            <a:chExt cx="3689350" cy="2373312"/>
          </a:xfrm>
        </p:grpSpPr>
        <p:sp>
          <p:nvSpPr>
            <p:cNvPr id="36" name="Прямоугольник 35"/>
            <p:cNvSpPr/>
            <p:nvPr/>
          </p:nvSpPr>
          <p:spPr bwMode="auto">
            <a:xfrm>
              <a:off x="2819376" y="4049713"/>
              <a:ext cx="3689350" cy="2373312"/>
            </a:xfrm>
            <a:prstGeom prst="rect">
              <a:avLst/>
            </a:prstGeom>
            <a:solidFill>
              <a:schemeClr val="bg1">
                <a:lumMod val="65000"/>
              </a:schemeClr>
            </a:solidFill>
            <a:ln w="12700" cap="flat" cmpd="sng" algn="ctr">
              <a:noFill/>
              <a:prstDash val="solid"/>
              <a:round/>
              <a:headEnd type="none" w="med" len="med"/>
              <a:tailEnd type="none" w="med" len="med"/>
            </a:ln>
            <a:effectLst/>
          </p:spPr>
          <p:txBody>
            <a:bodyPr/>
            <a:lstStyle/>
            <a:p>
              <a:pPr>
                <a:defRPr/>
              </a:pPr>
              <a:endParaRPr lang="ru-RU"/>
            </a:p>
          </p:txBody>
        </p:sp>
        <p:pic>
          <p:nvPicPr>
            <p:cNvPr id="14348" name="Picture 12"/>
            <p:cNvPicPr>
              <a:picLocks noChangeAspect="1" noChangeArrowheads="1"/>
            </p:cNvPicPr>
            <p:nvPr/>
          </p:nvPicPr>
          <p:blipFill>
            <a:blip r:embed="rId7" cstate="print">
              <a:clrChange>
                <a:clrFrom>
                  <a:srgbClr val="000000"/>
                </a:clrFrom>
                <a:clrTo>
                  <a:srgbClr val="000000">
                    <a:alpha val="0"/>
                  </a:srgbClr>
                </a:clrTo>
              </a:clrChange>
            </a:blip>
            <a:srcRect/>
            <a:stretch>
              <a:fillRect/>
            </a:stretch>
          </p:blipFill>
          <p:spPr bwMode="auto">
            <a:xfrm>
              <a:off x="3198389" y="4465802"/>
              <a:ext cx="2943670" cy="1806467"/>
            </a:xfrm>
            <a:prstGeom prst="rect">
              <a:avLst/>
            </a:prstGeom>
            <a:solidFill>
              <a:schemeClr val="tx1"/>
            </a:solidFill>
            <a:ln w="19050">
              <a:solidFill>
                <a:schemeClr val="accent2"/>
              </a:solidFill>
              <a:miter lim="800000"/>
              <a:headEnd/>
              <a:tailEnd/>
            </a:ln>
          </p:spPr>
        </p:pic>
        <p:sp>
          <p:nvSpPr>
            <p:cNvPr id="14349" name="Прямоугольник 24"/>
            <p:cNvSpPr>
              <a:spLocks noChangeArrowheads="1"/>
            </p:cNvSpPr>
            <p:nvPr/>
          </p:nvSpPr>
          <p:spPr bwMode="auto">
            <a:xfrm>
              <a:off x="3012342" y="4086225"/>
              <a:ext cx="3314049" cy="338554"/>
            </a:xfrm>
            <a:prstGeom prst="rect">
              <a:avLst/>
            </a:prstGeom>
            <a:solidFill>
              <a:schemeClr val="bg1">
                <a:lumMod val="65000"/>
              </a:schemeClr>
            </a:solidFill>
            <a:ln w="9525">
              <a:noFill/>
              <a:miter lim="800000"/>
              <a:headEnd/>
              <a:tailEnd/>
            </a:ln>
          </p:spPr>
          <p:txBody>
            <a:bodyPr wrap="none">
              <a:spAutoFit/>
            </a:bodyPr>
            <a:lstStyle/>
            <a:p>
              <a:r>
                <a:rPr lang="ru-RU" b="1" dirty="0" smtClean="0"/>
                <a:t>Силы в контакте колеса и рельса</a:t>
              </a:r>
              <a:endParaRPr lang="ru-RU" b="1" dirty="0"/>
            </a:p>
          </p:txBody>
        </p:sp>
      </p:grpSp>
      <p:sp>
        <p:nvSpPr>
          <p:cNvPr id="14341" name="Прямоугольник 25"/>
          <p:cNvSpPr>
            <a:spLocks noChangeArrowheads="1"/>
          </p:cNvSpPr>
          <p:nvPr/>
        </p:nvSpPr>
        <p:spPr bwMode="auto">
          <a:xfrm>
            <a:off x="3047319" y="461963"/>
            <a:ext cx="3151377" cy="338554"/>
          </a:xfrm>
          <a:prstGeom prst="rect">
            <a:avLst/>
          </a:prstGeom>
          <a:noFill/>
          <a:ln w="9525">
            <a:noFill/>
            <a:miter lim="800000"/>
            <a:headEnd/>
            <a:tailEnd/>
          </a:ln>
        </p:spPr>
        <p:txBody>
          <a:bodyPr wrap="none">
            <a:spAutoFit/>
          </a:bodyPr>
          <a:lstStyle/>
          <a:p>
            <a:r>
              <a:rPr lang="ru-RU" b="1" dirty="0" smtClean="0"/>
              <a:t>Трехмерная модель локомотива</a:t>
            </a:r>
            <a:endParaRPr lang="ru-RU" b="1" dirty="0"/>
          </a:p>
        </p:txBody>
      </p:sp>
      <p:sp>
        <p:nvSpPr>
          <p:cNvPr id="14342" name="Прямоугольник 36"/>
          <p:cNvSpPr>
            <a:spLocks noChangeArrowheads="1"/>
          </p:cNvSpPr>
          <p:nvPr/>
        </p:nvSpPr>
        <p:spPr bwMode="auto">
          <a:xfrm>
            <a:off x="288925" y="4229084"/>
            <a:ext cx="1897063" cy="584775"/>
          </a:xfrm>
          <a:prstGeom prst="rect">
            <a:avLst/>
          </a:prstGeom>
          <a:noFill/>
          <a:ln w="9525">
            <a:noFill/>
            <a:miter lim="800000"/>
            <a:headEnd/>
            <a:tailEnd/>
          </a:ln>
        </p:spPr>
        <p:txBody>
          <a:bodyPr wrap="square">
            <a:spAutoFit/>
          </a:bodyPr>
          <a:lstStyle/>
          <a:p>
            <a:pPr algn="l">
              <a:buFont typeface="Arial" charset="0"/>
              <a:buChar char="•"/>
            </a:pPr>
            <a:r>
              <a:rPr lang="en-US" dirty="0"/>
              <a:t> </a:t>
            </a:r>
            <a:r>
              <a:rPr lang="ru-RU" dirty="0" smtClean="0"/>
              <a:t>Профили колес и рельсов</a:t>
            </a:r>
            <a:r>
              <a:rPr lang="en-US" dirty="0" smtClean="0"/>
              <a:t> </a:t>
            </a:r>
            <a:endParaRPr lang="ru-RU" dirty="0"/>
          </a:p>
        </p:txBody>
      </p:sp>
      <p:sp>
        <p:nvSpPr>
          <p:cNvPr id="14343" name="Прямоугольник 37"/>
          <p:cNvSpPr>
            <a:spLocks noChangeArrowheads="1"/>
          </p:cNvSpPr>
          <p:nvPr/>
        </p:nvSpPr>
        <p:spPr bwMode="auto">
          <a:xfrm>
            <a:off x="288925" y="4925996"/>
            <a:ext cx="2009775" cy="584775"/>
          </a:xfrm>
          <a:prstGeom prst="rect">
            <a:avLst/>
          </a:prstGeom>
          <a:noFill/>
          <a:ln w="9525">
            <a:noFill/>
            <a:miter lim="800000"/>
            <a:headEnd/>
            <a:tailEnd/>
          </a:ln>
        </p:spPr>
        <p:txBody>
          <a:bodyPr wrap="square">
            <a:spAutoFit/>
          </a:bodyPr>
          <a:lstStyle/>
          <a:p>
            <a:pPr algn="l">
              <a:buFont typeface="Arial" charset="0"/>
              <a:buChar char="•"/>
            </a:pPr>
            <a:r>
              <a:rPr lang="en-US" dirty="0"/>
              <a:t> </a:t>
            </a:r>
            <a:r>
              <a:rPr lang="ru-RU" dirty="0" smtClean="0"/>
              <a:t>Трение между колесом и рельсом</a:t>
            </a:r>
            <a:endParaRPr lang="ru-RU" dirty="0"/>
          </a:p>
        </p:txBody>
      </p:sp>
      <p:sp>
        <p:nvSpPr>
          <p:cNvPr id="14344" name="Прямоугольник 38"/>
          <p:cNvSpPr>
            <a:spLocks noChangeArrowheads="1"/>
          </p:cNvSpPr>
          <p:nvPr/>
        </p:nvSpPr>
        <p:spPr bwMode="auto">
          <a:xfrm>
            <a:off x="6971674" y="4229084"/>
            <a:ext cx="2054911" cy="584775"/>
          </a:xfrm>
          <a:prstGeom prst="rect">
            <a:avLst/>
          </a:prstGeom>
          <a:noFill/>
          <a:ln w="9525">
            <a:noFill/>
            <a:miter lim="800000"/>
            <a:headEnd/>
            <a:tailEnd/>
          </a:ln>
        </p:spPr>
        <p:txBody>
          <a:bodyPr wrap="square">
            <a:spAutoFit/>
          </a:bodyPr>
          <a:lstStyle/>
          <a:p>
            <a:pPr algn="l">
              <a:buFont typeface="Arial" charset="0"/>
              <a:buChar char="•"/>
            </a:pPr>
            <a:r>
              <a:rPr lang="en-US" dirty="0"/>
              <a:t> </a:t>
            </a:r>
            <a:r>
              <a:rPr lang="ru-RU" dirty="0" smtClean="0"/>
              <a:t>Жесткость и демпфирование пути</a:t>
            </a:r>
            <a:endParaRPr lang="ru-RU" dirty="0"/>
          </a:p>
        </p:txBody>
      </p:sp>
      <p:sp>
        <p:nvSpPr>
          <p:cNvPr id="14345" name="Прямоугольник 39"/>
          <p:cNvSpPr>
            <a:spLocks noChangeArrowheads="1"/>
          </p:cNvSpPr>
          <p:nvPr/>
        </p:nvSpPr>
        <p:spPr bwMode="auto">
          <a:xfrm>
            <a:off x="6992249" y="5023596"/>
            <a:ext cx="1908864" cy="338554"/>
          </a:xfrm>
          <a:prstGeom prst="rect">
            <a:avLst/>
          </a:prstGeom>
          <a:noFill/>
          <a:ln w="9525">
            <a:noFill/>
            <a:miter lim="800000"/>
            <a:headEnd/>
            <a:tailEnd/>
          </a:ln>
        </p:spPr>
        <p:txBody>
          <a:bodyPr wrap="square">
            <a:spAutoFit/>
          </a:bodyPr>
          <a:lstStyle/>
          <a:p>
            <a:pPr algn="l">
              <a:buFont typeface="Arial" charset="0"/>
              <a:buChar char="•"/>
            </a:pPr>
            <a:r>
              <a:rPr lang="en-US" dirty="0"/>
              <a:t> </a:t>
            </a:r>
            <a:r>
              <a:rPr lang="ru-RU" dirty="0" smtClean="0"/>
              <a:t>Неровности пути</a:t>
            </a:r>
            <a:endParaRPr lang="ru-RU" dirty="0"/>
          </a:p>
        </p:txBody>
      </p:sp>
      <p:sp>
        <p:nvSpPr>
          <p:cNvPr id="44" name="Стрелка вниз 43"/>
          <p:cNvSpPr/>
          <p:nvPr/>
        </p:nvSpPr>
        <p:spPr bwMode="auto">
          <a:xfrm>
            <a:off x="4495804" y="3356992"/>
            <a:ext cx="368300" cy="474663"/>
          </a:xfrm>
          <a:prstGeom prst="downArrow">
            <a:avLst/>
          </a:prstGeom>
          <a:solidFill>
            <a:srgbClr val="CCECFF"/>
          </a:solidFill>
          <a:ln w="12700" cap="flat" cmpd="sng" algn="ctr">
            <a:solidFill>
              <a:schemeClr val="tx1"/>
            </a:solidFill>
            <a:prstDash val="solid"/>
            <a:round/>
            <a:headEnd type="none" w="med" len="med"/>
            <a:tailEnd type="none" w="med" len="med"/>
          </a:ln>
          <a:effectLst/>
        </p:spPr>
        <p:txBody>
          <a:bodyPr/>
          <a:lstStyle/>
          <a:p>
            <a:pPr>
              <a:defRPr/>
            </a:pPr>
            <a:endParaRPr lang="ru-RU"/>
          </a:p>
        </p:txBody>
      </p:sp>
      <p:sp>
        <p:nvSpPr>
          <p:cNvPr id="21" name="Стрелка вправо 20"/>
          <p:cNvSpPr/>
          <p:nvPr/>
        </p:nvSpPr>
        <p:spPr bwMode="auto">
          <a:xfrm>
            <a:off x="2125629" y="4462613"/>
            <a:ext cx="341284" cy="204640"/>
          </a:xfrm>
          <a:prstGeom prst="rightArrow">
            <a:avLst/>
          </a:prstGeom>
          <a:solidFill>
            <a:srgbClr val="CCECFF"/>
          </a:solidFill>
          <a:ln w="1270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2" name="Стрелка вправо 21"/>
          <p:cNvSpPr/>
          <p:nvPr/>
        </p:nvSpPr>
        <p:spPr bwMode="auto">
          <a:xfrm>
            <a:off x="2125629" y="5192873"/>
            <a:ext cx="341284" cy="204640"/>
          </a:xfrm>
          <a:prstGeom prst="rightArrow">
            <a:avLst/>
          </a:prstGeom>
          <a:solidFill>
            <a:srgbClr val="CCECFF"/>
          </a:solidFill>
          <a:ln w="1270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3" name="Стрелка вправо 22"/>
          <p:cNvSpPr/>
          <p:nvPr/>
        </p:nvSpPr>
        <p:spPr bwMode="auto">
          <a:xfrm flipH="1">
            <a:off x="6630390" y="4360293"/>
            <a:ext cx="341284" cy="204640"/>
          </a:xfrm>
          <a:prstGeom prst="rightArrow">
            <a:avLst/>
          </a:prstGeom>
          <a:solidFill>
            <a:srgbClr val="CCECFF"/>
          </a:solidFill>
          <a:ln w="1270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4" name="Стрелка вправо 23"/>
          <p:cNvSpPr/>
          <p:nvPr/>
        </p:nvSpPr>
        <p:spPr bwMode="auto">
          <a:xfrm flipH="1">
            <a:off x="6630390" y="5090553"/>
            <a:ext cx="341284" cy="204640"/>
          </a:xfrm>
          <a:prstGeom prst="rightArrow">
            <a:avLst/>
          </a:prstGeom>
          <a:solidFill>
            <a:srgbClr val="CCECFF"/>
          </a:solidFill>
          <a:ln w="1270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3567291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6"/>
          <p:cNvSpPr>
            <a:spLocks noGrp="1" noChangeArrowheads="1"/>
          </p:cNvSpPr>
          <p:nvPr>
            <p:ph type="title" idx="4294967295"/>
          </p:nvPr>
        </p:nvSpPr>
        <p:spPr>
          <a:xfrm>
            <a:off x="496316" y="0"/>
            <a:ext cx="8612188" cy="409575"/>
          </a:xfrm>
        </p:spPr>
        <p:txBody>
          <a:bodyPr/>
          <a:lstStyle/>
          <a:p>
            <a:pPr marL="342900" indent="-342900">
              <a:lnSpc>
                <a:spcPct val="140000"/>
              </a:lnSpc>
              <a:spcBef>
                <a:spcPct val="20000"/>
              </a:spcBef>
            </a:pPr>
            <a:r>
              <a:rPr lang="ru-RU" sz="1800" dirty="0" smtClean="0">
                <a:solidFill>
                  <a:srgbClr val="073F89"/>
                </a:solidFill>
              </a:rPr>
              <a:t>Модель поезда</a:t>
            </a:r>
          </a:p>
        </p:txBody>
      </p:sp>
      <p:pic>
        <p:nvPicPr>
          <p:cNvPr id="13315" name="Picture 3"/>
          <p:cNvPicPr>
            <a:picLocks noChangeAspect="1" noChangeArrowheads="1"/>
          </p:cNvPicPr>
          <p:nvPr/>
        </p:nvPicPr>
        <p:blipFill>
          <a:blip r:embed="rId3" cstate="print"/>
          <a:srcRect/>
          <a:stretch>
            <a:fillRect/>
          </a:stretch>
        </p:blipFill>
        <p:spPr bwMode="auto">
          <a:xfrm>
            <a:off x="1249363" y="581025"/>
            <a:ext cx="6702425" cy="5357813"/>
          </a:xfrm>
          <a:prstGeom prst="rect">
            <a:avLst/>
          </a:prstGeom>
          <a:noFill/>
          <a:ln w="9525">
            <a:noFill/>
            <a:miter lim="800000"/>
            <a:headEnd/>
            <a:tailEnd/>
          </a:ln>
        </p:spPr>
      </p:pic>
    </p:spTree>
    <p:extLst>
      <p:ext uri="{BB962C8B-B14F-4D97-AF65-F5344CB8AC3E}">
        <p14:creationId xmlns:p14="http://schemas.microsoft.com/office/powerpoint/2010/main" val="40102659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6"/>
          <p:cNvSpPr>
            <a:spLocks noGrp="1" noChangeArrowheads="1"/>
          </p:cNvSpPr>
          <p:nvPr>
            <p:ph type="title" idx="4294967295"/>
          </p:nvPr>
        </p:nvSpPr>
        <p:spPr>
          <a:xfrm>
            <a:off x="503548" y="0"/>
            <a:ext cx="8612188" cy="409575"/>
          </a:xfrm>
        </p:spPr>
        <p:txBody>
          <a:bodyPr/>
          <a:lstStyle/>
          <a:p>
            <a:pPr marL="342900" indent="-342900">
              <a:lnSpc>
                <a:spcPct val="140000"/>
              </a:lnSpc>
              <a:spcBef>
                <a:spcPct val="20000"/>
              </a:spcBef>
            </a:pPr>
            <a:r>
              <a:rPr lang="ru-RU" sz="1800" dirty="0" smtClean="0">
                <a:solidFill>
                  <a:srgbClr val="073F89"/>
                </a:solidFill>
              </a:rPr>
              <a:t>Тяговая система и динамический тормоз</a:t>
            </a:r>
          </a:p>
        </p:txBody>
      </p:sp>
      <p:pic>
        <p:nvPicPr>
          <p:cNvPr id="15363" name="Picture 4"/>
          <p:cNvPicPr>
            <a:picLocks noChangeAspect="1" noChangeArrowheads="1"/>
          </p:cNvPicPr>
          <p:nvPr/>
        </p:nvPicPr>
        <p:blipFill>
          <a:blip r:embed="rId3" cstate="print"/>
          <a:srcRect/>
          <a:stretch>
            <a:fillRect/>
          </a:stretch>
        </p:blipFill>
        <p:spPr bwMode="auto">
          <a:xfrm>
            <a:off x="474663" y="727075"/>
            <a:ext cx="8369300" cy="836613"/>
          </a:xfrm>
          <a:prstGeom prst="rect">
            <a:avLst/>
          </a:prstGeom>
          <a:noFill/>
          <a:ln w="12700">
            <a:noFill/>
            <a:miter lim="800000"/>
            <a:headEnd/>
            <a:tailEnd/>
          </a:ln>
        </p:spPr>
      </p:pic>
      <p:sp>
        <p:nvSpPr>
          <p:cNvPr id="15364" name="Прямоугольник 4"/>
          <p:cNvSpPr>
            <a:spLocks noChangeArrowheads="1"/>
          </p:cNvSpPr>
          <p:nvPr/>
        </p:nvSpPr>
        <p:spPr bwMode="auto">
          <a:xfrm>
            <a:off x="474663" y="690563"/>
            <a:ext cx="1405128" cy="338554"/>
          </a:xfrm>
          <a:prstGeom prst="rect">
            <a:avLst/>
          </a:prstGeom>
          <a:noFill/>
          <a:ln w="9525">
            <a:noFill/>
            <a:miter lim="800000"/>
            <a:headEnd/>
            <a:tailEnd/>
          </a:ln>
        </p:spPr>
        <p:txBody>
          <a:bodyPr wrap="none">
            <a:spAutoFit/>
          </a:bodyPr>
          <a:lstStyle/>
          <a:p>
            <a:r>
              <a:rPr lang="en-US" dirty="0"/>
              <a:t>3D </a:t>
            </a:r>
            <a:r>
              <a:rPr lang="ru-RU" dirty="0" smtClean="0"/>
              <a:t>локомотив</a:t>
            </a:r>
            <a:endParaRPr lang="ru-RU" dirty="0"/>
          </a:p>
        </p:txBody>
      </p:sp>
      <p:sp>
        <p:nvSpPr>
          <p:cNvPr id="15365" name="Прямоугольник 5"/>
          <p:cNvSpPr>
            <a:spLocks noChangeArrowheads="1"/>
          </p:cNvSpPr>
          <p:nvPr/>
        </p:nvSpPr>
        <p:spPr bwMode="auto">
          <a:xfrm>
            <a:off x="7495985" y="727075"/>
            <a:ext cx="1405128" cy="338554"/>
          </a:xfrm>
          <a:prstGeom prst="rect">
            <a:avLst/>
          </a:prstGeom>
          <a:noFill/>
          <a:ln w="9525">
            <a:noFill/>
            <a:miter lim="800000"/>
            <a:headEnd/>
            <a:tailEnd/>
          </a:ln>
        </p:spPr>
        <p:txBody>
          <a:bodyPr wrap="none">
            <a:spAutoFit/>
          </a:bodyPr>
          <a:lstStyle/>
          <a:p>
            <a:r>
              <a:rPr lang="en-US" dirty="0"/>
              <a:t>1D </a:t>
            </a:r>
            <a:r>
              <a:rPr lang="ru-RU" dirty="0" smtClean="0"/>
              <a:t>локомотив</a:t>
            </a:r>
            <a:endParaRPr lang="ru-RU" dirty="0"/>
          </a:p>
        </p:txBody>
      </p:sp>
      <p:sp>
        <p:nvSpPr>
          <p:cNvPr id="15366" name="Прямоугольник 6"/>
          <p:cNvSpPr>
            <a:spLocks noChangeArrowheads="1"/>
          </p:cNvSpPr>
          <p:nvPr/>
        </p:nvSpPr>
        <p:spPr bwMode="auto">
          <a:xfrm>
            <a:off x="4229100" y="690563"/>
            <a:ext cx="1101776" cy="338554"/>
          </a:xfrm>
          <a:prstGeom prst="rect">
            <a:avLst/>
          </a:prstGeom>
          <a:noFill/>
          <a:ln w="9525">
            <a:noFill/>
            <a:miter lim="800000"/>
            <a:headEnd/>
            <a:tailEnd/>
          </a:ln>
        </p:spPr>
        <p:txBody>
          <a:bodyPr wrap="none">
            <a:spAutoFit/>
          </a:bodyPr>
          <a:lstStyle/>
          <a:p>
            <a:r>
              <a:rPr lang="en-US" dirty="0"/>
              <a:t>1D </a:t>
            </a:r>
            <a:r>
              <a:rPr lang="ru-RU" dirty="0" smtClean="0"/>
              <a:t>вагоны</a:t>
            </a:r>
            <a:endParaRPr lang="ru-RU" dirty="0"/>
          </a:p>
        </p:txBody>
      </p:sp>
      <p:pic>
        <p:nvPicPr>
          <p:cNvPr id="15367" name="Picture 5"/>
          <p:cNvPicPr>
            <a:picLocks noChangeAspect="1" noChangeArrowheads="1"/>
          </p:cNvPicPr>
          <p:nvPr/>
        </p:nvPicPr>
        <p:blipFill>
          <a:blip r:embed="rId4" cstate="print"/>
          <a:srcRect/>
          <a:stretch>
            <a:fillRect/>
          </a:stretch>
        </p:blipFill>
        <p:spPr bwMode="auto">
          <a:xfrm>
            <a:off x="1022350" y="2970213"/>
            <a:ext cx="3001963" cy="3073400"/>
          </a:xfrm>
          <a:prstGeom prst="rect">
            <a:avLst/>
          </a:prstGeom>
          <a:noFill/>
          <a:ln w="12700">
            <a:noFill/>
            <a:miter lim="800000"/>
            <a:headEnd/>
            <a:tailEnd/>
          </a:ln>
        </p:spPr>
      </p:pic>
      <p:pic>
        <p:nvPicPr>
          <p:cNvPr id="15368" name="Picture 7"/>
          <p:cNvPicPr>
            <a:picLocks noChangeAspect="1" noChangeArrowheads="1"/>
          </p:cNvPicPr>
          <p:nvPr/>
        </p:nvPicPr>
        <p:blipFill>
          <a:blip r:embed="rId5" cstate="print"/>
          <a:srcRect/>
          <a:stretch>
            <a:fillRect/>
          </a:stretch>
        </p:blipFill>
        <p:spPr bwMode="auto">
          <a:xfrm>
            <a:off x="5119688" y="2954338"/>
            <a:ext cx="3013075" cy="3089275"/>
          </a:xfrm>
          <a:prstGeom prst="rect">
            <a:avLst/>
          </a:prstGeom>
          <a:noFill/>
          <a:ln w="12700">
            <a:noFill/>
            <a:miter lim="800000"/>
            <a:headEnd/>
            <a:tailEnd/>
          </a:ln>
        </p:spPr>
      </p:pic>
      <p:sp>
        <p:nvSpPr>
          <p:cNvPr id="15369" name="Прямоугольник 10"/>
          <p:cNvSpPr>
            <a:spLocks noChangeArrowheads="1"/>
          </p:cNvSpPr>
          <p:nvPr/>
        </p:nvSpPr>
        <p:spPr bwMode="auto">
          <a:xfrm>
            <a:off x="884238" y="2025650"/>
            <a:ext cx="3432175" cy="830997"/>
          </a:xfrm>
          <a:prstGeom prst="rect">
            <a:avLst/>
          </a:prstGeom>
          <a:noFill/>
          <a:ln w="9525">
            <a:noFill/>
            <a:miter lim="800000"/>
            <a:headEnd/>
            <a:tailEnd/>
          </a:ln>
        </p:spPr>
        <p:txBody>
          <a:bodyPr>
            <a:spAutoFit/>
          </a:bodyPr>
          <a:lstStyle/>
          <a:p>
            <a:pPr algn="l"/>
            <a:r>
              <a:rPr lang="ru-RU" b="1" dirty="0" smtClean="0"/>
              <a:t>Тяговые характеристики</a:t>
            </a:r>
            <a:r>
              <a:rPr lang="en-US" dirty="0" smtClean="0"/>
              <a:t>: </a:t>
            </a:r>
            <a:endParaRPr lang="en-US" dirty="0"/>
          </a:p>
          <a:p>
            <a:pPr algn="l"/>
            <a:r>
              <a:rPr lang="ru-RU" dirty="0" smtClean="0"/>
              <a:t>Зависимость силы тяги от скорости движения</a:t>
            </a:r>
            <a:endParaRPr lang="ru-RU" dirty="0"/>
          </a:p>
        </p:txBody>
      </p:sp>
      <p:sp>
        <p:nvSpPr>
          <p:cNvPr id="15370" name="Прямоугольник 12"/>
          <p:cNvSpPr>
            <a:spLocks noChangeArrowheads="1"/>
          </p:cNvSpPr>
          <p:nvPr/>
        </p:nvSpPr>
        <p:spPr bwMode="auto">
          <a:xfrm>
            <a:off x="4827591" y="2005013"/>
            <a:ext cx="4073522" cy="830997"/>
          </a:xfrm>
          <a:prstGeom prst="rect">
            <a:avLst/>
          </a:prstGeom>
          <a:noFill/>
          <a:ln w="9525">
            <a:noFill/>
            <a:miter lim="800000"/>
            <a:headEnd/>
            <a:tailEnd/>
          </a:ln>
        </p:spPr>
        <p:txBody>
          <a:bodyPr wrap="square">
            <a:spAutoFit/>
          </a:bodyPr>
          <a:lstStyle/>
          <a:p>
            <a:pPr algn="l"/>
            <a:r>
              <a:rPr lang="ru-RU" b="1" dirty="0" smtClean="0"/>
              <a:t>Характеристики динамического тормоза</a:t>
            </a:r>
            <a:r>
              <a:rPr lang="en-US" b="1" dirty="0" smtClean="0"/>
              <a:t>:</a:t>
            </a:r>
            <a:endParaRPr lang="en-US" b="1" dirty="0"/>
          </a:p>
          <a:p>
            <a:pPr algn="l"/>
            <a:r>
              <a:rPr lang="ru-RU" dirty="0" smtClean="0"/>
              <a:t>Зависимость тормозной силы от скорости движения</a:t>
            </a:r>
            <a:endParaRPr lang="ru-RU" dirty="0"/>
          </a:p>
        </p:txBody>
      </p:sp>
      <p:cxnSp>
        <p:nvCxnSpPr>
          <p:cNvPr id="15371" name="Прямая со стрелкой 14"/>
          <p:cNvCxnSpPr>
            <a:cxnSpLocks noChangeShapeType="1"/>
          </p:cNvCxnSpPr>
          <p:nvPr/>
        </p:nvCxnSpPr>
        <p:spPr bwMode="auto">
          <a:xfrm rot="10800000" flipV="1">
            <a:off x="2605088" y="1428750"/>
            <a:ext cx="5435600" cy="612775"/>
          </a:xfrm>
          <a:prstGeom prst="straightConnector1">
            <a:avLst/>
          </a:prstGeom>
          <a:noFill/>
          <a:ln w="12700" algn="ctr">
            <a:solidFill>
              <a:schemeClr val="tx1"/>
            </a:solidFill>
            <a:round/>
            <a:headEnd/>
            <a:tailEnd type="arrow" w="med" len="med"/>
          </a:ln>
        </p:spPr>
      </p:cxnSp>
      <p:cxnSp>
        <p:nvCxnSpPr>
          <p:cNvPr id="15372" name="Прямая со стрелкой 18"/>
          <p:cNvCxnSpPr>
            <a:cxnSpLocks noChangeShapeType="1"/>
          </p:cNvCxnSpPr>
          <p:nvPr/>
        </p:nvCxnSpPr>
        <p:spPr bwMode="auto">
          <a:xfrm>
            <a:off x="1176338" y="1428750"/>
            <a:ext cx="1423987" cy="612775"/>
          </a:xfrm>
          <a:prstGeom prst="straightConnector1">
            <a:avLst/>
          </a:prstGeom>
          <a:noFill/>
          <a:ln w="12700" algn="ctr">
            <a:solidFill>
              <a:schemeClr val="tx1"/>
            </a:solidFill>
            <a:round/>
            <a:headEnd/>
            <a:tailEnd type="arrow" w="med" len="med"/>
          </a:ln>
        </p:spPr>
      </p:cxnSp>
      <p:cxnSp>
        <p:nvCxnSpPr>
          <p:cNvPr id="15373" name="Прямая со стрелкой 22"/>
          <p:cNvCxnSpPr>
            <a:cxnSpLocks noChangeShapeType="1"/>
          </p:cNvCxnSpPr>
          <p:nvPr/>
        </p:nvCxnSpPr>
        <p:spPr bwMode="auto">
          <a:xfrm rot="10800000" flipH="1" flipV="1">
            <a:off x="1176338" y="1428750"/>
            <a:ext cx="5435600" cy="612775"/>
          </a:xfrm>
          <a:prstGeom prst="straightConnector1">
            <a:avLst/>
          </a:prstGeom>
          <a:noFill/>
          <a:ln w="12700" algn="ctr">
            <a:solidFill>
              <a:schemeClr val="tx1"/>
            </a:solidFill>
            <a:round/>
            <a:headEnd/>
            <a:tailEnd type="arrow" w="med" len="med"/>
          </a:ln>
        </p:spPr>
      </p:cxnSp>
      <p:cxnSp>
        <p:nvCxnSpPr>
          <p:cNvPr id="15374" name="Прямая со стрелкой 23"/>
          <p:cNvCxnSpPr>
            <a:cxnSpLocks noChangeShapeType="1"/>
          </p:cNvCxnSpPr>
          <p:nvPr/>
        </p:nvCxnSpPr>
        <p:spPr bwMode="auto">
          <a:xfrm flipH="1">
            <a:off x="6616700" y="1428750"/>
            <a:ext cx="1423988" cy="612775"/>
          </a:xfrm>
          <a:prstGeom prst="straightConnector1">
            <a:avLst/>
          </a:prstGeom>
          <a:noFill/>
          <a:ln w="12700" algn="ctr">
            <a:solidFill>
              <a:schemeClr val="tx1"/>
            </a:solidFill>
            <a:round/>
            <a:headEnd/>
            <a:tailEnd type="arrow" w="med" len="med"/>
          </a:ln>
        </p:spPr>
      </p:cxnSp>
    </p:spTree>
    <p:extLst>
      <p:ext uri="{BB962C8B-B14F-4D97-AF65-F5344CB8AC3E}">
        <p14:creationId xmlns:p14="http://schemas.microsoft.com/office/powerpoint/2010/main" val="41556787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1_Default 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CC"/>
      </a:hlink>
      <a:folHlink>
        <a:srgbClr val="B2B2B2"/>
      </a:folHlink>
    </a:clrScheme>
    <a:fontScheme name="1_Default Design">
      <a:majorFont>
        <a:latin typeface="Arial"/>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0" tIns="46800" rIns="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0" tIns="46800" rIns="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28872</TotalTime>
  <Words>2535</Words>
  <Application>Microsoft Office PowerPoint</Application>
  <PresentationFormat>Экран (4:3)</PresentationFormat>
  <Paragraphs>350</Paragraphs>
  <Slides>28</Slides>
  <Notes>28</Notes>
  <HiddenSlides>0</HiddenSlides>
  <MMClips>2</MMClips>
  <ScaleCrop>false</ScaleCrop>
  <HeadingPairs>
    <vt:vector size="8" baseType="variant">
      <vt:variant>
        <vt:lpstr>Использованные шрифты</vt:lpstr>
      </vt:variant>
      <vt:variant>
        <vt:i4>5</vt:i4>
      </vt:variant>
      <vt:variant>
        <vt:lpstr>Тема</vt:lpstr>
      </vt:variant>
      <vt:variant>
        <vt:i4>1</vt:i4>
      </vt:variant>
      <vt:variant>
        <vt:lpstr>Внедренные серверы OLE</vt:lpstr>
      </vt:variant>
      <vt:variant>
        <vt:i4>2</vt:i4>
      </vt:variant>
      <vt:variant>
        <vt:lpstr>Заголовки слайдов</vt:lpstr>
      </vt:variant>
      <vt:variant>
        <vt:i4>28</vt:i4>
      </vt:variant>
    </vt:vector>
  </HeadingPairs>
  <TitlesOfParts>
    <vt:vector size="36" baseType="lpstr">
      <vt:lpstr>Arial</vt:lpstr>
      <vt:lpstr>Times New Roman</vt:lpstr>
      <vt:lpstr>Calibri</vt:lpstr>
      <vt:lpstr>Wingdings</vt:lpstr>
      <vt:lpstr>宋体</vt:lpstr>
      <vt:lpstr>1_Default Design</vt:lpstr>
      <vt:lpstr>Формула</vt:lpstr>
      <vt:lpstr>Picture</vt:lpstr>
      <vt:lpstr>Презентация PowerPoint</vt:lpstr>
      <vt:lpstr>Моделирование динамики поезда</vt:lpstr>
      <vt:lpstr>Моделирование динамики поезда</vt:lpstr>
      <vt:lpstr>Принцип создания тренажера</vt:lpstr>
      <vt:lpstr>Требования к программному обеспечению и математическим моделям</vt:lpstr>
      <vt:lpstr>Модель поезда</vt:lpstr>
      <vt:lpstr>Трехмерная модель локомотива</vt:lpstr>
      <vt:lpstr>Модель поезда</vt:lpstr>
      <vt:lpstr>Тяговая система и динамический тормоз</vt:lpstr>
      <vt:lpstr>Тормозная система</vt:lpstr>
      <vt:lpstr>Система уравнений газовой динамики</vt:lpstr>
      <vt:lpstr>Модель тормозной магистрали (Cantone et al.)</vt:lpstr>
      <vt:lpstr>Модель тормозной магистрали</vt:lpstr>
      <vt:lpstr>Модель железнодорожного пути</vt:lpstr>
      <vt:lpstr>Презентация PowerPoint</vt:lpstr>
      <vt:lpstr>Презентация PowerPoint</vt:lpstr>
      <vt:lpstr>Презентация PowerPoint</vt:lpstr>
      <vt:lpstr>Модель железнодорожного пути</vt:lpstr>
      <vt:lpstr>Путевые неровности</vt:lpstr>
      <vt:lpstr>Задание коэффициентов трения </vt:lpstr>
      <vt:lpstr>UM COM Solver – математическое ядро тренажера</vt:lpstr>
      <vt:lpstr>Оценка скорости</vt:lpstr>
      <vt:lpstr>Сравнение с экспериментом</vt:lpstr>
      <vt:lpstr>Сравнение с экспериментом</vt:lpstr>
      <vt:lpstr>Сравнение с экспериментом</vt:lpstr>
      <vt:lpstr>Сравнение с экспериментом</vt:lpstr>
      <vt:lpstr>Сравнение с экспериментом</vt:lpstr>
      <vt:lpstr>Спасибо!</vt:lpstr>
    </vt:vector>
  </TitlesOfParts>
  <Company>BSTU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Содержание</dc:title>
  <dc:creator>Pogorelov</dc:creator>
  <cp:lastModifiedBy>Nikolay</cp:lastModifiedBy>
  <cp:revision>1243</cp:revision>
  <cp:lastPrinted>2013-12-06T11:16:32Z</cp:lastPrinted>
  <dcterms:created xsi:type="dcterms:W3CDTF">2001-08-16T15:43:38Z</dcterms:created>
  <dcterms:modified xsi:type="dcterms:W3CDTF">2014-04-10T07:55:31Z</dcterms:modified>
</cp:coreProperties>
</file>