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23"/>
  </p:notesMasterIdLst>
  <p:handoutMasterIdLst>
    <p:handoutMasterId r:id="rId24"/>
  </p:handoutMasterIdLst>
  <p:sldIdLst>
    <p:sldId id="260" r:id="rId2"/>
    <p:sldId id="320" r:id="rId3"/>
    <p:sldId id="349" r:id="rId4"/>
    <p:sldId id="333" r:id="rId5"/>
    <p:sldId id="300" r:id="rId6"/>
    <p:sldId id="340" r:id="rId7"/>
    <p:sldId id="301" r:id="rId8"/>
    <p:sldId id="346" r:id="rId9"/>
    <p:sldId id="347" r:id="rId10"/>
    <p:sldId id="342" r:id="rId11"/>
    <p:sldId id="344" r:id="rId12"/>
    <p:sldId id="345" r:id="rId13"/>
    <p:sldId id="311" r:id="rId14"/>
    <p:sldId id="314" r:id="rId15"/>
    <p:sldId id="315" r:id="rId16"/>
    <p:sldId id="317" r:id="rId17"/>
    <p:sldId id="350" r:id="rId18"/>
    <p:sldId id="348" r:id="rId19"/>
    <p:sldId id="335" r:id="rId20"/>
    <p:sldId id="319" r:id="rId21"/>
    <p:sldId id="321" r:id="rId22"/>
  </p:sldIdLst>
  <p:sldSz cx="9144000" cy="6858000" type="screen4x3"/>
  <p:notesSz cx="6708775" cy="97742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96600"/>
    <a:srgbClr val="DDDDDD"/>
    <a:srgbClr val="008000"/>
    <a:srgbClr val="33CC33"/>
    <a:srgbClr val="66FF33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34" autoAdjust="0"/>
    <p:restoredTop sz="95932" autoAdjust="0"/>
  </p:normalViewPr>
  <p:slideViewPr>
    <p:cSldViewPr snapToObjects="1">
      <p:cViewPr>
        <p:scale>
          <a:sx n="100" d="100"/>
          <a:sy n="100" d="100"/>
        </p:scale>
        <p:origin x="-120" y="-3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1" d="100"/>
          <a:sy n="51" d="100"/>
        </p:scale>
        <p:origin x="-1590" y="-90"/>
      </p:cViewPr>
      <p:guideLst>
        <p:guide orient="horz" pos="3078"/>
        <p:guide pos="2113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5;&#1083;&#1077;&#1085;&#1072;%20&#1057;&#1077;&#1088;&#1075;&#1077;&#1077;&#1074;&#1085;&#1072;\&#1052;&#1086;&#1080;%20&#1076;&#1086;&#1082;&#1091;&#1084;&#1077;&#1085;&#1090;&#1099;\&#1056;&#1072;&#1089;&#1087;&#1088;&#1077;&#1076;&#1077;&#1083;&#1077;&#1085;&#1080;&#1077;%20&#1042;&#1077;&#1081;&#1073;&#1091;&#1083;&#1083;&#1072;\&#1050;&#1085;&#1080;&#1075;&#1072;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5;&#1083;&#1077;&#1085;&#1072;%20&#1057;&#1077;&#1088;&#1075;&#1077;&#1077;&#1074;&#1085;&#1072;\&#1052;&#1086;&#1080;%20&#1076;&#1086;&#1082;&#1091;&#1084;&#1077;&#1085;&#1090;&#1099;\&#1056;&#1072;&#1089;&#1087;&#1088;&#1077;&#1076;&#1077;&#1083;&#1077;&#1085;&#1080;&#1077;%20&#1042;&#1077;&#1081;&#1073;&#1091;&#1083;&#1083;&#1072;\&#1050;&#1085;&#1080;&#1075;&#1072;1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5;&#1083;&#1077;&#1085;&#1072;%20&#1057;&#1077;&#1088;&#1075;&#1077;&#1077;&#1074;&#1085;&#1072;\&#1052;&#1086;&#1080;%20&#1076;&#1086;&#1082;&#1091;&#1084;&#1077;&#1085;&#1090;&#1099;\&#1056;&#1072;&#1089;&#1087;&#1088;&#1077;&#1076;&#1077;&#1083;&#1077;&#1085;&#1080;&#1077;%20&#1042;&#1077;&#1081;&#1073;&#1091;&#1083;&#1083;&#1072;\&#1057;&#1090;&#1072;&#1090;&#1080;&#1095;&#1077;&#1089;&#1082;&#1072;&#1103;%20&#1089;&#1080;&#1083;&#1072;%20&#1085;&#1072;%20&#1089;&#1090;&#1099;&#1082;&#1077;\&#1050;&#1085;&#1080;&#1075;&#1072;2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5;&#1083;&#1077;&#1085;&#1072;%20&#1057;&#1077;&#1088;&#1075;&#1077;&#1077;&#1074;&#1085;&#1072;\&#1052;&#1086;&#1080;%20&#1076;&#1086;&#1082;&#1091;&#1084;&#1077;&#1085;&#1090;&#1099;\&#1056;&#1072;&#1089;&#1087;&#1088;&#1077;&#1076;&#1077;&#1083;&#1077;&#1085;&#1080;&#1077;%20&#1042;&#1077;&#1081;&#1073;&#1091;&#1083;&#1083;&#1072;\&#1056;&#1040;&#1041;&#1054;&#1058;&#1040;\&#1050;&#1085;&#1080;&#1075;&#1072;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2796126615461761"/>
          <c:y val="3.5087238815687517E-2"/>
          <c:w val="0.87500000000000788"/>
          <c:h val="0.8298611111111116"/>
        </c:manualLayout>
      </c:layout>
      <c:barChart>
        <c:barDir val="col"/>
        <c:grouping val="clustered"/>
        <c:ser>
          <c:idx val="0"/>
          <c:order val="0"/>
          <c:tx>
            <c:v>gf</c:v>
          </c:tx>
          <c:spPr>
            <a:solidFill>
              <a:schemeClr val="accent6"/>
            </a:solidFill>
          </c:spPr>
          <c:val>
            <c:numRef>
              <c:f>Лист1!$B$3:$B$15</c:f>
              <c:numCache>
                <c:formatCode>General</c:formatCode>
                <c:ptCount val="13"/>
                <c:pt idx="0">
                  <c:v>7.2776949826131698E-2</c:v>
                </c:pt>
                <c:pt idx="1">
                  <c:v>0.16865375062096374</c:v>
                </c:pt>
                <c:pt idx="2">
                  <c:v>0.18753104818678809</c:v>
                </c:pt>
                <c:pt idx="3">
                  <c:v>0.16989567809240183</c:v>
                </c:pt>
                <c:pt idx="4">
                  <c:v>0.15350223546945183</c:v>
                </c:pt>
                <c:pt idx="5">
                  <c:v>0.10705414803775459</c:v>
                </c:pt>
                <c:pt idx="6">
                  <c:v>6.2841530054644934E-2</c:v>
                </c:pt>
                <c:pt idx="7">
                  <c:v>4.0983606557377122E-2</c:v>
                </c:pt>
                <c:pt idx="8">
                  <c:v>2.0615996025832091E-2</c:v>
                </c:pt>
                <c:pt idx="9">
                  <c:v>1.1674118231495422E-2</c:v>
                </c:pt>
                <c:pt idx="10">
                  <c:v>3.7257824143070561E-3</c:v>
                </c:pt>
                <c:pt idx="11">
                  <c:v>4.9677098857428147E-4</c:v>
                </c:pt>
                <c:pt idx="12">
                  <c:v>2.4838549428714247E-4</c:v>
                </c:pt>
              </c:numCache>
            </c:numRef>
          </c:val>
        </c:ser>
        <c:dLbls/>
        <c:axId val="58931072"/>
        <c:axId val="58932608"/>
      </c:barChart>
      <c:catAx>
        <c:axId val="58931072"/>
        <c:scaling>
          <c:orientation val="minMax"/>
        </c:scaling>
        <c:axPos val="b"/>
        <c:numFmt formatCode="General" sourceLinked="1"/>
        <c:tickLblPos val="nextTo"/>
        <c:crossAx val="58932608"/>
        <c:crosses val="autoZero"/>
        <c:auto val="1"/>
        <c:lblAlgn val="ctr"/>
        <c:lblOffset val="100"/>
      </c:catAx>
      <c:valAx>
        <c:axId val="58932608"/>
        <c:scaling>
          <c:orientation val="minMax"/>
        </c:scaling>
        <c:axPos val="l"/>
        <c:majorGridlines/>
        <c:numFmt formatCode="General" sourceLinked="1"/>
        <c:tickLblPos val="nextTo"/>
        <c:crossAx val="58931072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Лист1!$C$1</c:f>
              <c:strCache>
                <c:ptCount val="1"/>
                <c:pt idx="0">
                  <c:v>Вейбулл</c:v>
                </c:pt>
              </c:strCache>
            </c:strRef>
          </c:tx>
          <c:spPr>
            <a:ln>
              <a:solidFill>
                <a:schemeClr val="accent6"/>
              </a:solidFill>
            </a:ln>
          </c:spPr>
          <c:marker>
            <c:spPr>
              <a:ln>
                <a:solidFill>
                  <a:schemeClr val="accent6"/>
                </a:solidFill>
              </a:ln>
            </c:spPr>
          </c:marker>
          <c:xVal>
            <c:numRef>
              <c:f>Лист1!$E$3:$E$15</c:f>
              <c:numCache>
                <c:formatCode>General</c:formatCode>
                <c:ptCount val="13"/>
                <c:pt idx="0">
                  <c:v>0</c:v>
                </c:pt>
                <c:pt idx="1">
                  <c:v>1.9400000000000135</c:v>
                </c:pt>
                <c:pt idx="2">
                  <c:v>3.88</c:v>
                </c:pt>
                <c:pt idx="3">
                  <c:v>5.8199999999999985</c:v>
                </c:pt>
                <c:pt idx="4">
                  <c:v>7.76</c:v>
                </c:pt>
                <c:pt idx="5">
                  <c:v>9.7000000000000011</c:v>
                </c:pt>
                <c:pt idx="6">
                  <c:v>11.64</c:v>
                </c:pt>
                <c:pt idx="7">
                  <c:v>13.580000000000002</c:v>
                </c:pt>
                <c:pt idx="8">
                  <c:v>15.520000000000001</c:v>
                </c:pt>
                <c:pt idx="9">
                  <c:v>17.459999999999987</c:v>
                </c:pt>
                <c:pt idx="10">
                  <c:v>19.399999999999999</c:v>
                </c:pt>
                <c:pt idx="11">
                  <c:v>21.34</c:v>
                </c:pt>
                <c:pt idx="12">
                  <c:v>23.279999999999987</c:v>
                </c:pt>
              </c:numCache>
            </c:numRef>
          </c:xVal>
          <c:yVal>
            <c:numRef>
              <c:f>Лист1!$C$3:$C$15</c:f>
              <c:numCache>
                <c:formatCode>General</c:formatCode>
                <c:ptCount val="13"/>
                <c:pt idx="0">
                  <c:v>0</c:v>
                </c:pt>
                <c:pt idx="1">
                  <c:v>6.7979254646650611E-2</c:v>
                </c:pt>
                <c:pt idx="2">
                  <c:v>9.7207342049874704E-2</c:v>
                </c:pt>
                <c:pt idx="3">
                  <c:v>9.9921700131264266E-2</c:v>
                </c:pt>
                <c:pt idx="4">
                  <c:v>8.5268800257293748E-2</c:v>
                </c:pt>
                <c:pt idx="5">
                  <c:v>6.3366338995972521E-2</c:v>
                </c:pt>
                <c:pt idx="6">
                  <c:v>4.1953151918812694E-2</c:v>
                </c:pt>
                <c:pt idx="7">
                  <c:v>2.5072664039409422E-2</c:v>
                </c:pt>
                <c:pt idx="8">
                  <c:v>1.3641054074401441E-2</c:v>
                </c:pt>
                <c:pt idx="9">
                  <c:v>6.7965503090701923E-3</c:v>
                </c:pt>
                <c:pt idx="10">
                  <c:v>3.1148851841648227E-3</c:v>
                </c:pt>
                <c:pt idx="11">
                  <c:v>1.3176520988470181E-3</c:v>
                </c:pt>
                <c:pt idx="12">
                  <c:v>5.1589978077969459E-4</c:v>
                </c:pt>
              </c:numCache>
            </c:numRef>
          </c:yVal>
          <c:smooth val="1"/>
        </c:ser>
        <c:dLbls/>
        <c:axId val="45744512"/>
        <c:axId val="45746048"/>
      </c:scatterChart>
      <c:valAx>
        <c:axId val="45744512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5746048"/>
        <c:crosses val="autoZero"/>
        <c:crossBetween val="midCat"/>
      </c:valAx>
      <c:valAx>
        <c:axId val="45746048"/>
        <c:scaling>
          <c:orientation val="minMax"/>
        </c:scaling>
        <c:axPos val="l"/>
        <c:majorGridlines/>
        <c:numFmt formatCode="General" sourceLinked="1"/>
        <c:tickLblPos val="nextTo"/>
        <c:crossAx val="45744512"/>
        <c:crosses val="autoZero"/>
        <c:crossBetween val="midCat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6.0937500000000394E-2"/>
          <c:y val="0.20202020202020204"/>
          <c:w val="0.90625"/>
          <c:h val="0.59595959595959769"/>
        </c:manualLayout>
      </c:layout>
      <c:scatterChart>
        <c:scatterStyle val="lineMarker"/>
        <c:ser>
          <c:idx val="0"/>
          <c:order val="0"/>
          <c:spPr>
            <a:ln w="25397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Лист1!$A$1:$A$18</c:f>
              <c:numCache>
                <c:formatCode>General</c:formatCode>
                <c:ptCount val="1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95</c:v>
                </c:pt>
                <c:pt idx="11">
                  <c:v>100</c:v>
                </c:pt>
                <c:pt idx="12">
                  <c:v>105</c:v>
                </c:pt>
                <c:pt idx="13">
                  <c:v>110</c:v>
                </c:pt>
                <c:pt idx="14">
                  <c:v>115</c:v>
                </c:pt>
                <c:pt idx="15">
                  <c:v>120</c:v>
                </c:pt>
                <c:pt idx="16">
                  <c:v>122.5</c:v>
                </c:pt>
                <c:pt idx="17">
                  <c:v>125</c:v>
                </c:pt>
              </c:numCache>
            </c:numRef>
          </c:xVal>
          <c:yVal>
            <c:numRef>
              <c:f>Лист1!$B$1:$B$18</c:f>
              <c:numCache>
                <c:formatCode>General</c:formatCode>
                <c:ptCount val="18"/>
                <c:pt idx="0">
                  <c:v>0</c:v>
                </c:pt>
                <c:pt idx="1">
                  <c:v>-4.9000000000000963E-4</c:v>
                </c:pt>
                <c:pt idx="2">
                  <c:v>-7.400000000000107E-3</c:v>
                </c:pt>
                <c:pt idx="3">
                  <c:v>-3.3700000000000001E-2</c:v>
                </c:pt>
                <c:pt idx="4">
                  <c:v>-9.1200000000000003E-2</c:v>
                </c:pt>
                <c:pt idx="5">
                  <c:v>-0.18000000000000024</c:v>
                </c:pt>
                <c:pt idx="6">
                  <c:v>-0.28700000000000031</c:v>
                </c:pt>
                <c:pt idx="7">
                  <c:v>-0.3780000000000035</c:v>
                </c:pt>
                <c:pt idx="8">
                  <c:v>-0.41900000000000032</c:v>
                </c:pt>
                <c:pt idx="9">
                  <c:v>-0.38500000000000395</c:v>
                </c:pt>
                <c:pt idx="10">
                  <c:v>-0.33800000000000452</c:v>
                </c:pt>
                <c:pt idx="11">
                  <c:v>-0.27600000000000002</c:v>
                </c:pt>
                <c:pt idx="12">
                  <c:v>-0.20500000000000004</c:v>
                </c:pt>
                <c:pt idx="13">
                  <c:v>-0.13100000000000001</c:v>
                </c:pt>
                <c:pt idx="14">
                  <c:v>-6.5000000000000113E-2</c:v>
                </c:pt>
                <c:pt idx="15">
                  <c:v>-1.8000000000000141E-2</c:v>
                </c:pt>
                <c:pt idx="16">
                  <c:v>-4.7000000000000514E-3</c:v>
                </c:pt>
                <c:pt idx="17">
                  <c:v>0</c:v>
                </c:pt>
              </c:numCache>
            </c:numRef>
          </c:yVal>
        </c:ser>
        <c:dLbls/>
        <c:axId val="88375680"/>
        <c:axId val="90907008"/>
      </c:scatterChart>
      <c:valAx>
        <c:axId val="88375680"/>
        <c:scaling>
          <c:orientation val="minMax"/>
        </c:scaling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0907008"/>
        <c:crosses val="autoZero"/>
        <c:crossBetween val="midCat"/>
      </c:valAx>
      <c:valAx>
        <c:axId val="90907008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8375680"/>
        <c:crosses val="autoZero"/>
        <c:crossBetween val="midCat"/>
      </c:valAx>
      <c:spPr>
        <a:noFill/>
        <a:ln w="12699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>
      <a:noFill/>
    </a:ln>
  </c:spPr>
  <c:txPr>
    <a:bodyPr/>
    <a:lstStyle/>
    <a:p>
      <a:pPr>
        <a:defRPr sz="2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9.1666666666667715E-2"/>
          <c:y val="4.3209876543209756E-2"/>
          <c:w val="0.87500000000000466"/>
          <c:h val="0.84876543209877586"/>
        </c:manualLayout>
      </c:layout>
      <c:barChart>
        <c:barDir val="col"/>
        <c:grouping val="clustered"/>
        <c:ser>
          <c:idx val="0"/>
          <c:order val="0"/>
          <c:val>
            <c:numRef>
              <c:f>'силы (v=20 мс)'!$G$7:$G$16</c:f>
              <c:numCache>
                <c:formatCode>General</c:formatCode>
                <c:ptCount val="10"/>
                <c:pt idx="0">
                  <c:v>1.0000000000000005E-2</c:v>
                </c:pt>
                <c:pt idx="1">
                  <c:v>4.0000000000000022E-2</c:v>
                </c:pt>
                <c:pt idx="2">
                  <c:v>7.7500000000000013E-2</c:v>
                </c:pt>
                <c:pt idx="3">
                  <c:v>8.2500000000000004E-2</c:v>
                </c:pt>
                <c:pt idx="4">
                  <c:v>0.13250000000000001</c:v>
                </c:pt>
                <c:pt idx="5">
                  <c:v>0.21250000000000024</c:v>
                </c:pt>
                <c:pt idx="6">
                  <c:v>0.27750000000000002</c:v>
                </c:pt>
                <c:pt idx="7">
                  <c:v>0.13</c:v>
                </c:pt>
                <c:pt idx="8">
                  <c:v>2.5000000000000001E-2</c:v>
                </c:pt>
                <c:pt idx="9">
                  <c:v>1.2500000000000001E-2</c:v>
                </c:pt>
              </c:numCache>
            </c:numRef>
          </c:val>
        </c:ser>
        <c:dLbls/>
        <c:axId val="53025792"/>
        <c:axId val="53035776"/>
      </c:barChart>
      <c:catAx>
        <c:axId val="53025792"/>
        <c:scaling>
          <c:orientation val="minMax"/>
        </c:scaling>
        <c:axPos val="b"/>
        <c:numFmt formatCode="General" sourceLinked="1"/>
        <c:tickLblPos val="nextTo"/>
        <c:crossAx val="53035776"/>
        <c:crosses val="autoZero"/>
        <c:auto val="1"/>
        <c:lblAlgn val="ctr"/>
        <c:lblOffset val="100"/>
      </c:catAx>
      <c:valAx>
        <c:axId val="53035776"/>
        <c:scaling>
          <c:orientation val="minMax"/>
        </c:scaling>
        <c:axPos val="l"/>
        <c:majorGridlines/>
        <c:numFmt formatCode="General" sourceLinked="1"/>
        <c:tickLblPos val="nextTo"/>
        <c:crossAx val="53025792"/>
        <c:crosses val="autoZero"/>
        <c:crossBetween val="between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9.1666666666668131E-2"/>
          <c:y val="4.3209876543209756E-2"/>
          <c:w val="0.87500000000000666"/>
          <c:h val="0.84876543209878186"/>
        </c:manualLayout>
      </c:layout>
      <c:barChart>
        <c:barDir val="col"/>
        <c:grouping val="clustered"/>
        <c:ser>
          <c:idx val="0"/>
          <c:order val="0"/>
          <c:val>
            <c:numRef>
              <c:f>силы!$G$7:$G$16</c:f>
              <c:numCache>
                <c:formatCode>General</c:formatCode>
                <c:ptCount val="10"/>
                <c:pt idx="0">
                  <c:v>2.0000000000000011E-2</c:v>
                </c:pt>
                <c:pt idx="1">
                  <c:v>5.2500000000000012E-2</c:v>
                </c:pt>
                <c:pt idx="2">
                  <c:v>0.10500000000000002</c:v>
                </c:pt>
                <c:pt idx="3">
                  <c:v>0.2</c:v>
                </c:pt>
                <c:pt idx="4">
                  <c:v>0.21250000000000024</c:v>
                </c:pt>
                <c:pt idx="5">
                  <c:v>0.23</c:v>
                </c:pt>
                <c:pt idx="6">
                  <c:v>0.12000000000000002</c:v>
                </c:pt>
                <c:pt idx="7">
                  <c:v>4.0000000000000022E-2</c:v>
                </c:pt>
                <c:pt idx="8">
                  <c:v>1.2500000000000001E-2</c:v>
                </c:pt>
                <c:pt idx="9">
                  <c:v>7.5000000000000674E-3</c:v>
                </c:pt>
              </c:numCache>
            </c:numRef>
          </c:val>
        </c:ser>
        <c:dLbls/>
        <c:axId val="53055488"/>
        <c:axId val="53057024"/>
      </c:barChart>
      <c:catAx>
        <c:axId val="53055488"/>
        <c:scaling>
          <c:orientation val="minMax"/>
        </c:scaling>
        <c:axPos val="b"/>
        <c:numFmt formatCode="General" sourceLinked="1"/>
        <c:tickLblPos val="nextTo"/>
        <c:crossAx val="53057024"/>
        <c:crosses val="autoZero"/>
        <c:auto val="1"/>
        <c:lblAlgn val="ctr"/>
        <c:lblOffset val="100"/>
      </c:catAx>
      <c:valAx>
        <c:axId val="53057024"/>
        <c:scaling>
          <c:orientation val="minMax"/>
        </c:scaling>
        <c:axPos val="l"/>
        <c:majorGridlines/>
        <c:numFmt formatCode="General" sourceLinked="1"/>
        <c:tickLblPos val="nextTo"/>
        <c:crossAx val="53055488"/>
        <c:crosses val="autoZero"/>
        <c:crossBetween val="between"/>
      </c:valAx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0.0095</cdr:x>
      <cdr:y>0.7765</cdr:y>
    </cdr:from>
    <cdr:to>
      <cdr:x>0.0855</cdr:x>
      <cdr:y>1</cdr:y>
    </cdr:to>
    <cdr:sp macro="" textlink="">
      <cdr:nvSpPr>
        <cdr:cNvPr id="716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912" y="732220"/>
          <a:ext cx="463296" cy="2107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en-US" sz="900" b="0" i="0" strike="noStrike">
              <a:solidFill>
                <a:srgbClr val="000000"/>
              </a:solidFill>
              <a:latin typeface="Times New Roman"/>
              <a:cs typeface="Times New Roman"/>
            </a:rPr>
            <a:t>z, </a:t>
          </a:r>
          <a:r>
            <a:rPr lang="ru-RU" sz="900" b="0" i="0" strike="noStrike">
              <a:solidFill>
                <a:srgbClr val="000000"/>
              </a:solidFill>
              <a:latin typeface="Times New Roman"/>
              <a:cs typeface="Times New Roman"/>
            </a:rPr>
            <a:t>мм</a:t>
          </a:r>
        </a:p>
      </cdr:txBody>
    </cdr:sp>
  </cdr:relSizeAnchor>
  <cdr:relSizeAnchor xmlns:cdr="http://schemas.openxmlformats.org/drawingml/2006/chartDrawing">
    <cdr:from>
      <cdr:x>0.92025</cdr:x>
      <cdr:y>0</cdr:y>
    </cdr:from>
    <cdr:to>
      <cdr:x>0.98625</cdr:x>
      <cdr:y>0.20925</cdr:y>
    </cdr:to>
    <cdr:sp macro="" textlink="">
      <cdr:nvSpPr>
        <cdr:cNvPr id="7170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09844" y="0"/>
          <a:ext cx="402336" cy="1973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en-US" sz="925" b="0" i="0" strike="noStrike">
              <a:solidFill>
                <a:srgbClr val="000000"/>
              </a:solidFill>
              <a:latin typeface="Times New Roman"/>
              <a:cs typeface="Times New Roman"/>
            </a:rPr>
            <a:t>x, </a:t>
          </a:r>
          <a:r>
            <a:rPr lang="ru-RU" sz="925" b="0" i="0" strike="noStrike">
              <a:solidFill>
                <a:srgbClr val="000000"/>
              </a:solidFill>
              <a:latin typeface="Times New Roman"/>
              <a:cs typeface="Times New Roman"/>
            </a:rPr>
            <a:t>мм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2063" y="0"/>
            <a:ext cx="29067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434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5288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434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2063" y="9285288"/>
            <a:ext cx="29067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200">
                <a:latin typeface="Times New Roman" pitchFamily="18" charset="0"/>
              </a:defRPr>
            </a:lvl1pPr>
          </a:lstStyle>
          <a:p>
            <a:fld id="{6DC81B6D-2211-4DFE-8E5F-0A31A417D3E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2296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36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33425"/>
            <a:ext cx="4886325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43438"/>
            <a:ext cx="536575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70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28370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</a:defRPr>
            </a:lvl1pPr>
          </a:lstStyle>
          <a:p>
            <a:fld id="{ADE77E25-EE78-4264-B426-9C1ED7A84B6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0448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1275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024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05831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13207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39205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93127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44114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3281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32859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924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23783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7572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9392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8734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7670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0143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3310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3559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7E25-EE78-4264-B426-9C1ED7A84B6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5883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5AB899-2983-47E2-90FA-55CECB6FF8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B294A1-9F8F-4E2F-B34D-F747DAEE00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03188"/>
            <a:ext cx="2057400" cy="6022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03188"/>
            <a:ext cx="6019800" cy="6022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525532-DFB7-4382-B6A2-51229DF658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700" y="103188"/>
            <a:ext cx="7688263" cy="3698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6902450" y="2381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6D01934-A2C0-4636-B6CB-96B907820D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203B97-8631-4211-B063-7BB1D23E5B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F6D253-67FC-4944-8DF8-A240568373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28A1C38-1F67-497F-A137-52CB7F2873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F4FE08-CFEC-4CAA-8809-A6F4816B66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3E89C1-B58E-46F0-8726-E0EAA2F6B4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013966C-CC47-42EF-AB58-A3DF13BAEB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8D5605-999D-49F6-A9D5-827CC0ABA0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8D6071A-2DE6-4431-8F45-FED8A2B547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700" y="103188"/>
            <a:ext cx="7688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  <a:endParaRPr lang="en-US" smtClean="0"/>
          </a:p>
        </p:txBody>
      </p:sp>
      <p:sp>
        <p:nvSpPr>
          <p:cNvPr id="153605" name="Rectangle 5"/>
          <p:cNvSpPr>
            <a:spLocks noChangeArrowheads="1"/>
          </p:cNvSpPr>
          <p:nvPr/>
        </p:nvSpPr>
        <p:spPr bwMode="auto">
          <a:xfrm>
            <a:off x="180975" y="406400"/>
            <a:ext cx="227013" cy="31115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46800" rIns="0" anchor="ctr">
            <a:spAutoFit/>
          </a:bodyPr>
          <a:lstStyle/>
          <a:p>
            <a:endParaRPr lang="ru-RU"/>
          </a:p>
        </p:txBody>
      </p:sp>
      <p:sp>
        <p:nvSpPr>
          <p:cNvPr id="153606" name="Line 6"/>
          <p:cNvSpPr>
            <a:spLocks noChangeShapeType="1"/>
          </p:cNvSpPr>
          <p:nvPr/>
        </p:nvSpPr>
        <p:spPr bwMode="auto">
          <a:xfrm>
            <a:off x="112713" y="500063"/>
            <a:ext cx="8742362" cy="0"/>
          </a:xfrm>
          <a:prstGeom prst="line">
            <a:avLst/>
          </a:prstGeom>
          <a:noFill/>
          <a:ln w="19050">
            <a:solidFill>
              <a:srgbClr val="073F89"/>
            </a:solidFill>
            <a:round/>
            <a:headEnd/>
            <a:tailEnd/>
          </a:ln>
          <a:effectLst/>
        </p:spPr>
        <p:txBody>
          <a:bodyPr lIns="0" tIns="46800" rIns="0">
            <a:spAutoFit/>
          </a:bodyPr>
          <a:lstStyle/>
          <a:p>
            <a:endParaRPr lang="ru-RU"/>
          </a:p>
        </p:txBody>
      </p:sp>
      <p:sp>
        <p:nvSpPr>
          <p:cNvPr id="153607" name="Line 7"/>
          <p:cNvSpPr>
            <a:spLocks noChangeShapeType="1"/>
          </p:cNvSpPr>
          <p:nvPr/>
        </p:nvSpPr>
        <p:spPr bwMode="auto">
          <a:xfrm>
            <a:off x="312738" y="250825"/>
            <a:ext cx="0" cy="525463"/>
          </a:xfrm>
          <a:prstGeom prst="line">
            <a:avLst/>
          </a:prstGeom>
          <a:noFill/>
          <a:ln w="19050">
            <a:solidFill>
              <a:srgbClr val="073F89"/>
            </a:solidFill>
            <a:round/>
            <a:headEnd/>
            <a:tailEnd/>
          </a:ln>
          <a:effectLst/>
        </p:spPr>
        <p:txBody>
          <a:bodyPr lIns="0" tIns="46800" rIns="0">
            <a:spAutoFit/>
          </a:bodyPr>
          <a:lstStyle/>
          <a:p>
            <a:endParaRPr lang="ru-RU"/>
          </a:p>
        </p:txBody>
      </p:sp>
      <p:sp>
        <p:nvSpPr>
          <p:cNvPr id="153611" name="Rectangle 11"/>
          <p:cNvSpPr>
            <a:spLocks noChangeArrowheads="1"/>
          </p:cNvSpPr>
          <p:nvPr/>
        </p:nvSpPr>
        <p:spPr bwMode="auto">
          <a:xfrm>
            <a:off x="180975" y="406400"/>
            <a:ext cx="227013" cy="31115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46800" rIns="0" anchor="ctr">
            <a:spAutoFit/>
          </a:bodyPr>
          <a:lstStyle/>
          <a:p>
            <a:endParaRPr lang="ru-RU"/>
          </a:p>
        </p:txBody>
      </p:sp>
      <p:sp>
        <p:nvSpPr>
          <p:cNvPr id="153612" name="Line 12"/>
          <p:cNvSpPr>
            <a:spLocks noChangeShapeType="1"/>
          </p:cNvSpPr>
          <p:nvPr/>
        </p:nvSpPr>
        <p:spPr bwMode="auto">
          <a:xfrm>
            <a:off x="112713" y="500063"/>
            <a:ext cx="8742362" cy="0"/>
          </a:xfrm>
          <a:prstGeom prst="line">
            <a:avLst/>
          </a:prstGeom>
          <a:noFill/>
          <a:ln w="19050">
            <a:solidFill>
              <a:srgbClr val="073F89"/>
            </a:solidFill>
            <a:round/>
            <a:headEnd/>
            <a:tailEnd/>
          </a:ln>
          <a:effectLst/>
        </p:spPr>
        <p:txBody>
          <a:bodyPr lIns="0" tIns="46800" rIns="0">
            <a:spAutoFit/>
          </a:bodyPr>
          <a:lstStyle/>
          <a:p>
            <a:endParaRPr lang="ru-RU"/>
          </a:p>
        </p:txBody>
      </p:sp>
      <p:sp>
        <p:nvSpPr>
          <p:cNvPr id="153613" name="Line 13"/>
          <p:cNvSpPr>
            <a:spLocks noChangeShapeType="1"/>
          </p:cNvSpPr>
          <p:nvPr/>
        </p:nvSpPr>
        <p:spPr bwMode="auto">
          <a:xfrm>
            <a:off x="312738" y="250825"/>
            <a:ext cx="0" cy="525463"/>
          </a:xfrm>
          <a:prstGeom prst="line">
            <a:avLst/>
          </a:prstGeom>
          <a:noFill/>
          <a:ln w="19050">
            <a:solidFill>
              <a:srgbClr val="073F89"/>
            </a:solidFill>
            <a:round/>
            <a:headEnd/>
            <a:tailEnd/>
          </a:ln>
          <a:effectLst/>
        </p:spPr>
        <p:txBody>
          <a:bodyPr lIns="0" tIns="46800" rIns="0">
            <a:spAutoFit/>
          </a:bodyPr>
          <a:lstStyle/>
          <a:p>
            <a:endParaRPr lang="ru-RU"/>
          </a:p>
        </p:txBody>
      </p:sp>
      <p:grpSp>
        <p:nvGrpSpPr>
          <p:cNvPr id="153622" name="Group 22"/>
          <p:cNvGrpSpPr>
            <a:grpSpLocks/>
          </p:cNvGrpSpPr>
          <p:nvPr/>
        </p:nvGrpSpPr>
        <p:grpSpPr bwMode="auto">
          <a:xfrm rot="-10800000">
            <a:off x="293688" y="6273800"/>
            <a:ext cx="8742362" cy="525463"/>
            <a:chOff x="71" y="1187"/>
            <a:chExt cx="5507" cy="331"/>
          </a:xfrm>
        </p:grpSpPr>
        <p:sp>
          <p:nvSpPr>
            <p:cNvPr id="153616" name="Rectangle 16"/>
            <p:cNvSpPr>
              <a:spLocks noChangeArrowheads="1"/>
            </p:cNvSpPr>
            <p:nvPr userDrawn="1"/>
          </p:nvSpPr>
          <p:spPr bwMode="auto">
            <a:xfrm>
              <a:off x="114" y="1285"/>
              <a:ext cx="143" cy="196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46800" r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153617" name="Line 17"/>
            <p:cNvSpPr>
              <a:spLocks noChangeShapeType="1"/>
            </p:cNvSpPr>
            <p:nvPr userDrawn="1"/>
          </p:nvSpPr>
          <p:spPr bwMode="auto">
            <a:xfrm>
              <a:off x="71" y="1344"/>
              <a:ext cx="5507" cy="0"/>
            </a:xfrm>
            <a:prstGeom prst="line">
              <a:avLst/>
            </a:prstGeom>
            <a:noFill/>
            <a:ln w="19050">
              <a:solidFill>
                <a:srgbClr val="073F89"/>
              </a:solidFill>
              <a:round/>
              <a:headEnd/>
              <a:tailEnd/>
            </a:ln>
            <a:effectLst/>
          </p:spPr>
          <p:txBody>
            <a:bodyPr lIns="0" tIns="46800" rIns="0">
              <a:spAutoFit/>
            </a:bodyPr>
            <a:lstStyle/>
            <a:p>
              <a:endParaRPr lang="ru-RU"/>
            </a:p>
          </p:txBody>
        </p:sp>
        <p:sp>
          <p:nvSpPr>
            <p:cNvPr id="153618" name="Line 18"/>
            <p:cNvSpPr>
              <a:spLocks noChangeShapeType="1"/>
            </p:cNvSpPr>
            <p:nvPr userDrawn="1"/>
          </p:nvSpPr>
          <p:spPr bwMode="auto">
            <a:xfrm>
              <a:off x="197" y="1187"/>
              <a:ext cx="0" cy="331"/>
            </a:xfrm>
            <a:prstGeom prst="line">
              <a:avLst/>
            </a:prstGeom>
            <a:noFill/>
            <a:ln w="19050">
              <a:solidFill>
                <a:srgbClr val="073F89"/>
              </a:solidFill>
              <a:round/>
              <a:headEnd/>
              <a:tailEnd/>
            </a:ln>
            <a:effectLst/>
          </p:spPr>
          <p:txBody>
            <a:bodyPr lIns="0" tIns="46800" rIns="0">
              <a:spAutoFit/>
            </a:bodyPr>
            <a:lstStyle/>
            <a:p>
              <a:endParaRPr lang="ru-RU"/>
            </a:p>
          </p:txBody>
        </p:sp>
        <p:sp>
          <p:nvSpPr>
            <p:cNvPr id="153619" name="Rectangle 19"/>
            <p:cNvSpPr>
              <a:spLocks noChangeArrowheads="1"/>
            </p:cNvSpPr>
            <p:nvPr userDrawn="1"/>
          </p:nvSpPr>
          <p:spPr bwMode="auto">
            <a:xfrm>
              <a:off x="114" y="1285"/>
              <a:ext cx="143" cy="196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46800" r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153620" name="Line 20"/>
            <p:cNvSpPr>
              <a:spLocks noChangeShapeType="1"/>
            </p:cNvSpPr>
            <p:nvPr userDrawn="1"/>
          </p:nvSpPr>
          <p:spPr bwMode="auto">
            <a:xfrm>
              <a:off x="71" y="1344"/>
              <a:ext cx="5507" cy="0"/>
            </a:xfrm>
            <a:prstGeom prst="line">
              <a:avLst/>
            </a:prstGeom>
            <a:noFill/>
            <a:ln w="19050">
              <a:solidFill>
                <a:srgbClr val="073F89"/>
              </a:solidFill>
              <a:round/>
              <a:headEnd/>
              <a:tailEnd/>
            </a:ln>
            <a:effectLst/>
          </p:spPr>
          <p:txBody>
            <a:bodyPr lIns="0" tIns="46800" rIns="0">
              <a:spAutoFit/>
            </a:bodyPr>
            <a:lstStyle/>
            <a:p>
              <a:endParaRPr lang="ru-RU"/>
            </a:p>
          </p:txBody>
        </p:sp>
        <p:sp>
          <p:nvSpPr>
            <p:cNvPr id="153621" name="Line 21"/>
            <p:cNvSpPr>
              <a:spLocks noChangeShapeType="1"/>
            </p:cNvSpPr>
            <p:nvPr userDrawn="1"/>
          </p:nvSpPr>
          <p:spPr bwMode="auto">
            <a:xfrm>
              <a:off x="197" y="1187"/>
              <a:ext cx="0" cy="331"/>
            </a:xfrm>
            <a:prstGeom prst="line">
              <a:avLst/>
            </a:prstGeom>
            <a:noFill/>
            <a:ln w="19050">
              <a:solidFill>
                <a:srgbClr val="073F89"/>
              </a:solidFill>
              <a:round/>
              <a:headEnd/>
              <a:tailEnd/>
            </a:ln>
            <a:effectLst/>
          </p:spPr>
          <p:txBody>
            <a:bodyPr lIns="0" tIns="46800" rIns="0">
              <a:spAutoFit/>
            </a:bodyPr>
            <a:lstStyle/>
            <a:p>
              <a:endParaRPr lang="ru-RU"/>
            </a:p>
          </p:txBody>
        </p:sp>
      </p:grpSp>
      <p:sp>
        <p:nvSpPr>
          <p:cNvPr id="15362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238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400">
                <a:latin typeface="+mn-lt"/>
              </a:defRPr>
            </a:lvl1pPr>
          </a:lstStyle>
          <a:p>
            <a:fld id="{0F20DD43-6DAE-4918-AEEB-64AF1749A8F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10" Type="http://schemas.openxmlformats.org/officeDocument/2006/relationships/image" Target="../media/image38.emf"/><Relationship Id="rId4" Type="http://schemas.openxmlformats.org/officeDocument/2006/relationships/image" Target="../media/image32.emf"/><Relationship Id="rId9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5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oleObject" Target="../embeddings/oleObject6.bin"/><Relationship Id="rId4" Type="http://schemas.openxmlformats.org/officeDocument/2006/relationships/image" Target="../media/image52.png"/><Relationship Id="rId9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8.png"/><Relationship Id="rId5" Type="http://schemas.openxmlformats.org/officeDocument/2006/relationships/image" Target="../media/image57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57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3.png"/><Relationship Id="rId12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png"/><Relationship Id="rId11" Type="http://schemas.openxmlformats.org/officeDocument/2006/relationships/image" Target="../media/image26.png"/><Relationship Id="rId5" Type="http://schemas.openxmlformats.org/officeDocument/2006/relationships/image" Target="../media/image21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01" name="Rectangle 9"/>
          <p:cNvSpPr>
            <a:spLocks noChangeArrowheads="1"/>
          </p:cNvSpPr>
          <p:nvPr/>
        </p:nvSpPr>
        <p:spPr bwMode="auto">
          <a:xfrm>
            <a:off x="358775" y="144463"/>
            <a:ext cx="8424863" cy="656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ru-RU" sz="1800" b="0" dirty="0"/>
              <a:t>Федеральное государственное бюджетное образовательное учреждение</a:t>
            </a:r>
            <a:r>
              <a:rPr lang="en-US" sz="1800" b="0" dirty="0"/>
              <a:t/>
            </a:r>
            <a:br>
              <a:rPr lang="en-US" sz="1800" b="0" dirty="0"/>
            </a:br>
            <a:r>
              <a:rPr lang="ru-RU" sz="1800" b="0" dirty="0"/>
              <a:t>высшего профессионального образования</a:t>
            </a:r>
            <a:r>
              <a:rPr lang="en-US" sz="1800" b="0" dirty="0"/>
              <a:t/>
            </a:r>
            <a:br>
              <a:rPr lang="en-US" sz="1800" b="0" dirty="0"/>
            </a:br>
            <a:endParaRPr lang="ru-RU" sz="1800" b="0" dirty="0" smtClean="0"/>
          </a:p>
          <a:p>
            <a:pPr algn="ctr" eaLnBrk="1" hangingPunct="1"/>
            <a:r>
              <a:rPr lang="ru-RU" sz="1800" b="0" dirty="0" smtClean="0"/>
              <a:t>Брянский </a:t>
            </a:r>
            <a:r>
              <a:rPr lang="ru-RU" sz="1800" b="0" dirty="0"/>
              <a:t>государственный технический университет</a:t>
            </a:r>
            <a:br>
              <a:rPr lang="ru-RU" sz="1800" b="0" dirty="0"/>
            </a:br>
            <a:endParaRPr lang="ru-RU" sz="1800" b="0" dirty="0" smtClean="0"/>
          </a:p>
          <a:p>
            <a:pPr algn="ctr" eaLnBrk="1" hangingPunct="1"/>
            <a:endParaRPr lang="ru-RU" sz="1800" b="0" dirty="0" smtClean="0"/>
          </a:p>
          <a:p>
            <a:pPr algn="ctr" eaLnBrk="1" hangingPunct="1"/>
            <a:r>
              <a:rPr lang="ru-RU" dirty="0" err="1" smtClean="0"/>
              <a:t>Евтух</a:t>
            </a:r>
            <a:r>
              <a:rPr lang="ru-RU" dirty="0" smtClean="0"/>
              <a:t> Елена Сергеевна</a:t>
            </a:r>
            <a:r>
              <a:rPr lang="ru-RU" sz="1800" b="0" dirty="0"/>
              <a:t/>
            </a:r>
            <a:br>
              <a:rPr lang="ru-RU" sz="1800" b="0" dirty="0"/>
            </a:br>
            <a:endParaRPr lang="ru-RU" sz="1800" b="0" dirty="0" smtClean="0"/>
          </a:p>
          <a:p>
            <a:pPr algn="ctr" eaLnBrk="1" hangingPunct="1"/>
            <a:endParaRPr lang="ru-RU" sz="1800" b="0" dirty="0"/>
          </a:p>
          <a:p>
            <a:pPr algn="ctr" eaLnBrk="1" hangingPunct="1"/>
            <a:endParaRPr lang="ru-RU" sz="1800" b="0" dirty="0" smtClean="0"/>
          </a:p>
          <a:p>
            <a:pPr algn="ctr" eaLnBrk="1" hangingPunct="1"/>
            <a:endParaRPr lang="ru-RU" sz="1800" b="0" dirty="0"/>
          </a:p>
          <a:p>
            <a:pPr algn="ctr" eaLnBrk="1" hangingPunct="1"/>
            <a:r>
              <a:rPr lang="ru-RU" sz="2400" dirty="0" smtClean="0"/>
              <a:t>Влияние </a:t>
            </a:r>
            <a:r>
              <a:rPr lang="ru-RU" sz="2400" dirty="0"/>
              <a:t>рельсовых стыков на контактно-усталостную прочность колёс железнодорожного подвижного состава</a:t>
            </a:r>
            <a:r>
              <a:rPr lang="ru-RU" sz="2400" b="0" dirty="0"/>
              <a:t/>
            </a:r>
            <a:br>
              <a:rPr lang="ru-RU" sz="2400" b="0" dirty="0"/>
            </a:br>
            <a:endParaRPr lang="ru-RU" sz="2400" b="0" dirty="0"/>
          </a:p>
        </p:txBody>
      </p:sp>
      <p:sp>
        <p:nvSpPr>
          <p:cNvPr id="110602" name="Line 10"/>
          <p:cNvSpPr>
            <a:spLocks noChangeShapeType="1"/>
          </p:cNvSpPr>
          <p:nvPr/>
        </p:nvSpPr>
        <p:spPr bwMode="auto">
          <a:xfrm>
            <a:off x="1511300" y="3429000"/>
            <a:ext cx="6013450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0603" name="Line 11"/>
          <p:cNvSpPr>
            <a:spLocks noChangeShapeType="1"/>
          </p:cNvSpPr>
          <p:nvPr/>
        </p:nvSpPr>
        <p:spPr bwMode="auto">
          <a:xfrm>
            <a:off x="2014538" y="3463925"/>
            <a:ext cx="5041900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0604" name="Line 12"/>
          <p:cNvSpPr>
            <a:spLocks noChangeShapeType="1"/>
          </p:cNvSpPr>
          <p:nvPr/>
        </p:nvSpPr>
        <p:spPr bwMode="auto">
          <a:xfrm>
            <a:off x="2517775" y="3498850"/>
            <a:ext cx="4106863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90B8F-0DFC-4170-B658-2EC82A7F8837}" type="slidenum">
              <a:rPr lang="ru-RU"/>
              <a:pPr/>
              <a:t>10</a:t>
            </a:fld>
            <a:endParaRPr lang="ru-RU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322262"/>
            <a:ext cx="6878675" cy="473075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 моделирования движения полувагона в зоне рельсового стыка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4024" name="Rectangle 200"/>
          <p:cNvSpPr>
            <a:spLocks noChangeArrowheads="1"/>
          </p:cNvSpPr>
          <p:nvPr/>
        </p:nvSpPr>
        <p:spPr bwMode="auto">
          <a:xfrm>
            <a:off x="1458913" y="2090738"/>
            <a:ext cx="8001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4026" name="Rectangle 202"/>
          <p:cNvSpPr>
            <a:spLocks noChangeArrowheads="1"/>
          </p:cNvSpPr>
          <p:nvPr/>
        </p:nvSpPr>
        <p:spPr bwMode="auto">
          <a:xfrm>
            <a:off x="1458913" y="2090738"/>
            <a:ext cx="8001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4028" name="Rectangle 204"/>
          <p:cNvSpPr>
            <a:spLocks noChangeArrowheads="1"/>
          </p:cNvSpPr>
          <p:nvPr/>
        </p:nvSpPr>
        <p:spPr bwMode="auto">
          <a:xfrm>
            <a:off x="1458913" y="2090738"/>
            <a:ext cx="8001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4333" name="Rectangle 509"/>
          <p:cNvSpPr>
            <a:spLocks noChangeArrowheads="1"/>
          </p:cNvSpPr>
          <p:nvPr/>
        </p:nvSpPr>
        <p:spPr bwMode="auto">
          <a:xfrm>
            <a:off x="79375" y="2349343"/>
            <a:ext cx="9029699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ru-RU" sz="1600" b="0" dirty="0" smtClean="0">
                <a:latin typeface="+mn-lt"/>
              </a:rPr>
              <a:t>Осциллограммы динамических усилий при нулевой просадке и скорости 70 км/ч. Нагрузка на колесо 120 кН: а - на колесе первой колёсной пары при прохождении аппроксимированной стыковой неровности</a:t>
            </a:r>
            <a:r>
              <a:rPr lang="en-US" sz="1600" b="0" dirty="0" smtClean="0">
                <a:latin typeface="+mn-lt"/>
              </a:rPr>
              <a:t> </a:t>
            </a:r>
            <a:r>
              <a:rPr lang="ru-RU" sz="1600" b="0" dirty="0" smtClean="0">
                <a:latin typeface="+mn-lt"/>
              </a:rPr>
              <a:t>для модели пути, принятой в «Универсальном механизме»; б - на первой колёсной паре при прохождении динамической модели пути в зоне стыка </a:t>
            </a:r>
            <a:endParaRPr lang="ru-RU" sz="1600" b="0" dirty="0">
              <a:latin typeface="+mn-lt"/>
            </a:endParaRPr>
          </a:p>
        </p:txBody>
      </p:sp>
      <p:sp>
        <p:nvSpPr>
          <p:cNvPr id="334340" name="Rectangle 516"/>
          <p:cNvSpPr>
            <a:spLocks noChangeArrowheads="1"/>
          </p:cNvSpPr>
          <p:nvPr/>
        </p:nvSpPr>
        <p:spPr bwMode="auto">
          <a:xfrm>
            <a:off x="184908" y="3419708"/>
            <a:ext cx="84217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1800" b="0" dirty="0" smtClean="0">
                <a:latin typeface="Times New Roman" pitchFamily="18" charset="0"/>
              </a:rPr>
              <a:t>При моделировании варьировались следующие параметры:</a:t>
            </a:r>
            <a:endParaRPr lang="ru-RU" sz="1800" b="0" dirty="0">
              <a:latin typeface="Times New Roman" pitchFamily="18" charset="0"/>
            </a:endParaRPr>
          </a:p>
        </p:txBody>
      </p:sp>
      <p:sp>
        <p:nvSpPr>
          <p:cNvPr id="334348" name="Rectangle 524"/>
          <p:cNvSpPr>
            <a:spLocks noChangeArrowheads="1"/>
          </p:cNvSpPr>
          <p:nvPr/>
        </p:nvSpPr>
        <p:spPr bwMode="auto">
          <a:xfrm>
            <a:off x="1050107" y="3779748"/>
            <a:ext cx="6691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1800" b="0" dirty="0" smtClean="0">
                <a:latin typeface="Times New Roman" pitchFamily="18" charset="0"/>
              </a:rPr>
              <a:t>Значения просадки балластного слоя в зоне рельсового стыка</a:t>
            </a:r>
            <a:endParaRPr lang="ru-RU" sz="1800" b="0" dirty="0">
              <a:latin typeface="Times New Roman" pitchFamily="18" charset="0"/>
            </a:endParaRPr>
          </a:p>
        </p:txBody>
      </p:sp>
      <p:sp>
        <p:nvSpPr>
          <p:cNvPr id="334354" name="Text Box 530"/>
          <p:cNvSpPr txBox="1">
            <a:spLocks noChangeArrowheads="1"/>
          </p:cNvSpPr>
          <p:nvPr/>
        </p:nvSpPr>
        <p:spPr bwMode="auto">
          <a:xfrm>
            <a:off x="1906551" y="4114289"/>
            <a:ext cx="5549975" cy="35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800" b="0" dirty="0" smtClean="0">
                <a:latin typeface="Times New Roman" pitchFamily="18" charset="0"/>
              </a:rPr>
              <a:t>10; 15; 20 и 25 мм</a:t>
            </a:r>
            <a:endParaRPr lang="ru-RU" sz="1800" dirty="0"/>
          </a:p>
        </p:txBody>
      </p:sp>
      <p:grpSp>
        <p:nvGrpSpPr>
          <p:cNvPr id="4" name="Group 526"/>
          <p:cNvGrpSpPr>
            <a:grpSpLocks/>
          </p:cNvGrpSpPr>
          <p:nvPr/>
        </p:nvGrpSpPr>
        <p:grpSpPr bwMode="auto">
          <a:xfrm>
            <a:off x="79399" y="865155"/>
            <a:ext cx="4534855" cy="1419225"/>
            <a:chOff x="855" y="1170"/>
            <a:chExt cx="7142" cy="2235"/>
          </a:xfrm>
        </p:grpSpPr>
        <p:sp>
          <p:nvSpPr>
            <p:cNvPr id="2" name="Text Box 527"/>
            <p:cNvSpPr txBox="1">
              <a:spLocks noChangeArrowheads="1"/>
            </p:cNvSpPr>
            <p:nvPr/>
          </p:nvSpPr>
          <p:spPr bwMode="auto">
            <a:xfrm>
              <a:off x="855" y="1170"/>
              <a:ext cx="585" cy="193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lvl="0" algn="r" eaLnBrk="1" hangingPunct="1"/>
              <a:r>
                <a:rPr lang="en-US" sz="1400" b="0" dirty="0" smtClean="0">
                  <a:latin typeface="Times New Roman" pitchFamily="18" charset="0"/>
                </a:rPr>
                <a:t>P,</a:t>
              </a:r>
              <a:r>
                <a:rPr lang="ru-RU" sz="1400" b="0" dirty="0" smtClean="0">
                  <a:latin typeface="Times New Roman" pitchFamily="18" charset="0"/>
                </a:rPr>
                <a:t>кН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210</a:t>
              </a: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170</a:t>
              </a: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130</a:t>
              </a: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90</a:t>
              </a: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50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" name="Text Box 528"/>
            <p:cNvSpPr txBox="1">
              <a:spLocks noChangeArrowheads="1"/>
            </p:cNvSpPr>
            <p:nvPr/>
          </p:nvSpPr>
          <p:spPr bwMode="auto">
            <a:xfrm>
              <a:off x="1440" y="2985"/>
              <a:ext cx="6557" cy="4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0                  0,1                 0,2                 0,3        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     </a:t>
              </a: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t,c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49" name="Рисунок 48"/>
          <p:cNvPicPr/>
          <p:nvPr/>
        </p:nvPicPr>
        <p:blipFill>
          <a:blip r:embed="rId3" cstate="print">
            <a:lum bright="-20000" contrast="40000"/>
          </a:blip>
          <a:srcRect l="7190" t="8145" r="1144" b="18100"/>
          <a:stretch>
            <a:fillRect/>
          </a:stretch>
        </p:blipFill>
        <p:spPr bwMode="auto">
          <a:xfrm>
            <a:off x="450824" y="912780"/>
            <a:ext cx="3944964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Рисунок 52"/>
          <p:cNvPicPr/>
          <p:nvPr/>
        </p:nvPicPr>
        <p:blipFill>
          <a:blip r:embed="rId4" cstate="print"/>
          <a:srcRect l="6902" t="8036" r="1284" b="18303"/>
          <a:stretch>
            <a:fillRect/>
          </a:stretch>
        </p:blipFill>
        <p:spPr bwMode="auto">
          <a:xfrm>
            <a:off x="4930774" y="900113"/>
            <a:ext cx="4178300" cy="116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4358" name="Text Box 534"/>
          <p:cNvSpPr txBox="1">
            <a:spLocks noChangeArrowheads="1"/>
          </p:cNvSpPr>
          <p:nvPr/>
        </p:nvSpPr>
        <p:spPr bwMode="auto">
          <a:xfrm>
            <a:off x="4614184" y="819120"/>
            <a:ext cx="371475" cy="13279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0" dirty="0" smtClean="0">
                <a:latin typeface="Times New Roman" pitchFamily="18" charset="0"/>
              </a:rPr>
              <a:t>P,</a:t>
            </a:r>
            <a:r>
              <a:rPr lang="ru-RU" sz="1400" b="0" dirty="0" smtClean="0">
                <a:latin typeface="Times New Roman" pitchFamily="18" charset="0"/>
              </a:rPr>
              <a:t>кН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350</a:t>
            </a:r>
          </a:p>
          <a:p>
            <a:pPr marL="0" marR="0" lvl="0" indent="0" algn="r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250</a:t>
            </a:r>
          </a:p>
          <a:p>
            <a:pPr marL="0" marR="0" lvl="0" indent="0" algn="r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150</a:t>
            </a:r>
          </a:p>
          <a:p>
            <a:pPr marL="0" marR="0" lvl="0" indent="0" algn="r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50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 Box 530"/>
          <p:cNvSpPr txBox="1">
            <a:spLocks noChangeArrowheads="1"/>
          </p:cNvSpPr>
          <p:nvPr/>
        </p:nvSpPr>
        <p:spPr bwMode="auto">
          <a:xfrm>
            <a:off x="4985660" y="2036730"/>
            <a:ext cx="4123416" cy="266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0               0,2             0,4             0,6             0,8           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t,c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8" name="Rectangle 524"/>
          <p:cNvSpPr>
            <a:spLocks noChangeArrowheads="1"/>
          </p:cNvSpPr>
          <p:nvPr/>
        </p:nvSpPr>
        <p:spPr bwMode="auto">
          <a:xfrm>
            <a:off x="1144588" y="4427820"/>
            <a:ext cx="6691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1800" b="0" dirty="0" smtClean="0">
                <a:latin typeface="Times New Roman" pitchFamily="18" charset="0"/>
              </a:rPr>
              <a:t>Длины участков с просадкой балласта</a:t>
            </a:r>
            <a:endParaRPr lang="ru-RU" sz="1800" b="0" dirty="0">
              <a:latin typeface="Times New Roman" pitchFamily="18" charset="0"/>
            </a:endParaRPr>
          </a:p>
        </p:txBody>
      </p:sp>
      <p:sp>
        <p:nvSpPr>
          <p:cNvPr id="59" name="Text Box 530"/>
          <p:cNvSpPr txBox="1">
            <a:spLocks noChangeArrowheads="1"/>
          </p:cNvSpPr>
          <p:nvPr/>
        </p:nvSpPr>
        <p:spPr bwMode="auto">
          <a:xfrm>
            <a:off x="2058951" y="4762361"/>
            <a:ext cx="5549975" cy="35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800" b="0" dirty="0" smtClean="0">
                <a:latin typeface="Times New Roman" pitchFamily="18" charset="0"/>
              </a:rPr>
              <a:t>3,66; 5,82 и 7,98 м</a:t>
            </a:r>
            <a:endParaRPr lang="ru-RU" sz="1800" dirty="0"/>
          </a:p>
        </p:txBody>
      </p:sp>
      <p:sp>
        <p:nvSpPr>
          <p:cNvPr id="60" name="Rectangle 524"/>
          <p:cNvSpPr>
            <a:spLocks noChangeArrowheads="1"/>
          </p:cNvSpPr>
          <p:nvPr/>
        </p:nvSpPr>
        <p:spPr bwMode="auto">
          <a:xfrm>
            <a:off x="1268503" y="5050921"/>
            <a:ext cx="66913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1800" b="0" dirty="0" smtClean="0">
                <a:latin typeface="Times New Roman" pitchFamily="18" charset="0"/>
              </a:rPr>
              <a:t>Количество шпал, расположенных в зоне просадки балласта с каждой стороны от стыка</a:t>
            </a:r>
            <a:endParaRPr lang="ru-RU" sz="1800" b="0" dirty="0">
              <a:latin typeface="Times New Roman" pitchFamily="18" charset="0"/>
            </a:endParaRPr>
          </a:p>
        </p:txBody>
      </p:sp>
      <p:sp>
        <p:nvSpPr>
          <p:cNvPr id="61" name="Rectangle 524"/>
          <p:cNvSpPr>
            <a:spLocks noChangeArrowheads="1"/>
          </p:cNvSpPr>
          <p:nvPr/>
        </p:nvSpPr>
        <p:spPr bwMode="auto">
          <a:xfrm>
            <a:off x="1268503" y="5903984"/>
            <a:ext cx="6691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1800" b="0" dirty="0" smtClean="0">
                <a:latin typeface="Times New Roman" pitchFamily="18" charset="0"/>
              </a:rPr>
              <a:t>Скорость движения полувагона</a:t>
            </a:r>
            <a:endParaRPr lang="ru-RU" sz="1800" b="0" dirty="0">
              <a:latin typeface="Times New Roman" pitchFamily="18" charset="0"/>
            </a:endParaRPr>
          </a:p>
        </p:txBody>
      </p:sp>
      <p:sp>
        <p:nvSpPr>
          <p:cNvPr id="62" name="Text Box 530"/>
          <p:cNvSpPr txBox="1">
            <a:spLocks noChangeArrowheads="1"/>
          </p:cNvSpPr>
          <p:nvPr/>
        </p:nvSpPr>
        <p:spPr bwMode="auto">
          <a:xfrm>
            <a:off x="1839196" y="5589240"/>
            <a:ext cx="5549975" cy="35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800" b="0" dirty="0" smtClean="0">
                <a:latin typeface="Times New Roman" pitchFamily="18" charset="0"/>
              </a:rPr>
              <a:t>3; 5 и 7</a:t>
            </a:r>
            <a:endParaRPr lang="ru-RU" sz="1800" dirty="0"/>
          </a:p>
        </p:txBody>
      </p:sp>
      <p:sp>
        <p:nvSpPr>
          <p:cNvPr id="63" name="Text Box 530"/>
          <p:cNvSpPr txBox="1">
            <a:spLocks noChangeArrowheads="1"/>
          </p:cNvSpPr>
          <p:nvPr/>
        </p:nvSpPr>
        <p:spPr bwMode="auto">
          <a:xfrm>
            <a:off x="1906551" y="6202521"/>
            <a:ext cx="5549975" cy="35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800" b="0" dirty="0" smtClean="0">
                <a:latin typeface="Times New Roman" pitchFamily="18" charset="0"/>
              </a:rPr>
              <a:t>51; 70 и 90 км/ч</a:t>
            </a:r>
            <a:endParaRPr lang="ru-RU" sz="1800" dirty="0"/>
          </a:p>
        </p:txBody>
      </p:sp>
      <p:sp useBgFill="1">
        <p:nvSpPr>
          <p:cNvPr id="24" name="Text Box 530"/>
          <p:cNvSpPr txBox="1">
            <a:spLocks noChangeArrowheads="1"/>
          </p:cNvSpPr>
          <p:nvPr/>
        </p:nvSpPr>
        <p:spPr bwMode="auto">
          <a:xfrm>
            <a:off x="4024305" y="953773"/>
            <a:ext cx="406672" cy="28444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0" dirty="0" smtClean="0">
                <a:latin typeface="Times New Roman" pitchFamily="18" charset="0"/>
              </a:rPr>
              <a:t>а)</a:t>
            </a:r>
            <a:endParaRPr lang="ru-RU" sz="1400" dirty="0"/>
          </a:p>
        </p:txBody>
      </p:sp>
      <p:sp useBgFill="1">
        <p:nvSpPr>
          <p:cNvPr id="25" name="Text Box 530"/>
          <p:cNvSpPr txBox="1">
            <a:spLocks noChangeArrowheads="1"/>
          </p:cNvSpPr>
          <p:nvPr/>
        </p:nvSpPr>
        <p:spPr bwMode="auto">
          <a:xfrm>
            <a:off x="8765966" y="909603"/>
            <a:ext cx="343108" cy="28444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0" dirty="0" smtClean="0">
                <a:latin typeface="Times New Roman" pitchFamily="18" charset="0"/>
              </a:rPr>
              <a:t>б)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E89D2-600E-486D-BDE0-3967DFC335A1}" type="slidenum">
              <a:rPr lang="ru-RU"/>
              <a:pPr/>
              <a:t>11</a:t>
            </a:fld>
            <a:endParaRPr lang="ru-RU"/>
          </a:p>
        </p:txBody>
      </p:sp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207145"/>
            <a:ext cx="7688263" cy="58583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Осциллограммы динамических усилий, возникающих при движении полувагона в зоне стыка с просадкой балласта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8" name="Рисунок 6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178" y="792982"/>
            <a:ext cx="4340283" cy="128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Рисунок 6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126" y="2126482"/>
            <a:ext cx="4340335" cy="127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Рисунок 6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2179" y="3492404"/>
            <a:ext cx="4340282" cy="13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Рисунок 7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2126" y="4902200"/>
            <a:ext cx="4340335" cy="134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Text Box 225"/>
          <p:cNvSpPr txBox="1">
            <a:spLocks noChangeArrowheads="1"/>
          </p:cNvSpPr>
          <p:nvPr/>
        </p:nvSpPr>
        <p:spPr bwMode="auto">
          <a:xfrm>
            <a:off x="122126" y="6196053"/>
            <a:ext cx="4548452" cy="547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400" b="0" dirty="0" smtClean="0">
                <a:latin typeface="+mn-lt"/>
              </a:rPr>
              <a:t>Скорость полувагона 90 км/ч с просадкой балласта 15 мм на длине 5,82 м между рельсами и колесными парами: а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1-й; б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2-й; в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3-й; г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4-й.</a:t>
            </a:r>
            <a:endParaRPr lang="ru-RU" b="0" dirty="0">
              <a:latin typeface="+mn-lt"/>
            </a:endParaRPr>
          </a:p>
        </p:txBody>
      </p:sp>
      <p:pic>
        <p:nvPicPr>
          <p:cNvPr id="74" name="Рисунок 7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0579" y="792983"/>
            <a:ext cx="4136930" cy="128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Рисунок 7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0578" y="2126483"/>
            <a:ext cx="4136931" cy="127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Рисунок 75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0579" y="3444788"/>
            <a:ext cx="4136930" cy="1363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Рисунок 76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0579" y="4902200"/>
            <a:ext cx="4136930" cy="1293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Text Box 225"/>
          <p:cNvSpPr txBox="1">
            <a:spLocks noChangeArrowheads="1"/>
          </p:cNvSpPr>
          <p:nvPr/>
        </p:nvSpPr>
        <p:spPr bwMode="auto">
          <a:xfrm>
            <a:off x="4487598" y="6196053"/>
            <a:ext cx="4548452" cy="547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400" b="0" dirty="0" smtClean="0">
                <a:latin typeface="+mn-lt"/>
              </a:rPr>
              <a:t>Скорость полувагона 51 км/ч с просадкой балласта 10 мм на длине 3,66 м между рельсами и колесными парами: а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1-й; б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2-й; в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3-й; г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4-й.</a:t>
            </a:r>
            <a:endParaRPr lang="ru-RU" b="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A8275-A4DF-43D6-9A0A-8430A2CE5DFD}" type="slidenum">
              <a:rPr lang="ru-RU"/>
              <a:pPr/>
              <a:t>12</a:t>
            </a:fld>
            <a:endParaRPr lang="ru-RU"/>
          </a:p>
        </p:txBody>
      </p:sp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136476"/>
            <a:ext cx="7688263" cy="622349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Осциллограммы динамических усилий, возникающих при движении полувагона в зоне стыка с просадкой балласта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6546" name="Rectangle 66"/>
          <p:cNvSpPr>
            <a:spLocks noChangeArrowheads="1"/>
          </p:cNvSpPr>
          <p:nvPr/>
        </p:nvSpPr>
        <p:spPr bwMode="auto">
          <a:xfrm>
            <a:off x="4425948" y="823913"/>
            <a:ext cx="4610102" cy="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ru-RU" sz="1800" dirty="0" smtClean="0">
                <a:latin typeface="Times New Roman" pitchFamily="18" charset="0"/>
              </a:rPr>
              <a:t>Динамические усилия, действующие на колесо при прохождении зоны стыка с просадкой балласта</a:t>
            </a:r>
            <a:endParaRPr lang="ru-RU" sz="1800" dirty="0">
              <a:latin typeface="Times New Roman" pitchFamily="18" charset="0"/>
            </a:endParaRPr>
          </a:p>
        </p:txBody>
      </p:sp>
      <p:sp>
        <p:nvSpPr>
          <p:cNvPr id="276557" name="Rectangle 77"/>
          <p:cNvSpPr>
            <a:spLocks noChangeArrowheads="1"/>
          </p:cNvSpPr>
          <p:nvPr/>
        </p:nvSpPr>
        <p:spPr bwMode="auto">
          <a:xfrm>
            <a:off x="8640763" y="4275138"/>
            <a:ext cx="215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ru-RU" sz="1400" b="0">
                <a:latin typeface="Times New Roman" pitchFamily="18" charset="0"/>
              </a:rPr>
              <a:t>;</a:t>
            </a:r>
            <a:endParaRPr lang="ru-RU" sz="1400">
              <a:latin typeface="Times New Roman" pitchFamily="18" charset="0"/>
            </a:endParaRPr>
          </a:p>
        </p:txBody>
      </p:sp>
      <p:pic>
        <p:nvPicPr>
          <p:cNvPr id="49" name="Рисунок 4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655" y="823913"/>
            <a:ext cx="4013216" cy="124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Рисунок 4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590" y="2072885"/>
            <a:ext cx="4005281" cy="127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Рисунок 5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7590" y="3352233"/>
            <a:ext cx="4005281" cy="1227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Рисунок 5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0130" y="4706955"/>
            <a:ext cx="4022741" cy="1356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 Box 225"/>
          <p:cNvSpPr txBox="1">
            <a:spLocks noChangeArrowheads="1"/>
          </p:cNvSpPr>
          <p:nvPr/>
        </p:nvSpPr>
        <p:spPr bwMode="auto">
          <a:xfrm>
            <a:off x="-27046" y="6177003"/>
            <a:ext cx="4373773" cy="547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400" b="0" dirty="0" smtClean="0">
                <a:latin typeface="+mn-lt"/>
              </a:rPr>
              <a:t>Скорость полувагона 70 км/ч с просадкой балласта 20 мм на длине 7,98 м между рельсами и колесными парами: а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1-й; б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2-й; в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3-й; г</a:t>
            </a:r>
            <a:r>
              <a:rPr lang="ru-RU" sz="1400" b="0" i="1" dirty="0" smtClean="0">
                <a:latin typeface="+mn-lt"/>
              </a:rPr>
              <a:t> – </a:t>
            </a:r>
            <a:r>
              <a:rPr lang="ru-RU" sz="1400" b="0" dirty="0" smtClean="0">
                <a:latin typeface="+mn-lt"/>
              </a:rPr>
              <a:t>4-й.</a:t>
            </a:r>
            <a:endParaRPr lang="ru-RU" b="0" dirty="0">
              <a:latin typeface="+mn-lt"/>
            </a:endParaRPr>
          </a:p>
        </p:txBody>
      </p:sp>
      <p:sp>
        <p:nvSpPr>
          <p:cNvPr id="54" name="Rectangle 63"/>
          <p:cNvSpPr>
            <a:spLocks noChangeArrowheads="1"/>
          </p:cNvSpPr>
          <p:nvPr/>
        </p:nvSpPr>
        <p:spPr bwMode="auto">
          <a:xfrm>
            <a:off x="4425949" y="1581043"/>
            <a:ext cx="461010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1600" b="0" dirty="0" smtClean="0">
                <a:latin typeface="Times New Roman" pitchFamily="18" charset="0"/>
              </a:rPr>
              <a:t>Наблюдаются максимальные динамические силы:</a:t>
            </a:r>
          </a:p>
          <a:p>
            <a:pPr algn="ctr" eaLnBrk="1" hangingPunct="1"/>
            <a:r>
              <a:rPr lang="ru-RU" sz="1600" b="0" i="1" dirty="0" smtClean="0"/>
              <a:t>– </a:t>
            </a:r>
            <a:r>
              <a:rPr lang="ru-RU" sz="1600" b="0" dirty="0" smtClean="0">
                <a:latin typeface="Times New Roman" pitchFamily="18" charset="0"/>
              </a:rPr>
              <a:t>ударная сила на стыке Р</a:t>
            </a:r>
            <a:r>
              <a:rPr lang="ru-RU" sz="1200" b="0" dirty="0" smtClean="0">
                <a:latin typeface="Times New Roman" pitchFamily="18" charset="0"/>
              </a:rPr>
              <a:t>уд</a:t>
            </a:r>
          </a:p>
          <a:p>
            <a:pPr algn="ctr" eaLnBrk="1" hangingPunct="1"/>
            <a:r>
              <a:rPr lang="ru-RU" sz="1600" b="0" i="1" dirty="0" smtClean="0"/>
              <a:t>– </a:t>
            </a:r>
            <a:r>
              <a:rPr lang="ru-RU" sz="1600" b="0" dirty="0" smtClean="0">
                <a:latin typeface="Times New Roman" pitchFamily="18" charset="0"/>
              </a:rPr>
              <a:t>обусловленная колебательным</a:t>
            </a:r>
          </a:p>
          <a:p>
            <a:pPr algn="ctr" eaLnBrk="1" hangingPunct="1"/>
            <a:r>
              <a:rPr lang="ru-RU" sz="1600" b="0" dirty="0" smtClean="0">
                <a:latin typeface="Times New Roman" pitchFamily="18" charset="0"/>
              </a:rPr>
              <a:t>процессом после прохождения стыка </a:t>
            </a:r>
            <a:r>
              <a:rPr lang="ru-RU" sz="1600" b="0" dirty="0" err="1" smtClean="0">
                <a:latin typeface="Times New Roman" pitchFamily="18" charset="0"/>
              </a:rPr>
              <a:t>Р</a:t>
            </a:r>
            <a:r>
              <a:rPr lang="ru-RU" sz="1200" b="0" dirty="0" err="1" smtClean="0">
                <a:latin typeface="Times New Roman" pitchFamily="18" charset="0"/>
              </a:rPr>
              <a:t>д.к</a:t>
            </a:r>
            <a:r>
              <a:rPr lang="ru-RU" sz="1200" b="0" dirty="0" smtClean="0">
                <a:latin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</a:endParaRPr>
          </a:p>
        </p:txBody>
      </p:sp>
      <p:sp>
        <p:nvSpPr>
          <p:cNvPr id="55" name="Rectangle 63"/>
          <p:cNvSpPr>
            <a:spLocks noChangeArrowheads="1"/>
          </p:cNvSpPr>
          <p:nvPr/>
        </p:nvSpPr>
        <p:spPr bwMode="auto">
          <a:xfrm>
            <a:off x="4718052" y="2658261"/>
            <a:ext cx="41386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1600" dirty="0" smtClean="0">
                <a:latin typeface="Times New Roman" pitchFamily="18" charset="0"/>
              </a:rPr>
              <a:t>Динамические усилия</a:t>
            </a:r>
            <a:endParaRPr lang="ru-RU" sz="1600" dirty="0">
              <a:latin typeface="Times New Roman" pitchFamily="18" charset="0"/>
            </a:endParaRPr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82241840"/>
              </p:ext>
            </p:extLst>
          </p:nvPr>
        </p:nvGraphicFramePr>
        <p:xfrm>
          <a:off x="4603903" y="3044440"/>
          <a:ext cx="4234180" cy="1402080"/>
        </p:xfrm>
        <a:graphic>
          <a:graphicData uri="http://schemas.openxmlformats.org/drawingml/2006/table">
            <a:tbl>
              <a:tblPr/>
              <a:tblGrid>
                <a:gridCol w="1803400"/>
                <a:gridCol w="1170305"/>
                <a:gridCol w="126047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Скорость движения полувагона, км/ч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1600" baseline="-25000">
                          <a:latin typeface="Times New Roman"/>
                          <a:ea typeface="Calibri"/>
                          <a:cs typeface="Times New Roman"/>
                        </a:rPr>
                        <a:t>УД</a:t>
                      </a: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, кН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1600" baseline="-25000">
                          <a:latin typeface="Times New Roman"/>
                          <a:ea typeface="Calibri"/>
                          <a:cs typeface="Times New Roman"/>
                        </a:rPr>
                        <a:t>К.Д.</a:t>
                      </a: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, кН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51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130…340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mtClean="0">
                          <a:latin typeface="Times New Roman"/>
                          <a:ea typeface="Calibri"/>
                          <a:cs typeface="Times New Roman"/>
                        </a:rPr>
                        <a:t>155…340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115…255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170…340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140…255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140…330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4352290" y="4706955"/>
          <a:ext cx="4683760" cy="1682496"/>
        </p:xfrm>
        <a:graphic>
          <a:graphicData uri="http://schemas.openxmlformats.org/drawingml/2006/table">
            <a:tbl>
              <a:tblPr/>
              <a:tblGrid>
                <a:gridCol w="1983740"/>
                <a:gridCol w="1350010"/>
                <a:gridCol w="1350010"/>
              </a:tblGrid>
              <a:tr h="0">
                <a:tc row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Номер колёсной пары, при прохождении которой наблюдается максимальное усилие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Обусловленное ударной силой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Обусловленное колебательным процессом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229" name="Object 5"/>
          <p:cNvGraphicFramePr>
            <a:graphicFrameLocks noChangeAspect="1"/>
          </p:cNvGraphicFramePr>
          <p:nvPr/>
        </p:nvGraphicFramePr>
        <p:xfrm>
          <a:off x="6515351" y="1016732"/>
          <a:ext cx="2521146" cy="1967048"/>
        </p:xfrm>
        <a:graphic>
          <a:graphicData uri="http://schemas.openxmlformats.org/presentationml/2006/ole">
            <p:oleObj spid="_x0000_s308258" name="Точечный рисунок" r:id="rId4" imgW="3467584" imgH="2704762" progId="PBrush">
              <p:embed/>
            </p:oleObj>
          </a:graphicData>
        </a:graphic>
      </p:graphicFrame>
      <p:graphicFrame>
        <p:nvGraphicFramePr>
          <p:cNvPr id="308227" name="Object 3"/>
          <p:cNvGraphicFramePr>
            <a:graphicFrameLocks noChangeAspect="1"/>
          </p:cNvGraphicFramePr>
          <p:nvPr/>
        </p:nvGraphicFramePr>
        <p:xfrm>
          <a:off x="3239851" y="980728"/>
          <a:ext cx="3506919" cy="1998724"/>
        </p:xfrm>
        <a:graphic>
          <a:graphicData uri="http://schemas.openxmlformats.org/presentationml/2006/ole">
            <p:oleObj spid="_x0000_s308259" name="Точечный рисунок" r:id="rId5" imgW="4563112" imgH="2600000" progId="PBrush">
              <p:embed/>
            </p:oleObj>
          </a:graphicData>
        </a:graphic>
      </p:graphicFrame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238126"/>
            <a:ext cx="7688263" cy="53975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Контактные напряжения, возникающие в колесе вагона при перекатывании через стык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5AE71-8D62-492B-A23E-654621D339B1}" type="slidenum">
              <a:rPr lang="ru-RU"/>
              <a:pPr/>
              <a:t>13</a:t>
            </a:fld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6" cstate="print">
            <a:lum bright="-10000" contrast="20000"/>
          </a:blip>
          <a:srcRect l="-92" t="16898"/>
          <a:stretch>
            <a:fillRect/>
          </a:stretch>
        </p:blipFill>
        <p:spPr bwMode="auto">
          <a:xfrm>
            <a:off x="190440" y="777876"/>
            <a:ext cx="2770200" cy="25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25"/>
          <p:cNvSpPr txBox="1">
            <a:spLocks noChangeArrowheads="1"/>
          </p:cNvSpPr>
          <p:nvPr/>
        </p:nvSpPr>
        <p:spPr bwMode="auto">
          <a:xfrm>
            <a:off x="133291" y="3324239"/>
            <a:ext cx="3452858" cy="54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Конечно-элементная схема для расчёта контакта вагонного колеса и рельса на удалении от стыка</a:t>
            </a:r>
            <a:endParaRPr lang="ru-RU" sz="1600" b="0" dirty="0">
              <a:latin typeface="+mn-lt"/>
            </a:endParaRPr>
          </a:p>
        </p:txBody>
      </p:sp>
      <p:sp>
        <p:nvSpPr>
          <p:cNvPr id="8" name="Text Box 225"/>
          <p:cNvSpPr txBox="1">
            <a:spLocks noChangeArrowheads="1"/>
          </p:cNvSpPr>
          <p:nvPr/>
        </p:nvSpPr>
        <p:spPr bwMode="auto">
          <a:xfrm>
            <a:off x="133291" y="6176981"/>
            <a:ext cx="4235508" cy="6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Эпюра распределения давлений в контакте вагонного колеса и рельса (а), распределение интенсивности напряжений (МПа) (б)</a:t>
            </a:r>
            <a:endParaRPr lang="ru-RU" sz="1600" b="0" dirty="0">
              <a:latin typeface="+mn-lt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7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33291" y="4425957"/>
            <a:ext cx="2174903" cy="157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 cstate="print">
            <a:lum bright="-10000" contrast="20000"/>
          </a:blip>
          <a:srcRect r="49898"/>
          <a:stretch>
            <a:fillRect/>
          </a:stretch>
        </p:blipFill>
        <p:spPr bwMode="auto">
          <a:xfrm>
            <a:off x="2357428" y="3873507"/>
            <a:ext cx="1792296" cy="233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33291" y="4483821"/>
            <a:ext cx="18256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а)</a:t>
            </a:r>
            <a:endParaRPr lang="ru-RU" sz="1600" b="0" dirty="0"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74863" y="4011632"/>
            <a:ext cx="18256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б)</a:t>
            </a:r>
            <a:endParaRPr lang="ru-RU" sz="1600" b="0" dirty="0">
              <a:latin typeface="+mn-lt"/>
            </a:endParaRPr>
          </a:p>
        </p:txBody>
      </p:sp>
      <p:sp>
        <p:nvSpPr>
          <p:cNvPr id="346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61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Text Box 225"/>
          <p:cNvSpPr txBox="1">
            <a:spLocks noChangeArrowheads="1"/>
          </p:cNvSpPr>
          <p:nvPr/>
        </p:nvSpPr>
        <p:spPr bwMode="auto">
          <a:xfrm>
            <a:off x="4224924" y="3104964"/>
            <a:ext cx="4235508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Законы распределения контактных давлений:</a:t>
            </a:r>
          </a:p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а</a:t>
            </a:r>
            <a:r>
              <a:rPr lang="ru-RU" sz="1600" b="0" i="1" dirty="0" smtClean="0">
                <a:latin typeface="+mn-lt"/>
              </a:rPr>
              <a:t> - </a:t>
            </a:r>
            <a:r>
              <a:rPr lang="ru-RU" sz="1600" b="0" dirty="0" smtClean="0">
                <a:latin typeface="+mn-lt"/>
              </a:rPr>
              <a:t>поперёк рельса, б</a:t>
            </a:r>
            <a:r>
              <a:rPr lang="ru-RU" sz="1600" b="0" i="1" dirty="0" smtClean="0">
                <a:latin typeface="+mn-lt"/>
              </a:rPr>
              <a:t> - </a:t>
            </a:r>
            <a:r>
              <a:rPr lang="ru-RU" sz="1600" b="0" dirty="0" smtClean="0">
                <a:latin typeface="+mn-lt"/>
              </a:rPr>
              <a:t>вдоль рельса</a:t>
            </a:r>
            <a:endParaRPr lang="ru-RU" sz="1600" b="0" dirty="0">
              <a:latin typeface="+mn-lt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192180" y="1196752"/>
            <a:ext cx="28797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а)</a:t>
            </a:r>
            <a:endParaRPr lang="ru-RU" sz="1600" b="0" dirty="0">
              <a:latin typeface="+mn-lt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60432" y="1196752"/>
            <a:ext cx="18256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б)</a:t>
            </a:r>
            <a:endParaRPr lang="ru-RU" sz="1600" b="0" dirty="0">
              <a:latin typeface="+mn-lt"/>
            </a:endParaRP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4432049" y="4509120"/>
          <a:ext cx="4496435" cy="1686306"/>
        </p:xfrm>
        <a:graphic>
          <a:graphicData uri="http://schemas.openxmlformats.org/drawingml/2006/table">
            <a:tbl>
              <a:tblPr/>
              <a:tblGrid>
                <a:gridCol w="1173480"/>
                <a:gridCol w="1170305"/>
                <a:gridCol w="1076325"/>
                <a:gridCol w="1076325"/>
              </a:tblGrid>
              <a:tr h="352425">
                <a:tc row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Максимальное давление, МПа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Размеры контактного пятна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2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, мм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, мм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Метод конечных элементов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Решение Герца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1431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10,18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9,83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0954" y="3969060"/>
            <a:ext cx="1657350" cy="352425"/>
          </a:xfrm>
          <a:prstGeom prst="rect">
            <a:avLst/>
          </a:prstGeom>
          <a:noFill/>
        </p:spPr>
      </p:pic>
      <p:sp>
        <p:nvSpPr>
          <p:cNvPr id="3082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2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2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79453" y="3645024"/>
            <a:ext cx="36369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+mn-lt"/>
              </a:rPr>
              <a:t>Максимальные давления в контакте: </a:t>
            </a:r>
            <a:endParaRPr lang="ru-RU" sz="1600" b="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18" y="0"/>
            <a:ext cx="8067730" cy="473075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Распределение давлений при расположении колеса на кромке рельса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75E88-7E45-402B-9BEF-D56A98872495}" type="slidenum">
              <a:rPr lang="ru-RU"/>
              <a:pPr/>
              <a:t>14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4" cstate="print">
            <a:lum bright="-10000" contrast="20000"/>
          </a:blip>
          <a:srcRect t="16897"/>
          <a:stretch>
            <a:fillRect/>
          </a:stretch>
        </p:blipFill>
        <p:spPr bwMode="auto">
          <a:xfrm>
            <a:off x="361893" y="519113"/>
            <a:ext cx="2519376" cy="227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25"/>
          <p:cNvSpPr txBox="1">
            <a:spLocks noChangeArrowheads="1"/>
          </p:cNvSpPr>
          <p:nvPr/>
        </p:nvSpPr>
        <p:spPr bwMode="auto">
          <a:xfrm>
            <a:off x="38041" y="2798805"/>
            <a:ext cx="3452858" cy="54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Конечно-элементная схема для расчёта контактных напряжений при расположении колеса на кромке рельса</a:t>
            </a:r>
            <a:endParaRPr lang="ru-RU" sz="1600" b="0" dirty="0">
              <a:latin typeface="+mn-lt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5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33290" y="3997329"/>
            <a:ext cx="1969305" cy="18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>
            <a:lum bright="-10000" contrast="20000"/>
          </a:blip>
          <a:srcRect r="49161"/>
          <a:stretch>
            <a:fillRect/>
          </a:stretch>
        </p:blipFill>
        <p:spPr bwMode="auto">
          <a:xfrm>
            <a:off x="2102596" y="3557622"/>
            <a:ext cx="1775657" cy="256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25"/>
          <p:cNvSpPr txBox="1">
            <a:spLocks noChangeArrowheads="1"/>
          </p:cNvSpPr>
          <p:nvPr/>
        </p:nvSpPr>
        <p:spPr bwMode="auto">
          <a:xfrm>
            <a:off x="-61" y="6176981"/>
            <a:ext cx="4121209" cy="6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Эпюра распределения давлений в контакте вагонного колеса и рельса (а), распределение интенсивности напряжений (МПа) (б)</a:t>
            </a:r>
            <a:endParaRPr lang="ru-RU" sz="1600" b="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328" y="3997329"/>
            <a:ext cx="18256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а)</a:t>
            </a:r>
            <a:endParaRPr lang="ru-RU" sz="1600" b="0" dirty="0"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73212" y="3557622"/>
            <a:ext cx="18256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б)</a:t>
            </a:r>
            <a:endParaRPr lang="ru-RU" sz="1600" b="0" dirty="0">
              <a:latin typeface="+mn-lt"/>
            </a:endParaRPr>
          </a:p>
        </p:txBody>
      </p:sp>
      <p:sp>
        <p:nvSpPr>
          <p:cNvPr id="16" name="Text Box 225"/>
          <p:cNvSpPr txBox="1">
            <a:spLocks noChangeArrowheads="1"/>
          </p:cNvSpPr>
          <p:nvPr/>
        </p:nvSpPr>
        <p:spPr bwMode="auto">
          <a:xfrm>
            <a:off x="4121148" y="5241961"/>
            <a:ext cx="4914902" cy="38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График зависимости максимальных давлений от ударной силы</a:t>
            </a:r>
            <a:endParaRPr lang="ru-RU" sz="1600" b="0" dirty="0">
              <a:latin typeface="+mn-lt"/>
            </a:endParaRPr>
          </a:p>
        </p:txBody>
      </p:sp>
      <p:sp>
        <p:nvSpPr>
          <p:cNvPr id="30003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0040" name="Rectangle 8"/>
          <p:cNvSpPr>
            <a:spLocks noChangeArrowheads="1"/>
          </p:cNvSpPr>
          <p:nvPr/>
        </p:nvSpPr>
        <p:spPr bwMode="auto">
          <a:xfrm>
            <a:off x="-228600" y="695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Text Box 225"/>
          <p:cNvSpPr txBox="1">
            <a:spLocks noChangeArrowheads="1"/>
          </p:cNvSpPr>
          <p:nvPr/>
        </p:nvSpPr>
        <p:spPr bwMode="auto">
          <a:xfrm>
            <a:off x="4002122" y="5794398"/>
            <a:ext cx="4914902" cy="38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Аппроксимация зависимости максимальных давлений от значения ударной силы:</a:t>
            </a:r>
            <a:endParaRPr lang="ru-RU" sz="1600" b="0" dirty="0">
              <a:latin typeface="+mn-lt"/>
            </a:endParaRPr>
          </a:p>
        </p:txBody>
      </p:sp>
      <p:sp>
        <p:nvSpPr>
          <p:cNvPr id="307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03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02298" y="6176981"/>
            <a:ext cx="2114550" cy="276225"/>
          </a:xfrm>
          <a:prstGeom prst="rect">
            <a:avLst/>
          </a:prstGeom>
          <a:noFill/>
        </p:spPr>
      </p:pic>
      <p:sp>
        <p:nvSpPr>
          <p:cNvPr id="307205" name="Rectangle 5"/>
          <p:cNvSpPr>
            <a:spLocks noChangeArrowheads="1"/>
          </p:cNvSpPr>
          <p:nvPr/>
        </p:nvSpPr>
        <p:spPr bwMode="auto">
          <a:xfrm>
            <a:off x="-22860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0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206" name="Object 6"/>
          <p:cNvGraphicFramePr>
            <a:graphicFrameLocks noChangeAspect="1"/>
          </p:cNvGraphicFramePr>
          <p:nvPr/>
        </p:nvGraphicFramePr>
        <p:xfrm>
          <a:off x="4937130" y="3296968"/>
          <a:ext cx="3468735" cy="1851555"/>
        </p:xfrm>
        <a:graphic>
          <a:graphicData uri="http://schemas.openxmlformats.org/presentationml/2006/ole">
            <p:oleObj spid="_x0000_s307230" name="Точечный рисунок" r:id="rId8" imgW="4229690" imgH="2257740" progId="PBrush">
              <p:embed/>
            </p:oleObj>
          </a:graphicData>
        </a:graphic>
      </p:graphicFrame>
      <p:sp>
        <p:nvSpPr>
          <p:cNvPr id="24" name="Text Box 225"/>
          <p:cNvSpPr txBox="1">
            <a:spLocks noChangeArrowheads="1"/>
          </p:cNvSpPr>
          <p:nvPr/>
        </p:nvSpPr>
        <p:spPr bwMode="auto">
          <a:xfrm>
            <a:off x="4224924" y="2739325"/>
            <a:ext cx="4235508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Законы распределения контактных давлений:</a:t>
            </a:r>
          </a:p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а</a:t>
            </a:r>
            <a:r>
              <a:rPr lang="ru-RU" sz="1600" b="0" i="1" dirty="0" smtClean="0">
                <a:latin typeface="+mn-lt"/>
              </a:rPr>
              <a:t> - </a:t>
            </a:r>
            <a:r>
              <a:rPr lang="ru-RU" sz="1600" b="0" dirty="0" smtClean="0">
                <a:latin typeface="+mn-lt"/>
              </a:rPr>
              <a:t>поперёк рельса, б</a:t>
            </a:r>
            <a:r>
              <a:rPr lang="ru-RU" sz="1600" b="0" i="1" dirty="0" smtClean="0">
                <a:latin typeface="+mn-lt"/>
              </a:rPr>
              <a:t> - </a:t>
            </a:r>
            <a:r>
              <a:rPr lang="ru-RU" sz="1600" b="0" dirty="0" smtClean="0">
                <a:latin typeface="+mn-lt"/>
              </a:rPr>
              <a:t>вдоль рельса</a:t>
            </a:r>
            <a:endParaRPr lang="ru-RU" sz="1600" b="0" dirty="0">
              <a:latin typeface="+mn-lt"/>
            </a:endParaRPr>
          </a:p>
        </p:txBody>
      </p:sp>
      <p:sp>
        <p:nvSpPr>
          <p:cNvPr id="3072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218" name="Object 18"/>
          <p:cNvGraphicFramePr>
            <a:graphicFrameLocks noChangeAspect="1"/>
          </p:cNvGraphicFramePr>
          <p:nvPr/>
        </p:nvGraphicFramePr>
        <p:xfrm>
          <a:off x="3167844" y="667568"/>
          <a:ext cx="3175188" cy="1969344"/>
        </p:xfrm>
        <a:graphic>
          <a:graphicData uri="http://schemas.openxmlformats.org/presentationml/2006/ole">
            <p:oleObj spid="_x0000_s307231" name="Точечный рисунок" r:id="rId9" imgW="4990476" imgH="3095238" progId="PBrush">
              <p:embed/>
            </p:oleObj>
          </a:graphicData>
        </a:graphic>
      </p:graphicFrame>
      <p:sp>
        <p:nvSpPr>
          <p:cNvPr id="3072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220" name="Object 20"/>
          <p:cNvGraphicFramePr>
            <a:graphicFrameLocks noChangeAspect="1"/>
          </p:cNvGraphicFramePr>
          <p:nvPr/>
        </p:nvGraphicFramePr>
        <p:xfrm>
          <a:off x="6329823" y="684076"/>
          <a:ext cx="2742677" cy="1952836"/>
        </p:xfrm>
        <a:graphic>
          <a:graphicData uri="http://schemas.openxmlformats.org/presentationml/2006/ole">
            <p:oleObj spid="_x0000_s307232" name="Точечный рисунок" r:id="rId10" imgW="4200000" imgH="2991268" progId="PBrush">
              <p:embed/>
            </p:oleObj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5868144" y="908720"/>
            <a:ext cx="252028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а)</a:t>
            </a:r>
            <a:endParaRPr lang="ru-RU" sz="1600" b="0" dirty="0">
              <a:latin typeface="+mn-lt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460432" y="908720"/>
            <a:ext cx="18256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б)</a:t>
            </a:r>
            <a:endParaRPr lang="ru-RU" sz="1600" b="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98D03-77AE-459A-9EA1-76E8474CEDA5}" type="slidenum">
              <a:rPr lang="ru-RU"/>
              <a:pPr/>
              <a:t>15</a:t>
            </a:fld>
            <a:endParaRPr lang="ru-RU"/>
          </a:p>
        </p:txBody>
      </p:sp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146001"/>
            <a:ext cx="7688263" cy="622349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Оценка долговечности колеса вагона из условий движения без учета стыков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2655" name="Text Box 31"/>
          <p:cNvSpPr txBox="1">
            <a:spLocks noChangeArrowheads="1"/>
          </p:cNvSpPr>
          <p:nvPr/>
        </p:nvSpPr>
        <p:spPr bwMode="auto">
          <a:xfrm>
            <a:off x="373004" y="768350"/>
            <a:ext cx="8069373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b="0" dirty="0" smtClean="0">
                <a:latin typeface="Times New Roman" pitchFamily="18" charset="0"/>
              </a:rPr>
              <a:t>Моделировалось движение полувагона массой 80 т по пути хорошего содержания протяженностью 1200 м с прямым и кривым радиуса 600 м участками со скоростями 72 и 90 км/ч с  использованием программного комплекса «Универсальный механизм».</a:t>
            </a:r>
            <a:endParaRPr lang="ru-RU" sz="1600" b="0" dirty="0">
              <a:latin typeface="Times New Roman" pitchFamily="18" charset="0"/>
            </a:endParaRPr>
          </a:p>
        </p:txBody>
      </p:sp>
      <p:sp>
        <p:nvSpPr>
          <p:cNvPr id="282682" name="Text Box 58"/>
          <p:cNvSpPr txBox="1">
            <a:spLocks noChangeArrowheads="1"/>
          </p:cNvSpPr>
          <p:nvPr/>
        </p:nvSpPr>
        <p:spPr bwMode="auto">
          <a:xfrm>
            <a:off x="117415" y="1525480"/>
            <a:ext cx="8918636" cy="442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ru-RU" sz="1600" b="0" dirty="0" smtClean="0">
                <a:latin typeface="Times New Roman" pitchFamily="18" charset="0"/>
              </a:rPr>
              <a:t>Диапазоны изменения величин нормальных сил в контакте колеса и рельса разбиты на 10 интервалов согласно правилам обработки статистических данных.</a:t>
            </a:r>
            <a:endParaRPr lang="ru-RU" sz="1600" dirty="0" smtClean="0"/>
          </a:p>
          <a:p>
            <a:pPr>
              <a:lnSpc>
                <a:spcPct val="80000"/>
              </a:lnSpc>
            </a:pPr>
            <a:endParaRPr lang="ru-RU" sz="1600" dirty="0"/>
          </a:p>
        </p:txBody>
      </p:sp>
      <p:sp>
        <p:nvSpPr>
          <p:cNvPr id="282690" name="Text Box 66"/>
          <p:cNvSpPr txBox="1">
            <a:spLocks noChangeArrowheads="1"/>
          </p:cNvSpPr>
          <p:nvPr/>
        </p:nvSpPr>
        <p:spPr bwMode="auto">
          <a:xfrm>
            <a:off x="117414" y="2097227"/>
            <a:ext cx="3870378" cy="55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1600" b="0" dirty="0" smtClean="0">
                <a:latin typeface="+mn-lt"/>
              </a:rPr>
              <a:t>Значения нормальных сил, соответствующие серединам интервалов</a:t>
            </a:r>
            <a:endParaRPr lang="ru-RU" sz="1600" b="0" dirty="0">
              <a:latin typeface="+mn-lt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4945055" y="2489732"/>
          <a:ext cx="3263908" cy="194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4945055" y="4433107"/>
          <a:ext cx="3263908" cy="2154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843833" y="2606715"/>
            <a:ext cx="18256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а)</a:t>
            </a:r>
            <a:endParaRPr lang="ru-RU" sz="1600" b="0" dirty="0"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977183" y="4896132"/>
            <a:ext cx="18256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б)</a:t>
            </a:r>
            <a:endParaRPr lang="ru-RU" sz="1600" b="0" dirty="0"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49699" y="2060848"/>
            <a:ext cx="4666817" cy="393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Распределение плотностей вероятностей :</a:t>
            </a:r>
          </a:p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 а – при скорости 72 км/ч; б – при скорости 90 км/ч</a:t>
            </a:r>
            <a:endParaRPr lang="ru-RU" sz="1600" b="0" dirty="0">
              <a:latin typeface="+mn-lt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289559" y="2811225"/>
          <a:ext cx="4209415" cy="3645408"/>
        </p:xfrm>
        <a:graphic>
          <a:graphicData uri="http://schemas.openxmlformats.org/drawingml/2006/table">
            <a:tbl>
              <a:tblPr/>
              <a:tblGrid>
                <a:gridCol w="1013460"/>
                <a:gridCol w="1575435"/>
                <a:gridCol w="162052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Номер интервала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Нормальная сила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при скорости 72км/ч, кН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Нормальная сила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при скорости 90км/ч, кН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52,2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67,8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74,2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66,9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80,6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74,7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87,1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1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82,5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93,5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90,3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98,2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106,4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112,8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113,8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119,3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120,1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124,4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5090" name="Text Box 2"/>
          <p:cNvSpPr txBox="1">
            <a:spLocks noChangeArrowheads="1"/>
          </p:cNvSpPr>
          <p:nvPr/>
        </p:nvSpPr>
        <p:spPr bwMode="auto">
          <a:xfrm>
            <a:off x="8159748" y="4252453"/>
            <a:ext cx="857250" cy="220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№ интервала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8136396" y="6381328"/>
            <a:ext cx="857250" cy="220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№ интервала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5091" name="Text Box 3"/>
          <p:cNvSpPr txBox="1">
            <a:spLocks noChangeArrowheads="1"/>
          </p:cNvSpPr>
          <p:nvPr/>
        </p:nvSpPr>
        <p:spPr bwMode="auto">
          <a:xfrm>
            <a:off x="5037509" y="2452253"/>
            <a:ext cx="182563" cy="220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3600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р</a:t>
            </a:r>
            <a:r>
              <a:rPr kumimoji="0" lang="en-US" sz="1400" b="0" i="1" u="none" strike="noStrike" cap="none" normalizeH="0" baseline="-25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i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4945055" y="4396469"/>
            <a:ext cx="239013" cy="220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3600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р</a:t>
            </a:r>
            <a:r>
              <a:rPr kumimoji="0" lang="en-US" sz="1400" b="0" i="1" u="none" strike="noStrike" cap="none" normalizeH="0" baseline="-25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i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172990"/>
            <a:ext cx="7688263" cy="58583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Оценка долговечности колеса вагона из условий движения без учета стыков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F6E5C-080C-4C75-8FEB-30ADBCEABF53}" type="slidenum">
              <a:rPr lang="ru-RU"/>
              <a:pPr/>
              <a:t>16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9517" y="800064"/>
            <a:ext cx="84345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+mn-lt"/>
              </a:rPr>
              <a:t>Для определения величины накопленной поврежденности в материале колеса использована кривая контактной усталости колесной стали.</a:t>
            </a:r>
            <a:endParaRPr lang="ru-RU" sz="1600" b="0" dirty="0">
              <a:latin typeface="+mn-lt"/>
            </a:endParaRPr>
          </a:p>
        </p:txBody>
      </p:sp>
      <p:sp>
        <p:nvSpPr>
          <p:cNvPr id="3061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6177" name="Object 1"/>
          <p:cNvGraphicFramePr>
            <a:graphicFrameLocks noChangeAspect="1"/>
          </p:cNvGraphicFramePr>
          <p:nvPr/>
        </p:nvGraphicFramePr>
        <p:xfrm>
          <a:off x="226953" y="1384839"/>
          <a:ext cx="4256007" cy="2044161"/>
        </p:xfrm>
        <a:graphic>
          <a:graphicData uri="http://schemas.openxmlformats.org/presentationml/2006/ole">
            <p:oleObj spid="_x0000_s306192" name="Точечный рисунок" r:id="rId4" imgW="5076190" imgH="2438095" progId="PBrush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73006" y="3230762"/>
            <a:ext cx="37608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0" dirty="0" smtClean="0">
                <a:latin typeface="+mn-lt"/>
              </a:rPr>
              <a:t>Кривая контактной усталости колёсной стали</a:t>
            </a:r>
            <a:endParaRPr lang="ru-RU" sz="1400" b="0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5026" y="1530324"/>
            <a:ext cx="37608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+mn-lt"/>
              </a:rPr>
              <a:t>Она аппроксимирована зависимостью:</a:t>
            </a:r>
            <a:endParaRPr lang="ru-RU" sz="1600" b="0" dirty="0">
              <a:latin typeface="+mn-lt"/>
            </a:endParaRPr>
          </a:p>
        </p:txBody>
      </p:sp>
      <p:sp>
        <p:nvSpPr>
          <p:cNvPr id="3061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617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75286" y="1968480"/>
            <a:ext cx="2247900" cy="276225"/>
          </a:xfrm>
          <a:prstGeom prst="rect">
            <a:avLst/>
          </a:prstGeom>
          <a:noFill/>
        </p:spPr>
      </p:pic>
      <p:sp>
        <p:nvSpPr>
          <p:cNvPr id="306181" name="Rectangle 5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5026" y="2333610"/>
            <a:ext cx="43910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+mn-lt"/>
              </a:rPr>
              <a:t>Максимальные давления в контакте вычислены с использованием решения Герца</a:t>
            </a:r>
            <a:endParaRPr lang="ru-RU" sz="1600" b="0" dirty="0">
              <a:latin typeface="+mn-lt"/>
            </a:endParaRPr>
          </a:p>
        </p:txBody>
      </p:sp>
      <p:sp>
        <p:nvSpPr>
          <p:cNvPr id="30618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6182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76929" y="2954331"/>
            <a:ext cx="1657350" cy="352425"/>
          </a:xfrm>
          <a:prstGeom prst="rect">
            <a:avLst/>
          </a:prstGeom>
          <a:noFill/>
        </p:spPr>
      </p:pic>
      <p:sp>
        <p:nvSpPr>
          <p:cNvPr id="306184" name="Rectangle 8"/>
          <p:cNvSpPr>
            <a:spLocks noChangeArrowheads="1"/>
          </p:cNvSpPr>
          <p:nvPr/>
        </p:nvSpPr>
        <p:spPr bwMode="auto">
          <a:xfrm>
            <a:off x="269875" y="809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915" y="3611565"/>
            <a:ext cx="88281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0" dirty="0" smtClean="0">
                <a:latin typeface="+mn-lt"/>
              </a:rPr>
              <a:t>При пределе контактной выносливости колесной стали </a:t>
            </a:r>
            <a:r>
              <a:rPr lang="en-US" sz="1600" b="0" i="1" dirty="0" smtClean="0">
                <a:latin typeface="Times New Roman"/>
                <a:ea typeface="Times New Roman"/>
              </a:rPr>
              <a:t>p</a:t>
            </a:r>
            <a:r>
              <a:rPr lang="ru-RU" sz="1600" b="0" i="1" baseline="-25000" dirty="0" smtClean="0">
                <a:latin typeface="Times New Roman"/>
                <a:ea typeface="Times New Roman"/>
              </a:rPr>
              <a:t>0</a:t>
            </a:r>
            <a:r>
              <a:rPr lang="ru-RU" sz="1600" b="0" dirty="0" smtClean="0">
                <a:latin typeface="Times New Roman"/>
                <a:ea typeface="Times New Roman"/>
              </a:rPr>
              <a:t>=1000 МПа повреждающие силы больше </a:t>
            </a:r>
            <a:endParaRPr lang="ru-RU" sz="1600" b="0" dirty="0">
              <a:latin typeface="+mn-lt"/>
            </a:endParaRPr>
          </a:p>
        </p:txBody>
      </p:sp>
      <p:sp>
        <p:nvSpPr>
          <p:cNvPr id="30618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6187" name="Rectangle 11"/>
          <p:cNvSpPr>
            <a:spLocks noChangeArrowheads="1"/>
          </p:cNvSpPr>
          <p:nvPr/>
        </p:nvSpPr>
        <p:spPr bwMode="auto">
          <a:xfrm>
            <a:off x="269875" y="704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92353" y="3893732"/>
            <a:ext cx="5613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Times New Roman"/>
                <a:ea typeface="Times New Roman"/>
              </a:rPr>
              <a:t>Повреждающие силы попадают в интервалы 8-10.</a:t>
            </a:r>
            <a:endParaRPr lang="ru-RU" sz="1600" b="0" dirty="0">
              <a:latin typeface="+mn-lt"/>
            </a:endParaRPr>
          </a:p>
        </p:txBody>
      </p:sp>
      <p:sp>
        <p:nvSpPr>
          <p:cNvPr id="30618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6188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3927" y="3950119"/>
            <a:ext cx="2638425" cy="247650"/>
          </a:xfrm>
          <a:prstGeom prst="rect">
            <a:avLst/>
          </a:prstGeom>
          <a:noFill/>
        </p:spPr>
      </p:pic>
      <p:sp>
        <p:nvSpPr>
          <p:cNvPr id="306190" name="Rectangle 14"/>
          <p:cNvSpPr>
            <a:spLocks noChangeArrowheads="1"/>
          </p:cNvSpPr>
          <p:nvPr/>
        </p:nvSpPr>
        <p:spPr bwMode="auto">
          <a:xfrm>
            <a:off x="269875" y="704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916" y="4195773"/>
            <a:ext cx="57610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Times New Roman"/>
                <a:ea typeface="Times New Roman"/>
              </a:rPr>
              <a:t>Рассчитана накопленная поврежденность на пробеге 1000 км. </a:t>
            </a:r>
            <a:endParaRPr lang="ru-RU" sz="1600" b="0" dirty="0">
              <a:latin typeface="+mn-lt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53927" y="4560903"/>
            <a:ext cx="38639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Times New Roman"/>
                <a:ea typeface="Times New Roman"/>
              </a:rPr>
              <a:t>Число циклов </a:t>
            </a:r>
            <a:r>
              <a:rPr lang="ru-RU" sz="1600" b="0" dirty="0" err="1" smtClean="0">
                <a:latin typeface="Times New Roman"/>
                <a:ea typeface="Times New Roman"/>
              </a:rPr>
              <a:t>нагружения</a:t>
            </a:r>
            <a:r>
              <a:rPr lang="ru-RU" sz="1600" b="0" dirty="0" smtClean="0">
                <a:latin typeface="Times New Roman"/>
                <a:ea typeface="Times New Roman"/>
              </a:rPr>
              <a:t> опасной точки</a:t>
            </a:r>
            <a:endParaRPr lang="ru-RU" sz="1600" b="0" dirty="0">
              <a:latin typeface="+mn-lt"/>
            </a:endParaRPr>
          </a:p>
        </p:txBody>
      </p:sp>
      <p:sp>
        <p:nvSpPr>
          <p:cNvPr id="30619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6191" name="Picture 1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87792" y="4476771"/>
            <a:ext cx="2362200" cy="485775"/>
          </a:xfrm>
          <a:prstGeom prst="rect">
            <a:avLst/>
          </a:prstGeom>
          <a:noFill/>
        </p:spPr>
      </p:pic>
      <p:sp>
        <p:nvSpPr>
          <p:cNvPr id="306193" name="Rectangle 17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53926" y="4962546"/>
            <a:ext cx="43290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Times New Roman"/>
                <a:ea typeface="Times New Roman"/>
              </a:rPr>
              <a:t>Для вычисления накопленной поврежденности применена линейная гипотеза суммирования:</a:t>
            </a:r>
            <a:endParaRPr lang="ru-RU" sz="1600" b="0" dirty="0">
              <a:latin typeface="+mn-lt"/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4827591" y="5108598"/>
          <a:ext cx="3849370" cy="975360"/>
        </p:xfrm>
        <a:graphic>
          <a:graphicData uri="http://schemas.openxmlformats.org/drawingml/2006/table">
            <a:tbl>
              <a:tblPr/>
              <a:tblGrid>
                <a:gridCol w="1059180"/>
                <a:gridCol w="279019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Скорость,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км/ч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Накопленная поврежденность на пробеге 1000 км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72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0,033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0,036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6195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6194" name="Picture 1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1421" y="5510241"/>
            <a:ext cx="495300" cy="685800"/>
          </a:xfrm>
          <a:prstGeom prst="rect">
            <a:avLst/>
          </a:prstGeom>
          <a:noFill/>
        </p:spPr>
      </p:pic>
      <p:sp>
        <p:nvSpPr>
          <p:cNvPr id="306196" name="Rectangle 20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26953" y="6157538"/>
            <a:ext cx="84500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Times New Roman"/>
                <a:ea typeface="Times New Roman"/>
              </a:rPr>
              <a:t>Данные для её определения приведены в таблицах ниже</a:t>
            </a:r>
            <a:endParaRPr lang="ru-RU" sz="1600" b="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700" y="142830"/>
            <a:ext cx="7688263" cy="619127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Оценка долговечности колеса вагона из условий движения без учета стыков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E89C1-B58E-46F0-8726-E0EAA2F6B4A4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313346" name="Rectangle 2"/>
          <p:cNvSpPr>
            <a:spLocks noChangeArrowheads="1"/>
          </p:cNvSpPr>
          <p:nvPr/>
        </p:nvSpPr>
        <p:spPr bwMode="auto">
          <a:xfrm>
            <a:off x="263466" y="873090"/>
            <a:ext cx="83979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Данные для анализа накопленной поврежденности в колесе при скорости движения 72 км/ч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38979755"/>
              </p:ext>
            </p:extLst>
          </p:nvPr>
        </p:nvGraphicFramePr>
        <p:xfrm>
          <a:off x="1533207" y="1384272"/>
          <a:ext cx="6077585" cy="1920240"/>
        </p:xfrm>
        <a:graphic>
          <a:graphicData uri="http://schemas.openxmlformats.org/drawingml/2006/table">
            <a:tbl>
              <a:tblPr/>
              <a:tblGrid>
                <a:gridCol w="3039110"/>
                <a:gridCol w="1012825"/>
                <a:gridCol w="1012825"/>
                <a:gridCol w="101282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Номер интервала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Средние значения силы, кН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113,8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120,1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Вероятность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0,0125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реализаций контакта, </a:t>
                      </a:r>
                      <a:r>
                        <a:rPr lang="en-US" sz="14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1400" i="1" baseline="-25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43558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8377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4188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Максимальные давления, МПа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994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1036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Циклов до разрушения </a:t>
                      </a: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1400" i="1" baseline="-250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·10</a:t>
                      </a:r>
                      <a:r>
                        <a:rPr lang="en-US" sz="1400" baseline="30000">
                          <a:latin typeface="Times New Roman"/>
                          <a:ea typeface="Times New Roman"/>
                          <a:cs typeface="Times New Roman"/>
                        </a:rPr>
                        <a:t>-5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17,559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16,849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16,346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3347" name="Rectangle 3"/>
          <p:cNvSpPr>
            <a:spLocks noChangeArrowheads="1"/>
          </p:cNvSpPr>
          <p:nvPr/>
        </p:nvSpPr>
        <p:spPr bwMode="auto">
          <a:xfrm>
            <a:off x="0" y="3502026"/>
            <a:ext cx="82355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Данные для анализа накопленной поврежденности в колесе при скорости движения 90 км/ч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4503304"/>
              </p:ext>
            </p:extLst>
          </p:nvPr>
        </p:nvGraphicFramePr>
        <p:xfrm>
          <a:off x="1533207" y="4049721"/>
          <a:ext cx="6077585" cy="1920240"/>
        </p:xfrm>
        <a:graphic>
          <a:graphicData uri="http://schemas.openxmlformats.org/drawingml/2006/table">
            <a:tbl>
              <a:tblPr/>
              <a:tblGrid>
                <a:gridCol w="3039110"/>
                <a:gridCol w="759460"/>
                <a:gridCol w="759460"/>
                <a:gridCol w="759460"/>
                <a:gridCol w="76009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Номер интервала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Средние значения силы, кН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106,4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112,8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119,3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124,4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Вероятность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0,0125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0,0075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реализаций контакта, </a:t>
                      </a:r>
                      <a:r>
                        <a:rPr lang="en-US" sz="14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1400" i="1" baseline="-25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40208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13403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4188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Максимальные давления, МПа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995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1048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Циклов до разрушения </a:t>
                      </a: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1400" i="1" baseline="-250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·10</a:t>
                      </a:r>
                      <a:r>
                        <a:rPr lang="en-US" sz="1400" baseline="30000">
                          <a:latin typeface="Times New Roman"/>
                          <a:ea typeface="Times New Roman"/>
                          <a:cs typeface="Times New Roman"/>
                        </a:rPr>
                        <a:t>-5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17,529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16,936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16,401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16,024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30290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E89C1-B58E-46F0-8726-E0EAA2F6B4A4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56145" y="213829"/>
            <a:ext cx="7688263" cy="572467"/>
          </a:xfrm>
        </p:spPr>
        <p:txBody>
          <a:bodyPr/>
          <a:lstStyle/>
          <a:p>
            <a:r>
              <a:rPr lang="ru-RU" dirty="0" smtClean="0"/>
              <a:t>Влияние рельсовых стыков на накопление контактно-усталостных повреждений в колёсах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145" y="877245"/>
            <a:ext cx="808430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800" b="0" dirty="0" smtClean="0">
                <a:latin typeface="+mn-lt"/>
              </a:rPr>
              <a:t>Зависимость величин накопленных поврежденностей в колесе от зазора в рельсовом стыке при скорости 72 км/ч</a:t>
            </a:r>
            <a:endParaRPr lang="ru-RU" sz="1800" b="0" dirty="0">
              <a:latin typeface="+mn-lt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5535" y="1556792"/>
          <a:ext cx="8244917" cy="4834564"/>
        </p:xfrm>
        <a:graphic>
          <a:graphicData uri="http://schemas.openxmlformats.org/drawingml/2006/table">
            <a:tbl>
              <a:tblPr/>
              <a:tblGrid>
                <a:gridCol w="851748"/>
                <a:gridCol w="953957"/>
                <a:gridCol w="786584"/>
                <a:gridCol w="1223541"/>
                <a:gridCol w="1044711"/>
                <a:gridCol w="1033553"/>
                <a:gridCol w="946667"/>
                <a:gridCol w="1404156"/>
              </a:tblGrid>
              <a:tr h="7977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Номер интервала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 зазора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Ударная сила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Максимальные давления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циклов до разрушения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Вероятность зазора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Число реализаций контакта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Поврежденность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6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, мм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r>
                        <a:rPr lang="en-US" sz="1400" i="1" baseline="-25000">
                          <a:latin typeface="Times New Roman"/>
                          <a:ea typeface="Times New Roman"/>
                          <a:cs typeface="Times New Roman"/>
                        </a:rPr>
                        <a:t>max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, кН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400" i="1" baseline="-250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, МПа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1400" i="1" baseline="-250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·10</a:t>
                      </a:r>
                      <a:r>
                        <a:rPr lang="en-US" sz="1400" baseline="30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r>
                        <a:rPr lang="en-US" sz="1400" i="1" baseline="-250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 err="1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1400" i="1" baseline="-250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0,97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2087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4,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0,07278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838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2,91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2087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4,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0,16865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1,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4,85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2087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4,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0,18753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2.147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6,79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134,57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2391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3,848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0,1699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2,469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8,73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183,1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2750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3,021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0,1535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2,847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10,67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234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3074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2,492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0,10705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2,408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12,61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287,13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3373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2,122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0,06284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1,65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14,51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340,96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3647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1,854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0,04098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1,241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16,45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397,57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3911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1,643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0,02062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0,731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18,39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455,71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4160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1,477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0,01167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0,474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558,1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4561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1,259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0,0045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0,238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028" marR="210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94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94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949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72908" y="2358405"/>
            <a:ext cx="571500" cy="371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700" y="23813"/>
            <a:ext cx="7688263" cy="739738"/>
          </a:xfrm>
        </p:spPr>
        <p:txBody>
          <a:bodyPr/>
          <a:lstStyle/>
          <a:p>
            <a:r>
              <a:rPr lang="ru-RU" dirty="0" smtClean="0"/>
              <a:t>Влияние рельсовых стыков на накопление контактно-усталостных повреждений в колёсах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E89C1-B58E-46F0-8726-E0EAA2F6B4A4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73005" y="763551"/>
            <a:ext cx="45252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Количество стыков на пути длиной 1000 км 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5576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36492" y="1078880"/>
            <a:ext cx="67709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Размер области колеса, где напряжения считаются повреждающими 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30 мм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7414" y="1384272"/>
            <a:ext cx="90401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Количество попаданий на стык области колеса с повреждающими напряжениями на 1000 км пути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56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73005" y="1722826"/>
            <a:ext cx="82519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Контактно-усталостные повреждения определяются скоростью движения вагона и значением зазора в стыке.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811161" y="2204864"/>
            <a:ext cx="14014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Ударная сила: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14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4371" name="Rectangle 3"/>
          <p:cNvSpPr>
            <a:spLocks noChangeArrowheads="1"/>
          </p:cNvSpPr>
          <p:nvPr/>
        </p:nvSpPr>
        <p:spPr bwMode="auto">
          <a:xfrm>
            <a:off x="0" y="1181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94119" y="3032956"/>
            <a:ext cx="21416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Контактные давления: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143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4374" name="Rectangle 6"/>
          <p:cNvSpPr>
            <a:spLocks noChangeArrowheads="1"/>
          </p:cNvSpPr>
          <p:nvPr/>
        </p:nvSpPr>
        <p:spPr bwMode="auto">
          <a:xfrm>
            <a:off x="0" y="1181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50" y="3368799"/>
            <a:ext cx="2114550" cy="276225"/>
          </a:xfrm>
          <a:prstGeom prst="rect">
            <a:avLst/>
          </a:prstGeom>
          <a:noFill/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484750" y="3645024"/>
            <a:ext cx="28092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Число циклов до разрушения: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041" y="3969060"/>
            <a:ext cx="2247900" cy="276225"/>
          </a:xfrm>
          <a:prstGeom prst="rect">
            <a:avLst/>
          </a:prstGeom>
          <a:noFill/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117414" y="4290191"/>
            <a:ext cx="43812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1" hangingPunct="1"/>
            <a:r>
              <a:rPr lang="ru-RU" sz="1600" b="0" dirty="0" smtClean="0">
                <a:latin typeface="Times New Roman"/>
                <a:ea typeface="Times New Roman"/>
              </a:rPr>
              <a:t>Наличие стыков в </a:t>
            </a:r>
            <a:r>
              <a:rPr lang="ru-RU" sz="1600" b="0" dirty="0" err="1" smtClean="0">
                <a:latin typeface="Times New Roman"/>
                <a:ea typeface="Times New Roman"/>
              </a:rPr>
              <a:t>бесстыковом</a:t>
            </a:r>
            <a:r>
              <a:rPr lang="ru-RU" sz="1600" b="0" dirty="0" smtClean="0">
                <a:latin typeface="Times New Roman"/>
                <a:ea typeface="Times New Roman"/>
              </a:rPr>
              <a:t> пути приводит к увеличению накопленной повреждённости на 0,54…0,58%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44388" y="5085184"/>
            <a:ext cx="44545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При наличии просадки балласта в зоне стыка поврежденность увеличивается в 3-4 раза.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143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4375" name="Object 7"/>
          <p:cNvGraphicFramePr>
            <a:graphicFrameLocks noChangeAspect="1"/>
          </p:cNvGraphicFramePr>
          <p:nvPr/>
        </p:nvGraphicFramePr>
        <p:xfrm>
          <a:off x="4498664" y="2348880"/>
          <a:ext cx="4537832" cy="3221860"/>
        </p:xfrm>
        <a:graphic>
          <a:graphicData uri="http://schemas.openxmlformats.org/presentationml/2006/ole">
            <p:oleObj spid="_x0000_s314390" name="Точечный рисунок" r:id="rId6" imgW="5714286" imgH="4057143" progId="PBrush">
              <p:embed/>
            </p:oleObj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4716016" y="5625244"/>
            <a:ext cx="43199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0" dirty="0" smtClean="0">
                <a:latin typeface="+mn-lt"/>
              </a:rPr>
              <a:t>Линии равных чисел циклов до разрушения материала колеса</a:t>
            </a:r>
            <a:endParaRPr lang="ru-RU" sz="1600" b="0" dirty="0">
              <a:latin typeface="+mn-lt"/>
            </a:endParaRPr>
          </a:p>
        </p:txBody>
      </p:sp>
      <p:sp>
        <p:nvSpPr>
          <p:cNvPr id="31437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4378" name="Rectangle 10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438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4379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005" y="2456892"/>
            <a:ext cx="3724275" cy="638175"/>
          </a:xfrm>
          <a:prstGeom prst="rect">
            <a:avLst/>
          </a:prstGeom>
          <a:noFill/>
        </p:spPr>
      </p:pic>
      <p:sp>
        <p:nvSpPr>
          <p:cNvPr id="314381" name="Rectangle 13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17414" y="574196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0" dirty="0" smtClean="0">
                <a:latin typeface="+mn-lt"/>
              </a:rPr>
              <a:t>На 1000 км звеньевого пути количество стыков в 7, 17 раз больше, поэтому увеличение накопленной повреждённости составляет 4,16%.</a:t>
            </a:r>
            <a:endParaRPr lang="ru-RU" sz="1600" b="0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DB91C-B562-4F4D-8393-9C3A43E447F6}" type="slidenum">
              <a:rPr lang="ru-RU"/>
              <a:pPr/>
              <a:t>2</a:t>
            </a:fld>
            <a:endParaRPr lang="ru-RU"/>
          </a:p>
        </p:txBody>
      </p:sp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103188"/>
            <a:ext cx="8166100" cy="369887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Актуальность проблемы</a:t>
            </a:r>
          </a:p>
        </p:txBody>
      </p:sp>
      <p:sp>
        <p:nvSpPr>
          <p:cNvPr id="287773" name="Text Box 29"/>
          <p:cNvSpPr txBox="1">
            <a:spLocks noChangeArrowheads="1"/>
          </p:cNvSpPr>
          <p:nvPr/>
        </p:nvSpPr>
        <p:spPr bwMode="auto">
          <a:xfrm>
            <a:off x="323850" y="500063"/>
            <a:ext cx="8712200" cy="609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57200" algn="just"/>
            <a:r>
              <a:rPr lang="ru-RU" b="0" dirty="0" smtClean="0">
                <a:latin typeface="+mn-lt"/>
              </a:rPr>
              <a:t>Планируемый рост провозной и пропускной способности железных дорог предъявляет повышенные требования к обеспечению надежной работы узлов экипажной части, в особенности к элементам колесной пары. Большие перепады сезонных эксплуатационных температур, </a:t>
            </a:r>
            <a:r>
              <a:rPr lang="ru-RU" b="0" dirty="0" smtClean="0">
                <a:latin typeface="Times New Roman"/>
              </a:rPr>
              <a:t>обусловленные климатическими условиями России,</a:t>
            </a:r>
            <a:r>
              <a:rPr lang="ru-RU" b="0" dirty="0" smtClean="0">
                <a:latin typeface="+mn-lt"/>
              </a:rPr>
              <a:t> требуют наличие стыков в рельсовом пути. При прохождении колеса через рельсовый стык колесо испытывает значительные динамические нагрузки, наблюдается удар, сопровождаемый колебательными процессами, в которые вовлечены как элементы железнодорожного экипажа, так и элементы пути. </a:t>
            </a:r>
          </a:p>
          <a:p>
            <a:pPr indent="457200" algn="just"/>
            <a:r>
              <a:rPr lang="ru-RU" b="0" dirty="0" smtClean="0">
                <a:latin typeface="+mn-lt"/>
              </a:rPr>
              <a:t>Переход на </a:t>
            </a:r>
            <a:r>
              <a:rPr lang="ru-RU" b="0" dirty="0" err="1" smtClean="0">
                <a:latin typeface="+mn-lt"/>
              </a:rPr>
              <a:t>бесстыковой</a:t>
            </a:r>
            <a:r>
              <a:rPr lang="ru-RU" b="0" dirty="0" smtClean="0">
                <a:latin typeface="+mn-lt"/>
              </a:rPr>
              <a:t> путь уменьшает количество стыков, но полностью ликвидировать стыки практически невозможно. На российских железных дорогах доля стыкового пути составляет около 60% от всей протяженности, поэтому определение ресурса колеса с учетом  современного состояния науки требует учета влияния стыкового соединения. Процесс движения колеса по гладкому рельсу исследовался многократно, в тоже время процесс движения колеса по рельсовому стыку исследовался значительно меньше. Данная работа посвящена исследованиям, связанным с выяснением влияния </a:t>
            </a:r>
            <a:r>
              <a:rPr lang="ru-RU" b="0" dirty="0" smtClean="0">
                <a:latin typeface="Times New Roman"/>
              </a:rPr>
              <a:t>рельсового стыка на накопление контактно-усталостных повреждений в </a:t>
            </a:r>
            <a:r>
              <a:rPr lang="ru-RU" b="0" dirty="0" smtClean="0">
                <a:latin typeface="+mn-lt"/>
              </a:rPr>
              <a:t>железнодорожном колесе.</a:t>
            </a:r>
            <a:endParaRPr lang="ru-RU" b="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939B5-7C05-46C0-892B-1A504A7E073D}" type="slidenum">
              <a:rPr lang="ru-RU"/>
              <a:pPr/>
              <a:t>20</a:t>
            </a:fld>
            <a:endParaRPr lang="ru-RU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результаты и выводы</a:t>
            </a:r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657225"/>
            <a:ext cx="8461375" cy="57594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установлен </a:t>
            </a:r>
            <a:r>
              <a:rPr lang="ru-RU" sz="2000" dirty="0" smtClean="0"/>
              <a:t>закон распределения величины зазоров в рельсовых стыках железнодорожного пути;</a:t>
            </a:r>
          </a:p>
          <a:p>
            <a:r>
              <a:rPr lang="ru-RU" sz="2000" dirty="0" smtClean="0"/>
              <a:t>разработана </a:t>
            </a:r>
            <a:r>
              <a:rPr lang="ru-RU" sz="2000" dirty="0" smtClean="0"/>
              <a:t>динамическая модель для компьютерного моделирования процесса движения вагона по участку пути, содержащему рельсовый стык, с учетом просадки балласта;</a:t>
            </a:r>
          </a:p>
          <a:p>
            <a:r>
              <a:rPr lang="ru-RU" sz="2000" dirty="0" smtClean="0"/>
              <a:t>предложена </a:t>
            </a:r>
            <a:r>
              <a:rPr lang="ru-RU" sz="2000" dirty="0" smtClean="0"/>
              <a:t>методика определения  упруго-диссипативных характеристик балластного слоя с использованием лабораторной установки;</a:t>
            </a:r>
          </a:p>
          <a:p>
            <a:r>
              <a:rPr lang="ru-RU" sz="2000" dirty="0" smtClean="0"/>
              <a:t>уточнено </a:t>
            </a:r>
            <a:r>
              <a:rPr lang="ru-RU" sz="2000" dirty="0" smtClean="0"/>
              <a:t>решение задачи определения силы ударного взаимодействия, возникающей при наезде колеса на рельсовый стык;</a:t>
            </a:r>
          </a:p>
          <a:p>
            <a:r>
              <a:rPr lang="ru-RU" sz="2000" smtClean="0"/>
              <a:t>разработана </a:t>
            </a:r>
            <a:r>
              <a:rPr lang="ru-RU" sz="2000" dirty="0" smtClean="0"/>
              <a:t>методика оценки контактно-усталостной долговечности колеса с использованием экспериментальной кривой контактной усталости колёсной стали и линейной гипотезы суммирования повреждений.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CA8A6-699B-4D20-9F04-09A2578269EB}" type="slidenum">
              <a:rPr lang="ru-RU"/>
              <a:pPr/>
              <a:t>21</a:t>
            </a:fld>
            <a:endParaRPr lang="ru-RU"/>
          </a:p>
        </p:txBody>
      </p:sp>
      <p:sp>
        <p:nvSpPr>
          <p:cNvPr id="290823" name="Text Box 7"/>
          <p:cNvSpPr txBox="1">
            <a:spLocks noChangeArrowheads="1"/>
          </p:cNvSpPr>
          <p:nvPr/>
        </p:nvSpPr>
        <p:spPr bwMode="auto">
          <a:xfrm>
            <a:off x="1692275" y="2630488"/>
            <a:ext cx="5905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Благодарю </a:t>
            </a:r>
            <a:r>
              <a:rPr lang="ru-RU" sz="36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 внимание!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 </a:t>
            </a:r>
            <a:r>
              <a:rPr lang="ru-RU" dirty="0" err="1" smtClean="0"/>
              <a:t>бесстыкового</a:t>
            </a:r>
            <a:r>
              <a:rPr lang="ru-RU" dirty="0" smtClean="0"/>
              <a:t> железнодорожного пути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3075"/>
            <a:ext cx="5721371" cy="6059529"/>
          </a:xfrm>
        </p:spPr>
        <p:txBody>
          <a:bodyPr/>
          <a:lstStyle/>
          <a:p>
            <a:pPr algn="just"/>
            <a:r>
              <a:rPr lang="ru-RU" sz="1800" dirty="0" err="1" smtClean="0"/>
              <a:t>Бесстыковой</a:t>
            </a:r>
            <a:r>
              <a:rPr lang="ru-RU" sz="1800" dirty="0" smtClean="0"/>
              <a:t> путь отечественных железных дорог представляет собой конструкцию со сварными рельсовыми плетями длиной 150—950 м, а на скоростных магистралях – длиной в пределах </a:t>
            </a:r>
            <a:r>
              <a:rPr lang="ru-RU" sz="1800" dirty="0" err="1" smtClean="0"/>
              <a:t>блок-участка</a:t>
            </a:r>
            <a:r>
              <a:rPr lang="ru-RU" sz="1800" dirty="0" smtClean="0"/>
              <a:t>, которые чередуются с участками уравнительных пролётов, состоящих из 2—4 пар рельсов длиной по 12,5 м.</a:t>
            </a:r>
          </a:p>
          <a:p>
            <a:pPr algn="just"/>
            <a:r>
              <a:rPr lang="ru-RU" sz="1800" dirty="0" smtClean="0"/>
              <a:t>Стык рельсов — самое напряжённое место железнодорожного пути, так как при проходе по нему подвижного состава создаются дополнительные ударно-динамические воздействия на колёса.</a:t>
            </a:r>
          </a:p>
          <a:p>
            <a:pPr>
              <a:lnSpc>
                <a:spcPct val="90000"/>
              </a:lnSpc>
            </a:pPr>
            <a:r>
              <a:rPr lang="ru-RU" sz="1800" dirty="0" smtClean="0"/>
              <a:t>Основным видом рельсового стыка на отечественных железных дорогах является механический </a:t>
            </a:r>
            <a:r>
              <a:rPr lang="ru-RU" sz="1800" dirty="0" err="1" smtClean="0"/>
              <a:t>накладочно-болтовой</a:t>
            </a:r>
            <a:r>
              <a:rPr lang="ru-RU" sz="1800" dirty="0" smtClean="0"/>
              <a:t> стык. Зазор в стыках между рельсами оставляется с учётом температурных изменений длины рельсов.</a:t>
            </a:r>
          </a:p>
          <a:p>
            <a:pPr>
              <a:lnSpc>
                <a:spcPct val="90000"/>
              </a:lnSpc>
            </a:pPr>
            <a:r>
              <a:rPr lang="ru-RU" sz="1800" dirty="0" smtClean="0"/>
              <a:t>Результаты обработки статистических данных, полученных  при анализе состояния </a:t>
            </a:r>
            <a:r>
              <a:rPr lang="ru-RU" sz="1800" dirty="0" err="1" smtClean="0"/>
              <a:t>бесстыкового</a:t>
            </a:r>
            <a:r>
              <a:rPr lang="ru-RU" sz="1800" dirty="0" smtClean="0"/>
              <a:t> пути по </a:t>
            </a:r>
            <a:r>
              <a:rPr lang="ru-RU" sz="1800" dirty="0" err="1" smtClean="0"/>
              <a:t>Брянск-Льговской</a:t>
            </a:r>
            <a:r>
              <a:rPr lang="ru-RU" sz="1800" dirty="0" smtClean="0"/>
              <a:t>  дистанции пути Московской железной дороги показали, что на 1000 км пути приходится 5576  рельсовых стыков.</a:t>
            </a:r>
          </a:p>
          <a:p>
            <a:pPr>
              <a:lnSpc>
                <a:spcPct val="90000"/>
              </a:lnSpc>
              <a:buNone/>
            </a:pPr>
            <a:endParaRPr lang="ru-RU" sz="2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03B97-8631-4211-B063-7BB1D23E5BDA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6507189" y="865194"/>
            <a:ext cx="2446372" cy="260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288110" y="3648078"/>
            <a:ext cx="281150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0" dirty="0" err="1" smtClean="0">
                <a:solidFill>
                  <a:srgbClr val="000000"/>
                </a:solidFill>
                <a:latin typeface="Times New Roman"/>
              </a:rPr>
              <a:t>Накладочно-болтовой</a:t>
            </a:r>
            <a:r>
              <a:rPr lang="ru-RU" sz="1600" b="0" dirty="0" smtClean="0">
                <a:solidFill>
                  <a:srgbClr val="000000"/>
                </a:solidFill>
                <a:latin typeface="Times New Roman"/>
              </a:rPr>
              <a:t> стык: 1- рельс; 2- приварной соединитель;</a:t>
            </a:r>
          </a:p>
          <a:p>
            <a:pPr lvl="0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0" dirty="0" smtClean="0">
                <a:solidFill>
                  <a:srgbClr val="000000"/>
                </a:solidFill>
                <a:latin typeface="Times New Roman"/>
              </a:rPr>
              <a:t> 3- стыковой болт; 4- шпала; </a:t>
            </a:r>
          </a:p>
          <a:p>
            <a:pPr lvl="0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0" dirty="0" smtClean="0">
                <a:solidFill>
                  <a:srgbClr val="000000"/>
                </a:solidFill>
                <a:latin typeface="Times New Roman"/>
              </a:rPr>
              <a:t>5- двухголовая накладка; </a:t>
            </a:r>
          </a:p>
          <a:p>
            <a:pPr lvl="0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0" dirty="0" smtClean="0">
                <a:solidFill>
                  <a:srgbClr val="000000"/>
                </a:solidFill>
                <a:latin typeface="Times New Roman"/>
              </a:rPr>
              <a:t>6- штепсельный соединитель</a:t>
            </a: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03B97-8631-4211-B063-7BB1D23E5BDA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90440" y="909603"/>
          <a:ext cx="5513463" cy="3413760"/>
        </p:xfrm>
        <a:graphic>
          <a:graphicData uri="http://schemas.openxmlformats.org/drawingml/2006/table">
            <a:tbl>
              <a:tblPr/>
              <a:tblGrid>
                <a:gridCol w="722650"/>
                <a:gridCol w="899664"/>
                <a:gridCol w="723284"/>
                <a:gridCol w="940572"/>
                <a:gridCol w="1095390"/>
                <a:gridCol w="113190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Номер интервала </a:t>
                      </a:r>
                      <a:r>
                        <a:rPr lang="en-US" sz="1400" i="1" dirty="0" err="1">
                          <a:latin typeface="Times New Roman"/>
                          <a:ea typeface="Times New Roman"/>
                        </a:rPr>
                        <a:t>k</a:t>
                      </a:r>
                      <a:r>
                        <a:rPr lang="en-US" sz="1400" i="1" baseline="-25000" dirty="0" err="1"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Середина интервала </a:t>
                      </a:r>
                      <a:r>
                        <a:rPr lang="en-US" sz="1400" i="1" dirty="0"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400" i="1" baseline="-25000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, мм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Опытная частота </a:t>
                      </a:r>
                      <a:r>
                        <a:rPr lang="ru-RU" sz="1400" i="1">
                          <a:latin typeface="Times New Roman"/>
                          <a:ea typeface="Times New Roman"/>
                        </a:rPr>
                        <a:t>m</a:t>
                      </a:r>
                      <a:r>
                        <a:rPr lang="ru-RU" sz="1400" i="1" baseline="-2500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, шт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Опытная вероятность </a:t>
                      </a:r>
                      <a:r>
                        <a:rPr lang="en-US" sz="1400" i="1"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ru-RU" sz="1400" i="1" baseline="-25000"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Интегральная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функция </a:t>
                      </a:r>
                      <a:r>
                        <a:rPr lang="en-US" sz="1400" i="1">
                          <a:latin typeface="Times New Roman"/>
                          <a:ea typeface="Times New Roman"/>
                        </a:rPr>
                        <a:t>F</a:t>
                      </a:r>
                      <a:r>
                        <a:rPr lang="ru-RU" sz="1400" i="1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400" i="1"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400" i="1" baseline="-2500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400" i="1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Теоретическая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частота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i="1" dirty="0" err="1" smtClean="0">
                          <a:latin typeface="Times New Roman"/>
                          <a:ea typeface="Times New Roman"/>
                        </a:rPr>
                        <a:t>m</a:t>
                      </a:r>
                      <a:r>
                        <a:rPr lang="en-US" sz="1400" i="1" baseline="-25000" dirty="0">
                          <a:latin typeface="Times New Roman"/>
                          <a:ea typeface="Times New Roman"/>
                        </a:rPr>
                        <a:t>T</a:t>
                      </a:r>
                      <a:r>
                        <a:rPr lang="ru-RU" sz="1400" i="1" baseline="-25000" dirty="0" err="1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шт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0,97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293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072777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076250436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307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2,91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679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168654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241329985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665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4,85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755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187531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436179764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784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6,79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684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169896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617774192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731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8,73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618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153502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762392327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582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10,67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431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107054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86403678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410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12,61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062842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928170987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258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14,51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165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040984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964880058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148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16,45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020616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984075259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77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18,39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011674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993291585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37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20,33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003726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997370553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22,27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000497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999039719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24,21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000248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1,0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5813442" y="1092168"/>
          <a:ext cx="3222608" cy="2081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520701" y="0"/>
            <a:ext cx="5491460" cy="4730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Статистические данные о рельсовых стыках 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20700" y="555191"/>
            <a:ext cx="8324965" cy="27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r>
              <a:rPr lang="ru-RU" b="0" dirty="0" smtClean="0">
                <a:latin typeface="+mn-lt"/>
              </a:rPr>
              <a:t>Интервальный вариационный ряд значений величины стыковых зазоров</a:t>
            </a:r>
            <a:endParaRPr lang="ru-RU" b="0" dirty="0"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13442" y="3325517"/>
            <a:ext cx="322260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800" b="0" dirty="0" smtClean="0">
                <a:latin typeface="+mn-lt"/>
              </a:rPr>
              <a:t>Полигон </a:t>
            </a:r>
            <a:r>
              <a:rPr lang="ru-RU" sz="1800" b="0" dirty="0" err="1" smtClean="0">
                <a:latin typeface="+mn-lt"/>
              </a:rPr>
              <a:t>частостей</a:t>
            </a:r>
            <a:r>
              <a:rPr lang="ru-RU" sz="1800" b="0" dirty="0" smtClean="0">
                <a:latin typeface="+mn-lt"/>
              </a:rPr>
              <a:t> величины стыковых зазоров</a:t>
            </a:r>
            <a:endParaRPr lang="ru-RU" sz="1800" b="0" dirty="0">
              <a:latin typeface="+mn-lt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73005" y="4473116"/>
            <a:ext cx="8663045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ru-RU" sz="1800" b="0" dirty="0" smtClean="0">
                <a:latin typeface="+mn-lt"/>
              </a:rPr>
              <a:t>При анализе состояния </a:t>
            </a:r>
            <a:r>
              <a:rPr lang="ru-RU" sz="1800" b="0" dirty="0" err="1" smtClean="0">
                <a:latin typeface="+mn-lt"/>
              </a:rPr>
              <a:t>бесстыкового</a:t>
            </a:r>
            <a:r>
              <a:rPr lang="ru-RU" sz="1800" b="0" dirty="0" smtClean="0">
                <a:latin typeface="+mn-lt"/>
              </a:rPr>
              <a:t> пути по </a:t>
            </a:r>
            <a:r>
              <a:rPr lang="ru-RU" sz="1800" b="0" dirty="0" err="1" smtClean="0">
                <a:latin typeface="+mn-lt"/>
              </a:rPr>
              <a:t>Брянск-Льговской</a:t>
            </a:r>
            <a:r>
              <a:rPr lang="ru-RU" sz="1800" b="0" dirty="0" smtClean="0">
                <a:latin typeface="+mn-lt"/>
              </a:rPr>
              <a:t> дистанции пути Московской железной дороги величины стыковых зазоров были представлены в виде статистических данных. Длина пути, на которой были выполнены измерения, составила 722 км. </a:t>
            </a:r>
            <a:endParaRPr lang="ru-RU" sz="1800" b="0" dirty="0">
              <a:latin typeface="+mn-lt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520700" y="5765832"/>
            <a:ext cx="8031216" cy="700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ru-RU" sz="1800" b="0" dirty="0" smtClean="0">
                <a:latin typeface="+mn-lt"/>
              </a:rPr>
              <a:t>Результаты измерений:</a:t>
            </a:r>
            <a:endParaRPr lang="en-US" sz="1800" b="0" dirty="0" smtClean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ru-RU" sz="1800" b="0" dirty="0" smtClean="0">
                <a:latin typeface="+mn-lt"/>
              </a:rPr>
              <a:t> </a:t>
            </a:r>
            <a:r>
              <a:rPr lang="en-US" sz="1800" b="0" dirty="0" smtClean="0">
                <a:latin typeface="+mn-lt"/>
              </a:rPr>
              <a:t>                                       </a:t>
            </a:r>
            <a:r>
              <a:rPr lang="ru-RU" sz="1800" b="0" dirty="0" smtClean="0">
                <a:latin typeface="+mn-lt"/>
              </a:rPr>
              <a:t>количество измеренных стыковых зазоров </a:t>
            </a:r>
            <a:r>
              <a:rPr lang="en-US" sz="1800" b="0" i="1" dirty="0" smtClean="0">
                <a:latin typeface="+mn-lt"/>
              </a:rPr>
              <a:t>n</a:t>
            </a:r>
            <a:r>
              <a:rPr lang="ru-RU" sz="1800" b="0" i="1" dirty="0" smtClean="0">
                <a:latin typeface="+mn-lt"/>
              </a:rPr>
              <a:t>=</a:t>
            </a:r>
            <a:r>
              <a:rPr lang="ru-RU" sz="1800" b="0" dirty="0" smtClean="0">
                <a:latin typeface="+mn-lt"/>
              </a:rPr>
              <a:t>4026,</a:t>
            </a:r>
          </a:p>
          <a:p>
            <a:pPr>
              <a:lnSpc>
                <a:spcPct val="90000"/>
              </a:lnSpc>
            </a:pPr>
            <a:r>
              <a:rPr lang="en-US" sz="1800" b="0" dirty="0" smtClean="0">
                <a:latin typeface="+mn-lt"/>
              </a:rPr>
              <a:t>                                        </a:t>
            </a:r>
            <a:r>
              <a:rPr lang="ru-RU" sz="1800" b="0" dirty="0" smtClean="0">
                <a:latin typeface="+mn-lt"/>
              </a:rPr>
              <a:t>диапазон изменения величины зазоров от 0 до 25 мм.</a:t>
            </a:r>
            <a:endParaRPr lang="ru-RU" sz="1800" b="0" dirty="0">
              <a:latin typeface="+mn-lt"/>
            </a:endParaRPr>
          </a:p>
        </p:txBody>
      </p:sp>
      <p:sp>
        <p:nvSpPr>
          <p:cNvPr id="349185" name="Text Box 1"/>
          <p:cNvSpPr txBox="1">
            <a:spLocks noChangeArrowheads="1"/>
          </p:cNvSpPr>
          <p:nvPr/>
        </p:nvSpPr>
        <p:spPr bwMode="auto">
          <a:xfrm>
            <a:off x="8130210" y="3100325"/>
            <a:ext cx="1014298" cy="220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№ интервала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9186" name="Text Box 2"/>
          <p:cNvSpPr txBox="1">
            <a:spLocks noChangeArrowheads="1"/>
          </p:cNvSpPr>
          <p:nvPr/>
        </p:nvSpPr>
        <p:spPr bwMode="auto">
          <a:xfrm>
            <a:off x="5901606" y="1016732"/>
            <a:ext cx="182562" cy="220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3600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р</a:t>
            </a:r>
            <a:r>
              <a:rPr kumimoji="0" lang="en-US" sz="1400" b="0" i="1" u="none" strike="noStrike" cap="none" normalizeH="0" baseline="-25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i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9DC1D-DDAE-4EE0-BFE1-5D19F11701F5}" type="slidenum">
              <a:rPr lang="ru-RU"/>
              <a:pPr/>
              <a:t>5</a:t>
            </a:fld>
            <a:endParaRPr lang="ru-RU"/>
          </a:p>
        </p:txBody>
      </p:sp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Закон распределения величин зазоров в рельсовых стыках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1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1260" y="666750"/>
            <a:ext cx="5576907" cy="3333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ru-RU" sz="1800" dirty="0" smtClean="0"/>
              <a:t>Интегральная функция распределения </a:t>
            </a:r>
            <a:r>
              <a:rPr lang="ru-RU" sz="1800" dirty="0" err="1" smtClean="0"/>
              <a:t>Вейбулла</a:t>
            </a:r>
            <a:r>
              <a:rPr lang="ru-RU" sz="1800" dirty="0" smtClean="0"/>
              <a:t>:</a:t>
            </a:r>
            <a:endParaRPr lang="ru-RU" sz="1800" b="1" dirty="0"/>
          </a:p>
        </p:txBody>
      </p:sp>
      <p:sp>
        <p:nvSpPr>
          <p:cNvPr id="261125" name="Text Box 5"/>
          <p:cNvSpPr txBox="1">
            <a:spLocks noChangeArrowheads="1"/>
          </p:cNvSpPr>
          <p:nvPr/>
        </p:nvSpPr>
        <p:spPr bwMode="auto">
          <a:xfrm>
            <a:off x="144056" y="4623876"/>
            <a:ext cx="4056137" cy="187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800" b="0" dirty="0" smtClean="0">
                <a:latin typeface="+mn-lt"/>
              </a:rPr>
              <a:t>Критическое значение критерия Пирсона для уровня значимости </a:t>
            </a:r>
            <a:r>
              <a:rPr lang="ru-RU" sz="1800" b="0" i="1" dirty="0" smtClean="0">
                <a:latin typeface="+mn-lt"/>
                <a:sym typeface="Symbol"/>
              </a:rPr>
              <a:t></a:t>
            </a:r>
            <a:r>
              <a:rPr lang="ru-RU" sz="1800" b="0" dirty="0" smtClean="0">
                <a:latin typeface="+mn-lt"/>
              </a:rPr>
              <a:t> = 0,01 и числа степеней свободы </a:t>
            </a:r>
            <a:r>
              <a:rPr lang="en-US" sz="1800" b="0" i="1" dirty="0" err="1" smtClean="0">
                <a:latin typeface="+mn-lt"/>
              </a:rPr>
              <a:t>df</a:t>
            </a:r>
            <a:r>
              <a:rPr lang="en-US" sz="1800" b="0" dirty="0" smtClean="0">
                <a:latin typeface="+mn-lt"/>
              </a:rPr>
              <a:t>=8</a:t>
            </a:r>
            <a:r>
              <a:rPr lang="ru-RU" sz="1800" b="0" dirty="0" smtClean="0">
                <a:latin typeface="+mn-lt"/>
              </a:rPr>
              <a:t> определяем из таблиц  </a:t>
            </a:r>
            <a:r>
              <a:rPr lang="ru-RU" sz="1800" b="0" i="1" dirty="0" smtClean="0">
                <a:latin typeface="+mn-lt"/>
              </a:rPr>
              <a:t>χ</a:t>
            </a:r>
            <a:r>
              <a:rPr lang="ru-RU" sz="1800" b="0" i="1" baseline="30000" dirty="0" smtClean="0">
                <a:latin typeface="+mn-lt"/>
              </a:rPr>
              <a:t>2</a:t>
            </a:r>
            <a:r>
              <a:rPr lang="ru-RU" sz="1800" b="0" baseline="-25000" dirty="0" smtClean="0">
                <a:latin typeface="+mn-lt"/>
              </a:rPr>
              <a:t>крит</a:t>
            </a:r>
            <a:r>
              <a:rPr lang="ru-RU" sz="1800" b="0" dirty="0" smtClean="0">
                <a:latin typeface="+mn-lt"/>
              </a:rPr>
              <a:t>(</a:t>
            </a:r>
            <a:r>
              <a:rPr lang="ru-RU" sz="1800" b="0" i="1" dirty="0" smtClean="0">
                <a:latin typeface="+mn-lt"/>
                <a:sym typeface="Symbol"/>
              </a:rPr>
              <a:t></a:t>
            </a:r>
            <a:r>
              <a:rPr lang="ru-RU" sz="1800" b="0" dirty="0" smtClean="0">
                <a:latin typeface="+mn-lt"/>
              </a:rPr>
              <a:t>; </a:t>
            </a:r>
            <a:r>
              <a:rPr lang="ru-RU" sz="1800" b="0" i="1" dirty="0" err="1" smtClean="0">
                <a:latin typeface="+mn-lt"/>
              </a:rPr>
              <a:t>df</a:t>
            </a:r>
            <a:r>
              <a:rPr lang="ru-RU" sz="1800" b="0" dirty="0" smtClean="0">
                <a:latin typeface="+mn-lt"/>
              </a:rPr>
              <a:t>)=20,09. </a:t>
            </a:r>
          </a:p>
          <a:p>
            <a:r>
              <a:rPr lang="ru-RU" sz="1800" b="0" dirty="0" smtClean="0">
                <a:latin typeface="+mn-lt"/>
              </a:rPr>
              <a:t>Так как </a:t>
            </a:r>
            <a:r>
              <a:rPr lang="ru-RU" sz="1800" b="0" i="1" dirty="0" smtClean="0">
                <a:latin typeface="+mn-lt"/>
              </a:rPr>
              <a:t>χ</a:t>
            </a:r>
            <a:r>
              <a:rPr lang="ru-RU" sz="1800" b="0" i="1" baseline="30000" dirty="0" smtClean="0">
                <a:latin typeface="+mn-lt"/>
              </a:rPr>
              <a:t>2</a:t>
            </a:r>
            <a:r>
              <a:rPr lang="ru-RU" sz="1800" b="0" baseline="-25000" dirty="0" smtClean="0">
                <a:latin typeface="+mn-lt"/>
              </a:rPr>
              <a:t>эмп</a:t>
            </a:r>
            <a:r>
              <a:rPr lang="ru-RU" sz="1800" b="0" dirty="0" smtClean="0">
                <a:latin typeface="+mn-lt"/>
              </a:rPr>
              <a:t>&lt;</a:t>
            </a:r>
            <a:r>
              <a:rPr lang="ru-RU" sz="1800" b="0" i="1" dirty="0" smtClean="0">
                <a:latin typeface="+mn-lt"/>
              </a:rPr>
              <a:t>χ</a:t>
            </a:r>
            <a:r>
              <a:rPr lang="ru-RU" sz="1800" b="0" i="1" baseline="30000" dirty="0" smtClean="0">
                <a:latin typeface="+mn-lt"/>
              </a:rPr>
              <a:t>2</a:t>
            </a:r>
            <a:r>
              <a:rPr lang="ru-RU" sz="1800" b="0" baseline="-25000" dirty="0" smtClean="0">
                <a:latin typeface="+mn-lt"/>
              </a:rPr>
              <a:t>крит</a:t>
            </a:r>
            <a:r>
              <a:rPr lang="ru-RU" sz="1800" b="0" dirty="0" smtClean="0">
                <a:latin typeface="+mn-lt"/>
              </a:rPr>
              <a:t>, то теоретическое распределение </a:t>
            </a:r>
            <a:r>
              <a:rPr lang="ru-RU" sz="1800" b="0" dirty="0" err="1" smtClean="0">
                <a:latin typeface="+mn-lt"/>
              </a:rPr>
              <a:t>Вейбулла</a:t>
            </a:r>
            <a:r>
              <a:rPr lang="ru-RU" sz="1800" b="0" dirty="0" smtClean="0">
                <a:latin typeface="+mn-lt"/>
              </a:rPr>
              <a:t> хорошо описывает эмпирические данные.</a:t>
            </a:r>
            <a:endParaRPr lang="ru-RU" sz="1800" b="0" dirty="0">
              <a:latin typeface="+mn-lt"/>
            </a:endParaRPr>
          </a:p>
        </p:txBody>
      </p:sp>
      <p:sp>
        <p:nvSpPr>
          <p:cNvPr id="261137" name="Text Box 17"/>
          <p:cNvSpPr txBox="1">
            <a:spLocks noChangeArrowheads="1"/>
          </p:cNvSpPr>
          <p:nvPr/>
        </p:nvSpPr>
        <p:spPr bwMode="auto">
          <a:xfrm>
            <a:off x="5100611" y="1793853"/>
            <a:ext cx="33226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800" b="0" dirty="0" smtClean="0">
                <a:latin typeface="+mn-lt"/>
              </a:rPr>
              <a:t>Критерий согласия Пирсона </a:t>
            </a:r>
            <a:r>
              <a:rPr lang="ru-RU" sz="1800" b="0" i="1" dirty="0" smtClean="0">
                <a:latin typeface="+mn-lt"/>
                <a:sym typeface="Symbol"/>
              </a:rPr>
              <a:t></a:t>
            </a:r>
            <a:r>
              <a:rPr lang="ru-RU" sz="1800" b="0" baseline="30000" dirty="0" smtClean="0">
                <a:latin typeface="+mn-lt"/>
              </a:rPr>
              <a:t>2</a:t>
            </a:r>
            <a:endParaRPr lang="ru-RU" sz="1800" b="0" dirty="0">
              <a:latin typeface="+mn-lt"/>
            </a:endParaRPr>
          </a:p>
        </p:txBody>
      </p:sp>
      <p:sp>
        <p:nvSpPr>
          <p:cNvPr id="261139" name="Text Box 19"/>
          <p:cNvSpPr txBox="1">
            <a:spLocks noChangeArrowheads="1"/>
          </p:cNvSpPr>
          <p:nvPr/>
        </p:nvSpPr>
        <p:spPr bwMode="auto">
          <a:xfrm>
            <a:off x="77707" y="4040720"/>
            <a:ext cx="3833865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ru-RU" sz="1800" b="0" dirty="0" smtClean="0">
                <a:latin typeface="+mn-lt"/>
              </a:rPr>
              <a:t>Дифференциальная функция распределения </a:t>
            </a:r>
            <a:r>
              <a:rPr lang="ru-RU" sz="1800" b="0" dirty="0" err="1" smtClean="0">
                <a:latin typeface="+mn-lt"/>
              </a:rPr>
              <a:t>Вейбулла</a:t>
            </a:r>
            <a:endParaRPr lang="ru-RU" sz="1800" b="0" dirty="0">
              <a:latin typeface="+mn-lt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8808" y="1184791"/>
            <a:ext cx="5649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0" dirty="0" smtClean="0">
                <a:latin typeface="+mn-lt"/>
              </a:rPr>
              <a:t>Дифференциальная функция распределения </a:t>
            </a:r>
            <a:r>
              <a:rPr lang="ru-RU" sz="1800" b="0" dirty="0" err="1" smtClean="0">
                <a:latin typeface="+mn-lt"/>
              </a:rPr>
              <a:t>Вейбулла</a:t>
            </a:r>
            <a:r>
              <a:rPr lang="ru-RU" sz="1800" b="0" dirty="0" smtClean="0">
                <a:latin typeface="+mn-lt"/>
              </a:rPr>
              <a:t>:</a:t>
            </a:r>
            <a:endParaRPr lang="ru-RU" sz="1800" b="0" dirty="0">
              <a:latin typeface="+mn-lt"/>
            </a:endParaRPr>
          </a:p>
        </p:txBody>
      </p:sp>
      <p:sp>
        <p:nvSpPr>
          <p:cNvPr id="293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38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389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38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389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32519" y="1038225"/>
            <a:ext cx="2390775" cy="542925"/>
          </a:xfrm>
          <a:prstGeom prst="rect">
            <a:avLst/>
          </a:prstGeom>
          <a:noFill/>
        </p:spPr>
      </p:pic>
      <p:sp>
        <p:nvSpPr>
          <p:cNvPr id="293898" name="Rectangle 10"/>
          <p:cNvSpPr>
            <a:spLocks noChangeArrowheads="1"/>
          </p:cNvSpPr>
          <p:nvPr/>
        </p:nvSpPr>
        <p:spPr bwMode="auto">
          <a:xfrm>
            <a:off x="0" y="1000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390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3899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3101" y="504825"/>
            <a:ext cx="1781175" cy="438150"/>
          </a:xfrm>
          <a:prstGeom prst="rect">
            <a:avLst/>
          </a:prstGeom>
          <a:noFill/>
        </p:spPr>
      </p:pic>
      <p:sp>
        <p:nvSpPr>
          <p:cNvPr id="293901" name="Rectangle 13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5" name="Диаграмма 34"/>
          <p:cNvGraphicFramePr/>
          <p:nvPr/>
        </p:nvGraphicFramePr>
        <p:xfrm>
          <a:off x="77707" y="1793853"/>
          <a:ext cx="3833865" cy="2409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 useBgFill="1"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107504" y="1791566"/>
            <a:ext cx="277752" cy="34129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r>
              <a:rPr lang="ru-RU" sz="1800" b="0" i="1" dirty="0" err="1" smtClean="0">
                <a:latin typeface="Times New Roman" pitchFamily="18" charset="0"/>
              </a:rPr>
              <a:t>р</a:t>
            </a:r>
            <a:r>
              <a:rPr lang="en-US" sz="1200" b="0" i="1" dirty="0" err="1" smtClean="0">
                <a:latin typeface="Times New Roman" pitchFamily="18" charset="0"/>
              </a:rPr>
              <a:t>i</a:t>
            </a:r>
            <a:endParaRPr lang="ru-RU" sz="1800" i="1" dirty="0"/>
          </a:p>
        </p:txBody>
      </p:sp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3779912" y="3897052"/>
            <a:ext cx="455671" cy="341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600" b="0" i="1" dirty="0" smtClean="0">
                <a:latin typeface="Times New Roman" pitchFamily="18" charset="0"/>
              </a:rPr>
              <a:t>z, </a:t>
            </a:r>
            <a:r>
              <a:rPr lang="ru-RU" sz="1600" b="0" dirty="0" smtClean="0">
                <a:latin typeface="Times New Roman" pitchFamily="18" charset="0"/>
              </a:rPr>
              <a:t>мм</a:t>
            </a:r>
            <a:endParaRPr lang="ru-RU" sz="1600" dirty="0"/>
          </a:p>
        </p:txBody>
      </p:sp>
      <p:sp>
        <p:nvSpPr>
          <p:cNvPr id="29390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3904" name="Rectangle 16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4286885" y="3246435"/>
          <a:ext cx="4749165" cy="3200400"/>
        </p:xfrm>
        <a:graphic>
          <a:graphicData uri="http://schemas.openxmlformats.org/drawingml/2006/table">
            <a:tbl>
              <a:tblPr/>
              <a:tblGrid>
                <a:gridCol w="903605"/>
                <a:gridCol w="1145540"/>
                <a:gridCol w="1350010"/>
                <a:gridCol w="1350010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Укрупненный интервальный ряд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Номер интервала </a:t>
                      </a:r>
                      <a:r>
                        <a:rPr lang="en-US" sz="1400" i="1">
                          <a:latin typeface="Times New Roman"/>
                          <a:ea typeface="Times New Roman"/>
                        </a:rPr>
                        <a:t>k</a:t>
                      </a:r>
                      <a:r>
                        <a:rPr lang="en-US" sz="1400" i="1" baseline="-25000">
                          <a:latin typeface="Times New Roman"/>
                          <a:ea typeface="Times New Roman"/>
                        </a:rPr>
                        <a:t>j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Опытная частота </a:t>
                      </a:r>
                      <a:r>
                        <a:rPr lang="ru-RU" sz="1400" i="1">
                          <a:latin typeface="Times New Roman"/>
                          <a:ea typeface="Times New Roman"/>
                        </a:rPr>
                        <a:t>m</a:t>
                      </a:r>
                      <a:r>
                        <a:rPr lang="ru-RU" sz="1400" i="1" baseline="-2500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, шт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Теоретическая частота </a:t>
                      </a:r>
                      <a:r>
                        <a:rPr lang="ru-RU" sz="1400" i="1" dirty="0" err="1">
                          <a:latin typeface="Times New Roman"/>
                          <a:ea typeface="Times New Roman"/>
                        </a:rPr>
                        <a:t>m</a:t>
                      </a:r>
                      <a:r>
                        <a:rPr lang="en-US" sz="1400" i="1" baseline="-25000" dirty="0">
                          <a:latin typeface="Times New Roman"/>
                          <a:ea typeface="Times New Roman"/>
                        </a:rPr>
                        <a:t>T</a:t>
                      </a:r>
                      <a:r>
                        <a:rPr lang="ru-RU" sz="1400" i="1" baseline="-25000" dirty="0" err="1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шт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293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307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0,638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679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665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0,294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755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784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1,072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684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731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3,021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618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582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2,226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431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410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1,075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258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0,096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165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148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1,952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77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0,467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37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2,702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7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7505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69" y="3595721"/>
            <a:ext cx="933450" cy="495300"/>
          </a:xfrm>
          <a:prstGeom prst="rect">
            <a:avLst/>
          </a:prstGeom>
          <a:noFill/>
        </p:spPr>
      </p:pic>
      <p:sp>
        <p:nvSpPr>
          <p:cNvPr id="277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7509" name="Rectangle 5"/>
          <p:cNvSpPr>
            <a:spLocks noChangeArrowheads="1"/>
          </p:cNvSpPr>
          <p:nvPr/>
        </p:nvSpPr>
        <p:spPr bwMode="auto">
          <a:xfrm>
            <a:off x="0" y="110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7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7510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8773" y="2297097"/>
            <a:ext cx="2743200" cy="742950"/>
          </a:xfrm>
          <a:prstGeom prst="rect">
            <a:avLst/>
          </a:prstGeom>
          <a:noFill/>
        </p:spPr>
      </p:pic>
      <p:sp>
        <p:nvSpPr>
          <p:cNvPr id="277512" name="Rectangle 8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182515"/>
            <a:ext cx="7688263" cy="58583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Оценка силы ударного взаимодействия колеса и рельса при перекатывании колеса через рельсовый стык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CE6EC7-57D3-4CEC-8E83-7906E5C58C54}" type="slidenum">
              <a:rPr lang="ru-RU"/>
              <a:pPr/>
              <a:t>6</a:t>
            </a:fld>
            <a:endParaRPr lang="ru-RU"/>
          </a:p>
        </p:txBody>
      </p:sp>
      <p:sp>
        <p:nvSpPr>
          <p:cNvPr id="283675" name="Text Box 27"/>
          <p:cNvSpPr txBox="1">
            <a:spLocks noChangeArrowheads="1"/>
          </p:cNvSpPr>
          <p:nvPr/>
        </p:nvSpPr>
        <p:spPr bwMode="auto">
          <a:xfrm>
            <a:off x="684960" y="3375108"/>
            <a:ext cx="248288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Колесо на рельсовом стыке</a:t>
            </a:r>
            <a:endParaRPr lang="ru-RU" sz="1600" b="0" dirty="0">
              <a:latin typeface="+mn-lt"/>
            </a:endParaRPr>
          </a:p>
        </p:txBody>
      </p:sp>
      <p:sp>
        <p:nvSpPr>
          <p:cNvPr id="46" name="Text Box 27"/>
          <p:cNvSpPr txBox="1">
            <a:spLocks noChangeArrowheads="1"/>
          </p:cNvSpPr>
          <p:nvPr/>
        </p:nvSpPr>
        <p:spPr bwMode="auto">
          <a:xfrm>
            <a:off x="343379" y="3810177"/>
            <a:ext cx="3184505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Вертикальный вектор изменения скорости колеса при перекатывании через стык:</a:t>
            </a:r>
            <a:endParaRPr lang="ru-RU" sz="1600" b="0" dirty="0">
              <a:latin typeface="+mn-lt"/>
            </a:endParaRPr>
          </a:p>
        </p:txBody>
      </p:sp>
      <p:sp>
        <p:nvSpPr>
          <p:cNvPr id="307240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39" name="Picture 3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15641" y="4303948"/>
            <a:ext cx="1400175" cy="457200"/>
          </a:xfrm>
          <a:prstGeom prst="rect">
            <a:avLst/>
          </a:prstGeom>
          <a:noFill/>
        </p:spPr>
      </p:pic>
      <p:sp>
        <p:nvSpPr>
          <p:cNvPr id="307241" name="Rectangle 41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359532" y="4799242"/>
            <a:ext cx="3415183" cy="39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Уравнение вертикального движения колеса:</a:t>
            </a:r>
            <a:endParaRPr lang="ru-RU" sz="1600" b="0" dirty="0">
              <a:latin typeface="+mn-lt"/>
            </a:endParaRPr>
          </a:p>
        </p:txBody>
      </p:sp>
      <p:sp>
        <p:nvSpPr>
          <p:cNvPr id="307243" name="Rectangle 4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42" name="Picture 4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8760" y="5099087"/>
            <a:ext cx="1143000" cy="238125"/>
          </a:xfrm>
          <a:prstGeom prst="rect">
            <a:avLst/>
          </a:prstGeom>
          <a:noFill/>
        </p:spPr>
      </p:pic>
      <p:sp>
        <p:nvSpPr>
          <p:cNvPr id="307244" name="Rectangle 44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4" name="Text Box 27"/>
          <p:cNvSpPr txBox="1">
            <a:spLocks noChangeArrowheads="1"/>
          </p:cNvSpPr>
          <p:nvPr/>
        </p:nvSpPr>
        <p:spPr bwMode="auto">
          <a:xfrm>
            <a:off x="666928" y="5415027"/>
            <a:ext cx="2320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После интегрирования:</a:t>
            </a:r>
            <a:endParaRPr lang="ru-RU" sz="1600" b="0" dirty="0">
              <a:latin typeface="+mn-lt"/>
            </a:endParaRPr>
          </a:p>
        </p:txBody>
      </p:sp>
      <p:sp>
        <p:nvSpPr>
          <p:cNvPr id="307246" name="Rectangle 4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45" name="Picture 4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0688" y="5782394"/>
            <a:ext cx="1943100" cy="742950"/>
          </a:xfrm>
          <a:prstGeom prst="rect">
            <a:avLst/>
          </a:prstGeom>
          <a:noFill/>
        </p:spPr>
      </p:pic>
      <p:sp>
        <p:nvSpPr>
          <p:cNvPr id="307247" name="Rectangle 47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8" name="Text Box 27"/>
          <p:cNvSpPr txBox="1">
            <a:spLocks noChangeArrowheads="1"/>
          </p:cNvSpPr>
          <p:nvPr/>
        </p:nvSpPr>
        <p:spPr bwMode="auto">
          <a:xfrm>
            <a:off x="4229045" y="768351"/>
            <a:ext cx="41768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ru-RU" sz="1600" dirty="0" smtClean="0">
                <a:latin typeface="+mn-lt"/>
              </a:rPr>
              <a:t>Зависимость между силой и сближением тел</a:t>
            </a:r>
            <a:endParaRPr lang="ru-RU" sz="1600" dirty="0">
              <a:latin typeface="+mn-lt"/>
            </a:endParaRPr>
          </a:p>
        </p:txBody>
      </p:sp>
      <p:sp>
        <p:nvSpPr>
          <p:cNvPr id="307249" name="Rectangle 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50" name="Rectangle 50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52" name="Rectangle 5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55" name="Rectangle 5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58" name="Rectangle 5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59" name="Rectangle 59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61" name="Rectangle 6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62" name="Rectangle 62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64" name="Rectangle 6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65" name="Rectangle 65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" name="Text Box 27"/>
          <p:cNvSpPr txBox="1">
            <a:spLocks noChangeArrowheads="1"/>
          </p:cNvSpPr>
          <p:nvPr/>
        </p:nvSpPr>
        <p:spPr bwMode="auto">
          <a:xfrm>
            <a:off x="4154889" y="4159260"/>
            <a:ext cx="210929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где </a:t>
            </a:r>
            <a:r>
              <a:rPr lang="ru-RU" sz="1600" b="0" i="1" dirty="0" err="1" smtClean="0">
                <a:latin typeface="+mn-lt"/>
              </a:rPr>
              <a:t>β</a:t>
            </a:r>
            <a:r>
              <a:rPr lang="ru-RU" sz="1600" b="0" dirty="0" err="1" smtClean="0">
                <a:latin typeface="+mn-lt"/>
              </a:rPr>
              <a:t> </a:t>
            </a:r>
            <a:r>
              <a:rPr lang="ru-RU" sz="1600" b="0" dirty="0" smtClean="0">
                <a:latin typeface="+mn-lt"/>
              </a:rPr>
              <a:t>= 1,387·10</a:t>
            </a:r>
            <a:r>
              <a:rPr lang="ru-RU" sz="1600" b="0" baseline="30000" dirty="0" smtClean="0">
                <a:latin typeface="+mn-lt"/>
              </a:rPr>
              <a:t>11 </a:t>
            </a:r>
            <a:r>
              <a:rPr lang="ru-RU" sz="1600" b="0" dirty="0" smtClean="0">
                <a:latin typeface="+mn-lt"/>
              </a:rPr>
              <a:t>Н/м</a:t>
            </a:r>
            <a:r>
              <a:rPr lang="ru-RU" sz="1600" b="0" baseline="30000" dirty="0" smtClean="0">
                <a:latin typeface="+mn-lt"/>
              </a:rPr>
              <a:t>2/3</a:t>
            </a:r>
            <a:r>
              <a:rPr lang="ru-RU" sz="1600" b="0" dirty="0" smtClean="0">
                <a:latin typeface="+mn-lt"/>
              </a:rPr>
              <a:t>. </a:t>
            </a:r>
            <a:endParaRPr lang="ru-RU" sz="1600" b="0" dirty="0">
              <a:latin typeface="+mn-lt"/>
            </a:endParaRPr>
          </a:p>
        </p:txBody>
      </p:sp>
      <p:sp>
        <p:nvSpPr>
          <p:cNvPr id="83" name="Text Box 27"/>
          <p:cNvSpPr txBox="1">
            <a:spLocks noChangeArrowheads="1"/>
          </p:cNvSpPr>
          <p:nvPr/>
        </p:nvSpPr>
        <p:spPr bwMode="auto">
          <a:xfrm>
            <a:off x="4070862" y="4481358"/>
            <a:ext cx="23733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Наибольшему сближению</a:t>
            </a:r>
            <a:endParaRPr lang="ru-RU" sz="1600" b="0" dirty="0">
              <a:latin typeface="+mn-lt"/>
            </a:endParaRPr>
          </a:p>
        </p:txBody>
      </p:sp>
      <p:sp>
        <p:nvSpPr>
          <p:cNvPr id="307267" name="Rectangle 6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68" name="Rectangle 68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" name="Text Box 27"/>
          <p:cNvSpPr txBox="1">
            <a:spLocks noChangeArrowheads="1"/>
          </p:cNvSpPr>
          <p:nvPr/>
        </p:nvSpPr>
        <p:spPr bwMode="auto">
          <a:xfrm>
            <a:off x="4163689" y="4889520"/>
            <a:ext cx="44767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соответствует наибольшее значение силы удара</a:t>
            </a:r>
            <a:endParaRPr lang="ru-RU" sz="1600" b="0" dirty="0">
              <a:latin typeface="+mn-lt"/>
            </a:endParaRPr>
          </a:p>
        </p:txBody>
      </p:sp>
      <p:sp>
        <p:nvSpPr>
          <p:cNvPr id="307270" name="Rectangle 7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71" name="Rectangle 71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56363" y="809624"/>
            <a:ext cx="2683489" cy="2565483"/>
            <a:chOff x="1728" y="2177"/>
            <a:chExt cx="3019" cy="3127"/>
          </a:xfrm>
        </p:grpSpPr>
        <p:sp>
          <p:nvSpPr>
            <p:cNvPr id="301060" name="Oval 4"/>
            <p:cNvSpPr>
              <a:spLocks noChangeArrowheads="1"/>
            </p:cNvSpPr>
            <p:nvPr/>
          </p:nvSpPr>
          <p:spPr bwMode="auto">
            <a:xfrm>
              <a:off x="1930" y="2410"/>
              <a:ext cx="2449" cy="245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301061" name="AutoShape 5"/>
            <p:cNvCxnSpPr>
              <a:cxnSpLocks noChangeShapeType="1"/>
            </p:cNvCxnSpPr>
            <p:nvPr/>
          </p:nvCxnSpPr>
          <p:spPr bwMode="auto">
            <a:xfrm>
              <a:off x="1739" y="3629"/>
              <a:ext cx="289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cxnSp>
          <p:nvCxnSpPr>
            <p:cNvPr id="301062" name="AutoShape 6"/>
            <p:cNvCxnSpPr>
              <a:cxnSpLocks noChangeShapeType="1"/>
            </p:cNvCxnSpPr>
            <p:nvPr/>
          </p:nvCxnSpPr>
          <p:spPr bwMode="auto">
            <a:xfrm flipV="1">
              <a:off x="3151" y="2177"/>
              <a:ext cx="0" cy="288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cxnSp>
          <p:nvCxnSpPr>
            <p:cNvPr id="301063" name="AutoShape 7"/>
            <p:cNvCxnSpPr>
              <a:cxnSpLocks noChangeShapeType="1"/>
            </p:cNvCxnSpPr>
            <p:nvPr/>
          </p:nvCxnSpPr>
          <p:spPr bwMode="auto">
            <a:xfrm>
              <a:off x="3564" y="4784"/>
              <a:ext cx="1172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64" name="AutoShape 8"/>
            <p:cNvCxnSpPr>
              <a:cxnSpLocks noChangeShapeType="1"/>
            </p:cNvCxnSpPr>
            <p:nvPr/>
          </p:nvCxnSpPr>
          <p:spPr bwMode="auto">
            <a:xfrm>
              <a:off x="3564" y="4864"/>
              <a:ext cx="1172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65" name="AutoShape 9"/>
            <p:cNvCxnSpPr>
              <a:cxnSpLocks noChangeShapeType="1"/>
            </p:cNvCxnSpPr>
            <p:nvPr/>
          </p:nvCxnSpPr>
          <p:spPr bwMode="auto">
            <a:xfrm>
              <a:off x="3576" y="4967"/>
              <a:ext cx="1171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66" name="AutoShape 10"/>
            <p:cNvCxnSpPr>
              <a:cxnSpLocks noChangeShapeType="1"/>
            </p:cNvCxnSpPr>
            <p:nvPr/>
          </p:nvCxnSpPr>
          <p:spPr bwMode="auto">
            <a:xfrm>
              <a:off x="3576" y="5013"/>
              <a:ext cx="1171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67" name="AutoShape 11"/>
            <p:cNvCxnSpPr>
              <a:cxnSpLocks noChangeShapeType="1"/>
            </p:cNvCxnSpPr>
            <p:nvPr/>
          </p:nvCxnSpPr>
          <p:spPr bwMode="auto">
            <a:xfrm>
              <a:off x="1740" y="5013"/>
              <a:ext cx="998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68" name="AutoShape 12"/>
            <p:cNvCxnSpPr>
              <a:cxnSpLocks noChangeShapeType="1"/>
            </p:cNvCxnSpPr>
            <p:nvPr/>
          </p:nvCxnSpPr>
          <p:spPr bwMode="auto">
            <a:xfrm>
              <a:off x="1740" y="4967"/>
              <a:ext cx="998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69" name="AutoShape 13"/>
            <p:cNvCxnSpPr>
              <a:cxnSpLocks noChangeShapeType="1"/>
            </p:cNvCxnSpPr>
            <p:nvPr/>
          </p:nvCxnSpPr>
          <p:spPr bwMode="auto">
            <a:xfrm>
              <a:off x="1728" y="4864"/>
              <a:ext cx="998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70" name="AutoShape 14"/>
            <p:cNvCxnSpPr>
              <a:cxnSpLocks noChangeShapeType="1"/>
            </p:cNvCxnSpPr>
            <p:nvPr/>
          </p:nvCxnSpPr>
          <p:spPr bwMode="auto">
            <a:xfrm>
              <a:off x="1728" y="4784"/>
              <a:ext cx="998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71" name="AutoShape 15"/>
            <p:cNvCxnSpPr>
              <a:cxnSpLocks noChangeShapeType="1"/>
            </p:cNvCxnSpPr>
            <p:nvPr/>
          </p:nvCxnSpPr>
          <p:spPr bwMode="auto">
            <a:xfrm>
              <a:off x="3564" y="4796"/>
              <a:ext cx="0" cy="22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72" name="AutoShape 16"/>
            <p:cNvCxnSpPr>
              <a:cxnSpLocks noChangeShapeType="1"/>
            </p:cNvCxnSpPr>
            <p:nvPr/>
          </p:nvCxnSpPr>
          <p:spPr bwMode="auto">
            <a:xfrm>
              <a:off x="2738" y="4784"/>
              <a:ext cx="0" cy="229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01073" name="Freeform 17"/>
            <p:cNvSpPr>
              <a:spLocks/>
            </p:cNvSpPr>
            <p:nvPr/>
          </p:nvSpPr>
          <p:spPr bwMode="auto">
            <a:xfrm>
              <a:off x="4724" y="4784"/>
              <a:ext cx="11" cy="2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240"/>
                </a:cxn>
              </a:cxnLst>
              <a:rect l="0" t="0" r="r" b="b"/>
              <a:pathLst>
                <a:path w="15" h="240">
                  <a:moveTo>
                    <a:pt x="0" y="0"/>
                  </a:moveTo>
                  <a:cubicBezTo>
                    <a:pt x="7" y="95"/>
                    <a:pt x="15" y="190"/>
                    <a:pt x="15" y="240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1074" name="Freeform 18"/>
            <p:cNvSpPr>
              <a:spLocks/>
            </p:cNvSpPr>
            <p:nvPr/>
          </p:nvSpPr>
          <p:spPr bwMode="auto">
            <a:xfrm>
              <a:off x="1739" y="4797"/>
              <a:ext cx="12" cy="2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240"/>
                </a:cxn>
              </a:cxnLst>
              <a:rect l="0" t="0" r="r" b="b"/>
              <a:pathLst>
                <a:path w="15" h="240">
                  <a:moveTo>
                    <a:pt x="0" y="0"/>
                  </a:moveTo>
                  <a:cubicBezTo>
                    <a:pt x="7" y="95"/>
                    <a:pt x="15" y="190"/>
                    <a:pt x="15" y="240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301075" name="AutoShape 19"/>
            <p:cNvCxnSpPr>
              <a:cxnSpLocks noChangeShapeType="1"/>
            </p:cNvCxnSpPr>
            <p:nvPr/>
          </p:nvCxnSpPr>
          <p:spPr bwMode="auto">
            <a:xfrm>
              <a:off x="3151" y="3629"/>
              <a:ext cx="413" cy="11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76" name="AutoShape 20"/>
            <p:cNvCxnSpPr>
              <a:cxnSpLocks noChangeShapeType="1"/>
            </p:cNvCxnSpPr>
            <p:nvPr/>
          </p:nvCxnSpPr>
          <p:spPr bwMode="auto">
            <a:xfrm flipH="1">
              <a:off x="2738" y="3642"/>
              <a:ext cx="413" cy="11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77" name="AutoShape 21"/>
            <p:cNvCxnSpPr>
              <a:cxnSpLocks noChangeShapeType="1"/>
            </p:cNvCxnSpPr>
            <p:nvPr/>
          </p:nvCxnSpPr>
          <p:spPr bwMode="auto">
            <a:xfrm flipV="1">
              <a:off x="3151" y="3218"/>
              <a:ext cx="689" cy="41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1078" name="AutoShape 22"/>
            <p:cNvCxnSpPr>
              <a:cxnSpLocks noChangeShapeType="1"/>
            </p:cNvCxnSpPr>
            <p:nvPr/>
          </p:nvCxnSpPr>
          <p:spPr bwMode="auto">
            <a:xfrm>
              <a:off x="3151" y="3629"/>
              <a:ext cx="689" cy="4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1079" name="AutoShape 23"/>
            <p:cNvCxnSpPr>
              <a:cxnSpLocks noChangeShapeType="1"/>
            </p:cNvCxnSpPr>
            <p:nvPr/>
          </p:nvCxnSpPr>
          <p:spPr bwMode="auto">
            <a:xfrm>
              <a:off x="3192" y="3628"/>
              <a:ext cx="680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1080" name="AutoShape 24"/>
            <p:cNvCxnSpPr>
              <a:cxnSpLocks noChangeShapeType="1"/>
            </p:cNvCxnSpPr>
            <p:nvPr/>
          </p:nvCxnSpPr>
          <p:spPr bwMode="auto">
            <a:xfrm flipV="1">
              <a:off x="3840" y="3218"/>
              <a:ext cx="0" cy="82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1081" name="AutoShape 25"/>
            <p:cNvCxnSpPr>
              <a:cxnSpLocks noChangeShapeType="1"/>
            </p:cNvCxnSpPr>
            <p:nvPr/>
          </p:nvCxnSpPr>
          <p:spPr bwMode="auto">
            <a:xfrm>
              <a:off x="2738" y="5000"/>
              <a:ext cx="0" cy="3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82" name="AutoShape 26"/>
            <p:cNvCxnSpPr>
              <a:cxnSpLocks noChangeShapeType="1"/>
            </p:cNvCxnSpPr>
            <p:nvPr/>
          </p:nvCxnSpPr>
          <p:spPr bwMode="auto">
            <a:xfrm>
              <a:off x="3564" y="5001"/>
              <a:ext cx="0" cy="30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1083" name="AutoShape 27"/>
            <p:cNvCxnSpPr>
              <a:cxnSpLocks noChangeShapeType="1"/>
            </p:cNvCxnSpPr>
            <p:nvPr/>
          </p:nvCxnSpPr>
          <p:spPr bwMode="auto">
            <a:xfrm>
              <a:off x="2738" y="5276"/>
              <a:ext cx="82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301084" name="Freeform 28"/>
            <p:cNvSpPr>
              <a:spLocks/>
            </p:cNvSpPr>
            <p:nvPr/>
          </p:nvSpPr>
          <p:spPr bwMode="auto">
            <a:xfrm>
              <a:off x="2876" y="4041"/>
              <a:ext cx="551" cy="1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0" y="180"/>
                </a:cxn>
                <a:cxn ang="0">
                  <a:pos x="720" y="0"/>
                </a:cxn>
              </a:cxnLst>
              <a:rect l="0" t="0" r="r" b="b"/>
              <a:pathLst>
                <a:path w="720" h="180">
                  <a:moveTo>
                    <a:pt x="0" y="0"/>
                  </a:moveTo>
                  <a:cubicBezTo>
                    <a:pt x="120" y="90"/>
                    <a:pt x="240" y="180"/>
                    <a:pt x="360" y="180"/>
                  </a:cubicBezTo>
                  <a:cubicBezTo>
                    <a:pt x="480" y="180"/>
                    <a:pt x="660" y="30"/>
                    <a:pt x="72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301085" name="AutoShape 29"/>
            <p:cNvCxnSpPr>
              <a:cxnSpLocks noChangeShapeType="1"/>
            </p:cNvCxnSpPr>
            <p:nvPr/>
          </p:nvCxnSpPr>
          <p:spPr bwMode="auto">
            <a:xfrm flipH="1" flipV="1">
              <a:off x="2830" y="4018"/>
              <a:ext cx="130" cy="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/>
            </a:ln>
          </p:spPr>
        </p:cxnSp>
        <p:cxnSp>
          <p:nvCxnSpPr>
            <p:cNvPr id="301086" name="AutoShape 30"/>
            <p:cNvCxnSpPr>
              <a:cxnSpLocks noChangeShapeType="1"/>
            </p:cNvCxnSpPr>
            <p:nvPr/>
          </p:nvCxnSpPr>
          <p:spPr bwMode="auto">
            <a:xfrm flipV="1">
              <a:off x="3323" y="3984"/>
              <a:ext cx="174" cy="1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/>
            </a:ln>
          </p:spPr>
        </p:cxnSp>
        <p:sp>
          <p:nvSpPr>
            <p:cNvPr id="301087" name="Text Box 31"/>
            <p:cNvSpPr txBox="1">
              <a:spLocks noChangeArrowheads="1"/>
            </p:cNvSpPr>
            <p:nvPr/>
          </p:nvSpPr>
          <p:spPr bwMode="auto">
            <a:xfrm>
              <a:off x="3852" y="3625"/>
              <a:ext cx="275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V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1088" name="Text Box 32"/>
            <p:cNvSpPr txBox="1">
              <a:spLocks noChangeArrowheads="1"/>
            </p:cNvSpPr>
            <p:nvPr/>
          </p:nvSpPr>
          <p:spPr bwMode="auto">
            <a:xfrm>
              <a:off x="3702" y="4041"/>
              <a:ext cx="276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V</a:t>
              </a:r>
              <a:r>
                <a:rPr kumimoji="0" lang="en-US" sz="14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1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1089" name="Text Box 33"/>
            <p:cNvSpPr txBox="1">
              <a:spLocks noChangeArrowheads="1"/>
            </p:cNvSpPr>
            <p:nvPr/>
          </p:nvSpPr>
          <p:spPr bwMode="auto">
            <a:xfrm>
              <a:off x="3369" y="3080"/>
              <a:ext cx="276" cy="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V</a:t>
              </a:r>
              <a:r>
                <a:rPr kumimoji="0" lang="en-US" sz="1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2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1090" name="Text Box 34"/>
            <p:cNvSpPr txBox="1">
              <a:spLocks noChangeArrowheads="1"/>
            </p:cNvSpPr>
            <p:nvPr/>
          </p:nvSpPr>
          <p:spPr bwMode="auto">
            <a:xfrm>
              <a:off x="3920" y="3172"/>
              <a:ext cx="413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V</a:t>
              </a:r>
              <a:r>
                <a:rPr kumimoji="0" lang="ru-RU" sz="1400" b="0" i="1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В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1091" name="Text Box 35"/>
            <p:cNvSpPr txBox="1">
              <a:spLocks noChangeArrowheads="1"/>
            </p:cNvSpPr>
            <p:nvPr/>
          </p:nvSpPr>
          <p:spPr bwMode="auto">
            <a:xfrm>
              <a:off x="2673" y="3801"/>
              <a:ext cx="26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φ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1092" name="Text Box 36"/>
            <p:cNvSpPr txBox="1">
              <a:spLocks noChangeArrowheads="1"/>
            </p:cNvSpPr>
            <p:nvPr/>
          </p:nvSpPr>
          <p:spPr bwMode="auto">
            <a:xfrm>
              <a:off x="3105" y="5030"/>
              <a:ext cx="253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z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1093" name="Text Box 37"/>
            <p:cNvSpPr txBox="1">
              <a:spLocks noChangeArrowheads="1"/>
            </p:cNvSpPr>
            <p:nvPr/>
          </p:nvSpPr>
          <p:spPr bwMode="auto">
            <a:xfrm>
              <a:off x="2956" y="3355"/>
              <a:ext cx="253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О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1094" name="Text Box 38"/>
            <p:cNvSpPr txBox="1">
              <a:spLocks noChangeArrowheads="1"/>
            </p:cNvSpPr>
            <p:nvPr/>
          </p:nvSpPr>
          <p:spPr bwMode="auto">
            <a:xfrm>
              <a:off x="2600" y="4441"/>
              <a:ext cx="26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А</a:t>
              </a:r>
            </a:p>
          </p:txBody>
        </p:sp>
        <p:sp>
          <p:nvSpPr>
            <p:cNvPr id="301095" name="Text Box 39"/>
            <p:cNvSpPr txBox="1">
              <a:spLocks noChangeArrowheads="1"/>
            </p:cNvSpPr>
            <p:nvPr/>
          </p:nvSpPr>
          <p:spPr bwMode="auto">
            <a:xfrm>
              <a:off x="3576" y="4441"/>
              <a:ext cx="172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В</a:t>
              </a:r>
            </a:p>
          </p:txBody>
        </p:sp>
      </p:grpSp>
      <p:pic>
        <p:nvPicPr>
          <p:cNvPr id="88" name="Рисунок 87"/>
          <p:cNvPicPr/>
          <p:nvPr/>
        </p:nvPicPr>
        <p:blipFill>
          <a:blip r:embed="rId6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4735817" y="1028217"/>
            <a:ext cx="2968531" cy="1985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" name="Прямоугольник 88"/>
          <p:cNvSpPr/>
          <p:nvPr/>
        </p:nvSpPr>
        <p:spPr>
          <a:xfrm>
            <a:off x="4032448" y="359889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0" dirty="0" smtClean="0">
                <a:latin typeface="Times New Roman"/>
                <a:ea typeface="Times New Roman"/>
              </a:rPr>
              <a:t>Аппроксимация зависимости силы от сближения по расчетам МКЭ на кромке рельса</a:t>
            </a:r>
            <a:endParaRPr lang="ru-RU" sz="1600" b="0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4481937" y="3014118"/>
            <a:ext cx="38704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+mn-lt"/>
              </a:rPr>
              <a:t>График зависимости силы в контакте от сближения контактирующих тел МКЭ</a:t>
            </a:r>
            <a:endParaRPr lang="ru-RU" sz="1600" b="0" dirty="0">
              <a:latin typeface="+mn-lt"/>
            </a:endParaRPr>
          </a:p>
        </p:txBody>
      </p:sp>
      <p:sp>
        <p:nvSpPr>
          <p:cNvPr id="3133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3345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99523" y="3907443"/>
            <a:ext cx="1304925" cy="276225"/>
          </a:xfrm>
          <a:prstGeom prst="rect">
            <a:avLst/>
          </a:prstGeom>
          <a:noFill/>
        </p:spPr>
      </p:pic>
      <p:sp>
        <p:nvSpPr>
          <p:cNvPr id="313347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33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3350" name="Rectangle 6"/>
          <p:cNvSpPr>
            <a:spLocks noChangeArrowheads="1"/>
          </p:cNvSpPr>
          <p:nvPr/>
        </p:nvSpPr>
        <p:spPr bwMode="auto">
          <a:xfrm>
            <a:off x="0" y="1181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33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3351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2743" y="4213229"/>
            <a:ext cx="2371725" cy="723900"/>
          </a:xfrm>
          <a:prstGeom prst="rect">
            <a:avLst/>
          </a:prstGeom>
          <a:noFill/>
        </p:spPr>
      </p:pic>
      <p:sp>
        <p:nvSpPr>
          <p:cNvPr id="313353" name="Rectangle 9"/>
          <p:cNvSpPr>
            <a:spLocks noChangeArrowheads="1"/>
          </p:cNvSpPr>
          <p:nvPr/>
        </p:nvSpPr>
        <p:spPr bwMode="auto">
          <a:xfrm>
            <a:off x="0" y="1181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140460" y="536418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0" dirty="0" smtClean="0">
                <a:latin typeface="+mn-lt"/>
              </a:rPr>
              <a:t>или в зависимости от поступательной скорости движения экипажа и величины зазора в стыке</a:t>
            </a:r>
            <a:endParaRPr lang="ru-RU" sz="1600" b="0" dirty="0">
              <a:latin typeface="+mn-lt"/>
            </a:endParaRPr>
          </a:p>
        </p:txBody>
      </p:sp>
      <p:sp>
        <p:nvSpPr>
          <p:cNvPr id="3133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3354" name="Picture 1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06627" y="5139614"/>
            <a:ext cx="3133725" cy="276225"/>
          </a:xfrm>
          <a:prstGeom prst="rect">
            <a:avLst/>
          </a:prstGeom>
          <a:noFill/>
        </p:spPr>
      </p:pic>
      <p:sp>
        <p:nvSpPr>
          <p:cNvPr id="3133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3356" name="Picture 1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17504" y="5883279"/>
            <a:ext cx="3390900" cy="638175"/>
          </a:xfrm>
          <a:prstGeom prst="rect">
            <a:avLst/>
          </a:prstGeom>
          <a:noFill/>
        </p:spPr>
      </p:pic>
      <p:sp>
        <p:nvSpPr>
          <p:cNvPr id="313358" name="Rectangle 14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/>
          <p:cNvPicPr/>
          <p:nvPr/>
        </p:nvPicPr>
        <p:blipFill>
          <a:blip r:embed="rId3" cstate="print"/>
          <a:srcRect l="7694" b="20619"/>
          <a:stretch>
            <a:fillRect/>
          </a:stretch>
        </p:blipFill>
        <p:spPr bwMode="auto">
          <a:xfrm>
            <a:off x="208534" y="855627"/>
            <a:ext cx="3596693" cy="1962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Grp="1"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5227" y="954058"/>
            <a:ext cx="5230823" cy="139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5184-B0A4-4EBA-9884-3FD3D00C2796}" type="slidenum">
              <a:rPr lang="ru-RU"/>
              <a:pPr/>
              <a:t>7</a:t>
            </a:fld>
            <a:endParaRPr lang="ru-RU"/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23813"/>
            <a:ext cx="7688263" cy="685799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Компьютерное моделирование процесса перекатывания колеса через рельсовый стык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2171" name="Text Box 27"/>
          <p:cNvSpPr txBox="1">
            <a:spLocks noChangeArrowheads="1"/>
          </p:cNvSpPr>
          <p:nvPr/>
        </p:nvSpPr>
        <p:spPr bwMode="auto">
          <a:xfrm>
            <a:off x="5062868" y="2817804"/>
            <a:ext cx="3679164" cy="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1800" b="0" kern="0" dirty="0" smtClean="0">
                <a:solidFill>
                  <a:sysClr val="windowText" lastClr="000000"/>
                </a:solidFill>
                <a:latin typeface="+mn-lt"/>
              </a:rPr>
              <a:t>Закон изменения зазора между опорными поверхностями шпал и балластом:</a:t>
            </a:r>
            <a:endParaRPr lang="ru-RU" sz="1800" b="0" dirty="0">
              <a:latin typeface="+mn-lt"/>
            </a:endParaRPr>
          </a:p>
        </p:txBody>
      </p:sp>
      <p:sp>
        <p:nvSpPr>
          <p:cNvPr id="262172" name="Text Box 28"/>
          <p:cNvSpPr txBox="1">
            <a:spLocks noChangeArrowheads="1"/>
          </p:cNvSpPr>
          <p:nvPr/>
        </p:nvSpPr>
        <p:spPr bwMode="auto">
          <a:xfrm>
            <a:off x="66675" y="2745736"/>
            <a:ext cx="4332284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400" b="0" dirty="0" smtClean="0">
                <a:latin typeface="+mn-lt"/>
              </a:rPr>
              <a:t>Модель гружёного полувагона, созданная в программном комплексе «Универсальный механизм»</a:t>
            </a:r>
            <a:endParaRPr lang="ru-RU" sz="1400" b="0" dirty="0">
              <a:latin typeface="+mn-lt"/>
            </a:endParaRPr>
          </a:p>
        </p:txBody>
      </p:sp>
      <p:sp>
        <p:nvSpPr>
          <p:cNvPr id="262174" name="Text Box 30"/>
          <p:cNvSpPr txBox="1">
            <a:spLocks noChangeArrowheads="1"/>
          </p:cNvSpPr>
          <p:nvPr/>
        </p:nvSpPr>
        <p:spPr bwMode="auto">
          <a:xfrm>
            <a:off x="373005" y="709612"/>
            <a:ext cx="8448735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600" b="0" dirty="0" smtClean="0">
                <a:latin typeface="+mn-lt"/>
              </a:rPr>
              <a:t>Исследование проведено с использованием расчетного комплекса «Универсальный механизм»</a:t>
            </a:r>
            <a:endParaRPr lang="ru-RU" sz="1600" b="0" dirty="0">
              <a:latin typeface="+mn-lt"/>
            </a:endParaRPr>
          </a:p>
        </p:txBody>
      </p:sp>
      <p:sp>
        <p:nvSpPr>
          <p:cNvPr id="32" name="Содержимое 8"/>
          <p:cNvSpPr>
            <a:spLocks noGrp="1"/>
          </p:cNvSpPr>
          <p:nvPr>
            <p:ph type="body" idx="1"/>
          </p:nvPr>
        </p:nvSpPr>
        <p:spPr>
          <a:xfrm>
            <a:off x="3805227" y="2263763"/>
            <a:ext cx="5259398" cy="55404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/>
              <a:t>Схема динамической модели пути в зоне стыка с просадкой балласта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2179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2178" name="Picture 3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40412" y="3658034"/>
            <a:ext cx="2124075" cy="523875"/>
          </a:xfrm>
          <a:prstGeom prst="rect">
            <a:avLst/>
          </a:prstGeom>
          <a:noFill/>
        </p:spPr>
      </p:pic>
      <p:sp>
        <p:nvSpPr>
          <p:cNvPr id="262180" name="Rectangle 36"/>
          <p:cNvSpPr>
            <a:spLocks noChangeArrowheads="1"/>
          </p:cNvSpPr>
          <p:nvPr/>
        </p:nvSpPr>
        <p:spPr bwMode="auto">
          <a:xfrm>
            <a:off x="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" name="Text Box 28"/>
          <p:cNvSpPr txBox="1">
            <a:spLocks noChangeArrowheads="1"/>
          </p:cNvSpPr>
          <p:nvPr/>
        </p:nvSpPr>
        <p:spPr bwMode="auto">
          <a:xfrm>
            <a:off x="4866040" y="4181909"/>
            <a:ext cx="407281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0" kern="0" dirty="0" smtClean="0">
                <a:solidFill>
                  <a:sysClr val="windowText" lastClr="000000"/>
                </a:solidFill>
                <a:latin typeface="+mn-lt"/>
              </a:rPr>
              <a:t>где Δ</a:t>
            </a:r>
            <a:r>
              <a:rPr lang="ru-RU" sz="900" b="0" kern="0" dirty="0" smtClean="0">
                <a:solidFill>
                  <a:sysClr val="windowText" lastClr="000000"/>
                </a:solidFill>
                <a:latin typeface="+mn-lt"/>
              </a:rPr>
              <a:t>0</a:t>
            </a:r>
            <a:r>
              <a:rPr lang="ru-RU" sz="1600" b="0" kern="0" dirty="0" smtClean="0">
                <a:solidFill>
                  <a:sysClr val="windowText" lastClr="000000"/>
                </a:solidFill>
                <a:latin typeface="+mn-lt"/>
              </a:rPr>
              <a:t> – максимальный зазор для шпалы,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0" kern="0" dirty="0" smtClean="0">
                <a:solidFill>
                  <a:sysClr val="windowText" lastClr="000000"/>
                </a:solidFill>
                <a:latin typeface="+mn-lt"/>
              </a:rPr>
              <a:t>              прилегающей к стыку;</a:t>
            </a:r>
            <a:endParaRPr lang="en-US" sz="1600" b="0" kern="0" dirty="0" smtClean="0">
              <a:solidFill>
                <a:sysClr val="windowText" lastClr="000000"/>
              </a:solidFill>
              <a:latin typeface="+mn-lt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0" i="1" kern="0" dirty="0" smtClean="0">
                <a:solidFill>
                  <a:sysClr val="windowText" lastClr="000000"/>
                </a:solidFill>
                <a:latin typeface="+mn-lt"/>
              </a:rPr>
              <a:t>       </a:t>
            </a:r>
            <a:r>
              <a:rPr lang="en-US" sz="1600" b="0" i="1" kern="0" dirty="0" smtClean="0">
                <a:solidFill>
                  <a:sysClr val="windowText" lastClr="000000"/>
                </a:solidFill>
                <a:latin typeface="+mn-lt"/>
              </a:rPr>
              <a:t>l</a:t>
            </a:r>
            <a:r>
              <a:rPr lang="ru-RU" sz="1600" b="0" kern="0" dirty="0" smtClean="0">
                <a:solidFill>
                  <a:sysClr val="windowText" lastClr="000000"/>
                </a:solidFill>
                <a:latin typeface="+mn-lt"/>
              </a:rPr>
              <a:t> – длина участка пути, где наблюдается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0" kern="0" dirty="0" smtClean="0">
                <a:solidFill>
                  <a:sysClr val="windowText" lastClr="000000"/>
                </a:solidFill>
                <a:latin typeface="+mn-lt"/>
              </a:rPr>
              <a:t>           просадка балласта;</a:t>
            </a:r>
            <a:endParaRPr lang="en-US" sz="1600" b="0" kern="0" dirty="0" smtClean="0">
              <a:solidFill>
                <a:sysClr val="windowText" lastClr="000000"/>
              </a:solidFill>
              <a:latin typeface="+mn-lt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0" i="1" kern="0" dirty="0" smtClean="0">
                <a:solidFill>
                  <a:sysClr val="windowText" lastClr="000000"/>
                </a:solidFill>
                <a:latin typeface="+mn-lt"/>
              </a:rPr>
              <a:t>      </a:t>
            </a:r>
            <a:r>
              <a:rPr lang="en-US" sz="1600" b="0" i="1" kern="0" dirty="0" smtClean="0">
                <a:solidFill>
                  <a:sysClr val="windowText" lastClr="000000"/>
                </a:solidFill>
                <a:latin typeface="+mn-lt"/>
              </a:rPr>
              <a:t>x</a:t>
            </a:r>
            <a:r>
              <a:rPr lang="ru-RU" sz="1600" b="0" kern="0" dirty="0" smtClean="0">
                <a:solidFill>
                  <a:sysClr val="windowText" lastClr="000000"/>
                </a:solidFill>
                <a:latin typeface="+mn-lt"/>
              </a:rPr>
              <a:t> – сечение рельса от стыка.</a:t>
            </a:r>
          </a:p>
        </p:txBody>
      </p:sp>
      <p:sp>
        <p:nvSpPr>
          <p:cNvPr id="43" name="Text Box 28"/>
          <p:cNvSpPr txBox="1">
            <a:spLocks noChangeArrowheads="1"/>
          </p:cNvSpPr>
          <p:nvPr/>
        </p:nvSpPr>
        <p:spPr bwMode="auto">
          <a:xfrm>
            <a:off x="66675" y="4323484"/>
            <a:ext cx="45418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где </a:t>
            </a:r>
            <a:r>
              <a:rPr lang="en-US" sz="1600" b="0" i="1" dirty="0" smtClean="0">
                <a:latin typeface="+mn-lt"/>
              </a:rPr>
              <a:t>l</a:t>
            </a:r>
            <a:r>
              <a:rPr lang="ru-RU" sz="1600" b="0" i="1" dirty="0" smtClean="0">
                <a:latin typeface="+mn-lt"/>
              </a:rPr>
              <a:t> – </a:t>
            </a:r>
            <a:r>
              <a:rPr lang="ru-RU" sz="1600" b="0" dirty="0" smtClean="0">
                <a:latin typeface="+mn-lt"/>
              </a:rPr>
              <a:t>длина неровности,</a:t>
            </a:r>
            <a:endParaRPr lang="en-US" sz="1600" b="0" dirty="0" smtClean="0">
              <a:latin typeface="+mn-lt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b="0" i="1" dirty="0" smtClean="0">
                <a:latin typeface="+mn-lt"/>
              </a:rPr>
              <a:t>     </a:t>
            </a:r>
            <a:r>
              <a:rPr lang="en-US" sz="1600" b="0" i="1" dirty="0" smtClean="0">
                <a:latin typeface="+mn-lt"/>
              </a:rPr>
              <a:t>x</a:t>
            </a:r>
            <a:r>
              <a:rPr lang="ru-RU" sz="1600" b="0" i="1" dirty="0" smtClean="0">
                <a:latin typeface="+mn-lt"/>
              </a:rPr>
              <a:t> </a:t>
            </a:r>
            <a:r>
              <a:rPr lang="ru-RU" sz="1600" b="0" dirty="0" smtClean="0">
                <a:latin typeface="+mn-lt"/>
              </a:rPr>
              <a:t>– координата поперечного сечения рельса,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           отсчитанная от начала неровности,</a:t>
            </a:r>
            <a:endParaRPr lang="en-US" sz="1600" b="0" i="1" dirty="0" smtClean="0">
              <a:latin typeface="+mn-lt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b="0" i="1" dirty="0" smtClean="0">
                <a:latin typeface="+mn-lt"/>
              </a:rPr>
              <a:t>     </a:t>
            </a:r>
            <a:r>
              <a:rPr lang="en-US" sz="1600" b="0" i="1" dirty="0" smtClean="0">
                <a:latin typeface="+mn-lt"/>
              </a:rPr>
              <a:t>k</a:t>
            </a:r>
            <a:r>
              <a:rPr lang="ru-RU" sz="1600" b="0" dirty="0" smtClean="0">
                <a:latin typeface="+mn-lt"/>
              </a:rPr>
              <a:t> – коэффициент, определяющий глубину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0" dirty="0" smtClean="0">
                <a:latin typeface="+mn-lt"/>
              </a:rPr>
              <a:t>           неровности.</a:t>
            </a:r>
          </a:p>
        </p:txBody>
      </p:sp>
      <p:sp>
        <p:nvSpPr>
          <p:cNvPr id="44" name="Заголовок 3"/>
          <p:cNvSpPr txBox="1">
            <a:spLocks/>
          </p:cNvSpPr>
          <p:nvPr/>
        </p:nvSpPr>
        <p:spPr bwMode="auto">
          <a:xfrm>
            <a:off x="153927" y="3684591"/>
            <a:ext cx="4132207" cy="68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Неровность на рельсе </a:t>
            </a:r>
            <a:r>
              <a:rPr kumimoji="0" 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аппроксимируется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уравнением вида: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2182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2181" name="Picture 3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9758" y="3862401"/>
            <a:ext cx="2333625" cy="552450"/>
          </a:xfrm>
          <a:prstGeom prst="rect">
            <a:avLst/>
          </a:prstGeom>
          <a:noFill/>
        </p:spPr>
      </p:pic>
      <p:sp>
        <p:nvSpPr>
          <p:cNvPr id="262183" name="Rectangle 39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9" name="Содержимое 8"/>
          <p:cNvSpPr txBox="1">
            <a:spLocks/>
          </p:cNvSpPr>
          <p:nvPr/>
        </p:nvSpPr>
        <p:spPr>
          <a:xfrm>
            <a:off x="5059371" y="5629393"/>
            <a:ext cx="3871904" cy="714294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0" dirty="0" smtClean="0">
                <a:latin typeface="+mn-lt"/>
              </a:rPr>
              <a:t>При значениях параметров </a:t>
            </a:r>
            <a:r>
              <a:rPr lang="ru-RU" sz="1800" b="0" i="1" dirty="0" smtClean="0">
                <a:latin typeface="+mn-lt"/>
              </a:rPr>
              <a:t>k</a:t>
            </a:r>
            <a:r>
              <a:rPr lang="ru-RU" sz="1800" b="0" dirty="0" smtClean="0">
                <a:latin typeface="+mn-lt"/>
              </a:rPr>
              <a:t>=0,005; </a:t>
            </a:r>
            <a:r>
              <a:rPr lang="ru-RU" sz="1800" b="0" i="1" dirty="0" smtClean="0">
                <a:latin typeface="+mn-lt"/>
              </a:rPr>
              <a:t>l</a:t>
            </a:r>
            <a:r>
              <a:rPr lang="ru-RU" sz="1800" b="0" dirty="0" smtClean="0">
                <a:latin typeface="+mn-lt"/>
              </a:rPr>
              <a:t>=125 мм неровность удовлетворяет предъявляемым к ней требованиям.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0" name="Объект 22"/>
          <p:cNvGraphicFramePr/>
          <p:nvPr/>
        </p:nvGraphicFramePr>
        <p:xfrm>
          <a:off x="66675" y="5343643"/>
          <a:ext cx="4799365" cy="1000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1" name="Содержимое 8"/>
          <p:cNvSpPr txBox="1">
            <a:spLocks/>
          </p:cNvSpPr>
          <p:nvPr/>
        </p:nvSpPr>
        <p:spPr>
          <a:xfrm>
            <a:off x="15875" y="6303959"/>
            <a:ext cx="4850165" cy="265159"/>
          </a:xfrm>
          <a:prstGeom prst="rect">
            <a:avLst/>
          </a:prstGeom>
        </p:spPr>
        <p:txBody>
          <a:bodyPr/>
          <a:lstStyle/>
          <a:p>
            <a:pPr lvl="0"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0" dirty="0" smtClean="0">
                <a:latin typeface="+mn-lt"/>
              </a:rPr>
              <a:t>График аппроксимированной стыковой неровности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Text Box 28"/>
          <p:cNvSpPr txBox="1">
            <a:spLocks noChangeArrowheads="1"/>
          </p:cNvSpPr>
          <p:nvPr/>
        </p:nvSpPr>
        <p:spPr bwMode="auto">
          <a:xfrm>
            <a:off x="66675" y="3100383"/>
            <a:ext cx="4332284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z="1800" b="0" dirty="0" smtClean="0">
                <a:latin typeface="+mn-lt"/>
              </a:rPr>
              <a:t>Рельсовый стык в модели представлен вертикальной неровностью.</a:t>
            </a:r>
            <a:endParaRPr lang="ru-RU" sz="1800" b="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1BF89-872C-4CF9-85FA-1C35FF2796AE}" type="slidenum">
              <a:rPr lang="ru-RU"/>
              <a:pPr/>
              <a:t>8</a:t>
            </a:fld>
            <a:endParaRPr lang="ru-RU"/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4017" y="178450"/>
            <a:ext cx="8264447" cy="293732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Идентификация параметров динамической модели пути в зоне стыка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3173" name="Text Box 5"/>
          <p:cNvSpPr txBox="1">
            <a:spLocks noChangeArrowheads="1"/>
          </p:cNvSpPr>
          <p:nvPr/>
        </p:nvSpPr>
        <p:spPr bwMode="auto">
          <a:xfrm>
            <a:off x="373005" y="576784"/>
            <a:ext cx="50736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Лабораторная установка для определения упруго-диссипативных характеристик балластного слоя</a:t>
            </a:r>
            <a:endParaRPr lang="ru-RU" b="0" dirty="0">
              <a:latin typeface="Times New Roman" pitchFamily="18" charset="0"/>
            </a:endParaRPr>
          </a:p>
        </p:txBody>
      </p:sp>
      <p:sp>
        <p:nvSpPr>
          <p:cNvPr id="263185" name="Text Box 17"/>
          <p:cNvSpPr txBox="1">
            <a:spLocks noChangeArrowheads="1"/>
          </p:cNvSpPr>
          <p:nvPr/>
        </p:nvSpPr>
        <p:spPr bwMode="auto">
          <a:xfrm>
            <a:off x="6022916" y="576784"/>
            <a:ext cx="3013133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/>
            <a:r>
              <a:rPr lang="ru-RU" sz="1600" b="0" dirty="0" smtClean="0">
                <a:latin typeface="+mn-lt"/>
              </a:rPr>
              <a:t>1 – цилиндрическая оболочка</a:t>
            </a:r>
          </a:p>
          <a:p>
            <a:pPr lvl="0"/>
            <a:r>
              <a:rPr lang="ru-RU" sz="1600" b="0" dirty="0" smtClean="0">
                <a:latin typeface="+mn-lt"/>
              </a:rPr>
              <a:t>2 – древесностружечная плита,</a:t>
            </a:r>
          </a:p>
          <a:p>
            <a:pPr lvl="0"/>
            <a:r>
              <a:rPr lang="ru-RU" sz="1600" b="0" dirty="0" smtClean="0">
                <a:latin typeface="+mn-lt"/>
              </a:rPr>
              <a:t>3 – металлическая плита с</a:t>
            </a:r>
          </a:p>
          <a:p>
            <a:pPr lvl="0"/>
            <a:r>
              <a:rPr lang="ru-RU" sz="1600" b="0" dirty="0" smtClean="0">
                <a:latin typeface="+mn-lt"/>
              </a:rPr>
              <a:t>      Т-образными пазами</a:t>
            </a:r>
          </a:p>
          <a:p>
            <a:pPr lvl="0"/>
            <a:r>
              <a:rPr lang="ru-RU" sz="1600" b="0" dirty="0" smtClean="0">
                <a:latin typeface="+mn-lt"/>
              </a:rPr>
              <a:t>4 – слой песка </a:t>
            </a:r>
          </a:p>
          <a:p>
            <a:pPr lvl="0"/>
            <a:r>
              <a:rPr lang="ru-RU" sz="1600" b="0" dirty="0" smtClean="0">
                <a:latin typeface="+mn-lt"/>
              </a:rPr>
              <a:t>5 – слой щебня </a:t>
            </a:r>
          </a:p>
          <a:p>
            <a:pPr lvl="0"/>
            <a:r>
              <a:rPr lang="ru-RU" sz="1600" b="0" dirty="0" smtClean="0">
                <a:latin typeface="+mn-lt"/>
              </a:rPr>
              <a:t>6– пакет стальных и резиновых</a:t>
            </a:r>
          </a:p>
          <a:p>
            <a:pPr lvl="0"/>
            <a:r>
              <a:rPr lang="ru-RU" sz="1600" b="0" dirty="0" smtClean="0">
                <a:latin typeface="+mn-lt"/>
              </a:rPr>
              <a:t>     прокладок</a:t>
            </a:r>
          </a:p>
          <a:p>
            <a:pPr lvl="0"/>
            <a:r>
              <a:rPr lang="ru-RU" sz="1600" b="0" dirty="0" smtClean="0">
                <a:latin typeface="+mn-lt"/>
              </a:rPr>
              <a:t>7 – пуансон</a:t>
            </a:r>
          </a:p>
          <a:p>
            <a:pPr lvl="0"/>
            <a:r>
              <a:rPr lang="ru-RU" sz="1600" b="0" dirty="0" smtClean="0">
                <a:latin typeface="+mn-lt"/>
              </a:rPr>
              <a:t>8 – валик</a:t>
            </a:r>
          </a:p>
          <a:p>
            <a:pPr lvl="0"/>
            <a:r>
              <a:rPr lang="en-US" sz="1600" b="0" dirty="0" smtClean="0">
                <a:latin typeface="+mn-lt"/>
              </a:rPr>
              <a:t>9</a:t>
            </a:r>
            <a:r>
              <a:rPr lang="ru-RU" sz="1600" b="0" dirty="0" smtClean="0">
                <a:latin typeface="+mn-lt"/>
              </a:rPr>
              <a:t> – рычаг</a:t>
            </a:r>
          </a:p>
          <a:p>
            <a:pPr lvl="0"/>
            <a:r>
              <a:rPr lang="ru-RU" sz="1600" b="0" dirty="0" smtClean="0">
                <a:latin typeface="+mn-lt"/>
              </a:rPr>
              <a:t>1</a:t>
            </a:r>
            <a:r>
              <a:rPr lang="en-US" sz="1600" b="0" dirty="0" smtClean="0">
                <a:latin typeface="+mn-lt"/>
              </a:rPr>
              <a:t>0 </a:t>
            </a:r>
            <a:r>
              <a:rPr lang="ru-RU" sz="1600" b="0" dirty="0" smtClean="0">
                <a:latin typeface="+mn-lt"/>
              </a:rPr>
              <a:t>– тяга</a:t>
            </a:r>
          </a:p>
          <a:p>
            <a:pPr lvl="0"/>
            <a:r>
              <a:rPr lang="ru-RU" sz="1600" b="0" dirty="0" smtClean="0">
                <a:latin typeface="+mn-lt"/>
              </a:rPr>
              <a:t>11 – проушина </a:t>
            </a:r>
          </a:p>
          <a:p>
            <a:pPr lvl="0"/>
            <a:r>
              <a:rPr lang="ru-RU" sz="1600" b="0" dirty="0" smtClean="0">
                <a:latin typeface="+mn-lt"/>
              </a:rPr>
              <a:t>12 – пластина</a:t>
            </a:r>
          </a:p>
          <a:p>
            <a:pPr lvl="0"/>
            <a:r>
              <a:rPr lang="ru-RU" sz="1600" b="0" dirty="0" smtClean="0">
                <a:latin typeface="+mn-lt"/>
              </a:rPr>
              <a:t>13– рамка </a:t>
            </a:r>
          </a:p>
          <a:p>
            <a:pPr lvl="0"/>
            <a:r>
              <a:rPr lang="ru-RU" sz="1600" b="0" dirty="0" smtClean="0">
                <a:latin typeface="+mn-lt"/>
              </a:rPr>
              <a:t>14 – пружина </a:t>
            </a:r>
          </a:p>
          <a:p>
            <a:pPr lvl="0"/>
            <a:r>
              <a:rPr lang="ru-RU" sz="1600" b="0" dirty="0" smtClean="0">
                <a:latin typeface="+mn-lt"/>
              </a:rPr>
              <a:t>15,17 – грузы</a:t>
            </a:r>
          </a:p>
          <a:p>
            <a:pPr lvl="0"/>
            <a:r>
              <a:rPr lang="ru-RU" sz="1600" b="0" dirty="0" smtClean="0">
                <a:latin typeface="+mn-lt"/>
              </a:rPr>
              <a:t>16 –  подвеска</a:t>
            </a:r>
          </a:p>
          <a:p>
            <a:pPr lvl="0"/>
            <a:r>
              <a:rPr lang="ru-RU" sz="1600" b="0" dirty="0" smtClean="0">
                <a:latin typeface="+mn-lt"/>
              </a:rPr>
              <a:t>18 – двигатель-редуктор </a:t>
            </a:r>
          </a:p>
          <a:p>
            <a:pPr lvl="0"/>
            <a:r>
              <a:rPr lang="ru-RU" sz="1600" b="0" dirty="0" smtClean="0">
                <a:latin typeface="+mn-lt"/>
              </a:rPr>
              <a:t>19 –барабан </a:t>
            </a:r>
          </a:p>
          <a:p>
            <a:pPr lvl="0"/>
            <a:r>
              <a:rPr lang="ru-RU" sz="1600" b="0" dirty="0" smtClean="0">
                <a:latin typeface="+mn-lt"/>
              </a:rPr>
              <a:t>20 – стойка</a:t>
            </a:r>
          </a:p>
          <a:p>
            <a:pPr lvl="0"/>
            <a:r>
              <a:rPr lang="ru-RU" sz="1600" b="0" dirty="0" smtClean="0">
                <a:latin typeface="+mn-lt"/>
              </a:rPr>
              <a:t>21 – перо </a:t>
            </a:r>
            <a:endParaRPr lang="ru-RU" sz="1600" b="0" dirty="0">
              <a:latin typeface="+mn-lt"/>
            </a:endParaRPr>
          </a:p>
        </p:txBody>
      </p:sp>
      <p:pic>
        <p:nvPicPr>
          <p:cNvPr id="22" name="Рисунок 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17" y="1566837"/>
            <a:ext cx="59436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97B85-8435-44C1-9025-0E30929EE2DD}" type="slidenum">
              <a:rPr lang="ru-RU"/>
              <a:pPr/>
              <a:t>9</a:t>
            </a:fld>
            <a:endParaRPr lang="ru-RU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Динамическая модель лабораторной установки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247" name="Text Box 7"/>
          <p:cNvSpPr txBox="1">
            <a:spLocks noChangeArrowheads="1"/>
          </p:cNvSpPr>
          <p:nvPr/>
        </p:nvSpPr>
        <p:spPr bwMode="auto">
          <a:xfrm>
            <a:off x="2584450" y="3541713"/>
            <a:ext cx="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endParaRPr lang="ru-RU" sz="1800" b="0"/>
          </a:p>
        </p:txBody>
      </p:sp>
      <p:sp>
        <p:nvSpPr>
          <p:cNvPr id="266248" name="Text Box 8"/>
          <p:cNvSpPr txBox="1">
            <a:spLocks noChangeArrowheads="1"/>
          </p:cNvSpPr>
          <p:nvPr/>
        </p:nvSpPr>
        <p:spPr bwMode="auto">
          <a:xfrm>
            <a:off x="1625600" y="1435100"/>
            <a:ext cx="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endParaRPr lang="ru-RU" sz="1800" b="0"/>
          </a:p>
        </p:txBody>
      </p:sp>
      <p:sp>
        <p:nvSpPr>
          <p:cNvPr id="266263" name="Text Box 23"/>
          <p:cNvSpPr txBox="1">
            <a:spLocks noChangeArrowheads="1"/>
          </p:cNvSpPr>
          <p:nvPr/>
        </p:nvSpPr>
        <p:spPr bwMode="auto">
          <a:xfrm>
            <a:off x="4437063" y="1566863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sz="1800" b="0"/>
          </a:p>
        </p:txBody>
      </p:sp>
      <p:sp>
        <p:nvSpPr>
          <p:cNvPr id="266312" name="Text Box 72"/>
          <p:cNvSpPr txBox="1">
            <a:spLocks noChangeArrowheads="1"/>
          </p:cNvSpPr>
          <p:nvPr/>
        </p:nvSpPr>
        <p:spPr bwMode="auto">
          <a:xfrm>
            <a:off x="4367210" y="1316623"/>
            <a:ext cx="46545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0" dirty="0" smtClean="0">
                <a:latin typeface="+mn-lt"/>
              </a:rPr>
              <a:t>Характеристическое уравнение для уравнения (*)</a:t>
            </a:r>
            <a:endParaRPr lang="ru-RU" sz="1600" b="0" dirty="0">
              <a:latin typeface="+mn-lt"/>
            </a:endParaRPr>
          </a:p>
        </p:txBody>
      </p:sp>
      <p:sp>
        <p:nvSpPr>
          <p:cNvPr id="266317" name="Text Box 77"/>
          <p:cNvSpPr txBox="1">
            <a:spLocks noChangeArrowheads="1"/>
          </p:cNvSpPr>
          <p:nvPr/>
        </p:nvSpPr>
        <p:spPr bwMode="auto">
          <a:xfrm>
            <a:off x="230915" y="3681934"/>
            <a:ext cx="3432223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ru-RU" sz="1800" b="0" dirty="0" smtClean="0">
                <a:latin typeface="Times New Roman" pitchFamily="18" charset="0"/>
              </a:rPr>
              <a:t>Дифференциальные уравнения свободных колебаний массы: </a:t>
            </a:r>
            <a:endParaRPr lang="ru-RU" sz="1800" b="0" dirty="0">
              <a:latin typeface="Times New Roman" pitchFamily="18" charset="0"/>
            </a:endParaRPr>
          </a:p>
        </p:txBody>
      </p:sp>
      <p:sp>
        <p:nvSpPr>
          <p:cNvPr id="266318" name="Text Box 78"/>
          <p:cNvSpPr txBox="1">
            <a:spLocks noChangeArrowheads="1"/>
          </p:cNvSpPr>
          <p:nvPr/>
        </p:nvSpPr>
        <p:spPr bwMode="auto">
          <a:xfrm>
            <a:off x="4367210" y="2085957"/>
            <a:ext cx="35401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0" dirty="0" smtClean="0">
                <a:latin typeface="Times New Roman" pitchFamily="18" charset="0"/>
              </a:rPr>
              <a:t>где</a:t>
            </a:r>
            <a:endParaRPr lang="ru-RU" sz="1600" b="0" dirty="0">
              <a:latin typeface="Times New Roman" pitchFamily="18" charset="0"/>
            </a:endParaRPr>
          </a:p>
        </p:txBody>
      </p:sp>
      <p:sp>
        <p:nvSpPr>
          <p:cNvPr id="266319" name="Text Box 79"/>
          <p:cNvSpPr txBox="1">
            <a:spLocks noChangeArrowheads="1"/>
          </p:cNvSpPr>
          <p:nvPr/>
        </p:nvSpPr>
        <p:spPr bwMode="auto">
          <a:xfrm>
            <a:off x="230915" y="4738688"/>
            <a:ext cx="459667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ru-RU" sz="1600" b="0" dirty="0" smtClean="0">
                <a:latin typeface="+mn-lt"/>
              </a:rPr>
              <a:t>где  передаточное отношение рычага </a:t>
            </a:r>
            <a:r>
              <a:rPr lang="en-US" sz="1600" b="0" i="1" dirty="0" smtClean="0">
                <a:latin typeface="+mn-lt"/>
              </a:rPr>
              <a:t>k</a:t>
            </a:r>
            <a:r>
              <a:rPr lang="ru-RU" sz="1600" b="0" dirty="0" smtClean="0">
                <a:latin typeface="+mn-lt"/>
              </a:rPr>
              <a:t>=10;</a:t>
            </a:r>
          </a:p>
          <a:p>
            <a:r>
              <a:rPr lang="ru-RU" sz="1600" b="0" dirty="0" smtClean="0">
                <a:latin typeface="+mn-lt"/>
              </a:rPr>
              <a:t>       жесткость пружины </a:t>
            </a:r>
            <a:r>
              <a:rPr lang="ru-RU" sz="1600" b="0" i="1" dirty="0" smtClean="0">
                <a:latin typeface="+mn-lt"/>
              </a:rPr>
              <a:t>С</a:t>
            </a:r>
            <a:r>
              <a:rPr lang="ru-RU" sz="1600" b="0" i="1" baseline="-25000" dirty="0" smtClean="0">
                <a:latin typeface="+mn-lt"/>
              </a:rPr>
              <a:t>п</a:t>
            </a:r>
            <a:r>
              <a:rPr lang="ru-RU" sz="1600" b="0" dirty="0" smtClean="0">
                <a:latin typeface="+mn-lt"/>
              </a:rPr>
              <a:t>=2,5∙10</a:t>
            </a:r>
            <a:r>
              <a:rPr lang="ru-RU" sz="1600" b="0" baseline="30000" dirty="0" smtClean="0">
                <a:latin typeface="+mn-lt"/>
              </a:rPr>
              <a:t>4</a:t>
            </a:r>
            <a:r>
              <a:rPr lang="ru-RU" sz="1600" b="0" dirty="0" smtClean="0">
                <a:latin typeface="+mn-lt"/>
              </a:rPr>
              <a:t> Н/м;</a:t>
            </a:r>
          </a:p>
          <a:p>
            <a:r>
              <a:rPr lang="ru-RU" sz="1600" b="0" dirty="0" smtClean="0">
                <a:latin typeface="+mn-lt"/>
              </a:rPr>
              <a:t>       жесткость, обусловленная упругими</a:t>
            </a:r>
          </a:p>
          <a:p>
            <a:r>
              <a:rPr lang="ru-RU" sz="1600" b="0" dirty="0" smtClean="0">
                <a:latin typeface="+mn-lt"/>
              </a:rPr>
              <a:t>       свойствами рычага 9 и тяги 10, </a:t>
            </a:r>
            <a:r>
              <a:rPr lang="ru-RU" sz="1600" b="0" i="1" dirty="0" smtClean="0">
                <a:latin typeface="+mn-lt"/>
              </a:rPr>
              <a:t>С</a:t>
            </a:r>
            <a:r>
              <a:rPr lang="ru-RU" sz="1600" b="0" i="1" baseline="-25000" dirty="0" smtClean="0">
                <a:latin typeface="+mn-lt"/>
              </a:rPr>
              <a:t>р</a:t>
            </a:r>
            <a:r>
              <a:rPr lang="ru-RU" sz="1600" b="0" dirty="0" smtClean="0">
                <a:latin typeface="+mn-lt"/>
              </a:rPr>
              <a:t>=4,68∙10</a:t>
            </a:r>
            <a:r>
              <a:rPr lang="ru-RU" sz="1600" b="0" baseline="30000" dirty="0" smtClean="0">
                <a:latin typeface="+mn-lt"/>
              </a:rPr>
              <a:t>4</a:t>
            </a:r>
            <a:r>
              <a:rPr lang="ru-RU" sz="1600" b="0" dirty="0" smtClean="0">
                <a:latin typeface="+mn-lt"/>
              </a:rPr>
              <a:t> Н/м;</a:t>
            </a:r>
          </a:p>
          <a:p>
            <a:r>
              <a:rPr lang="ru-RU" sz="1600" b="0" dirty="0" smtClean="0">
                <a:latin typeface="+mn-lt"/>
              </a:rPr>
              <a:t>       приведенная жесткость рычага и пружины</a:t>
            </a:r>
            <a:endParaRPr lang="ru-RU" sz="1600" b="0" dirty="0">
              <a:latin typeface="+mn-lt"/>
            </a:endParaRPr>
          </a:p>
        </p:txBody>
      </p:sp>
      <p:sp>
        <p:nvSpPr>
          <p:cNvPr id="266321" name="Rectangle 81"/>
          <p:cNvSpPr>
            <a:spLocks noChangeArrowheads="1"/>
          </p:cNvSpPr>
          <p:nvPr/>
        </p:nvSpPr>
        <p:spPr bwMode="auto">
          <a:xfrm>
            <a:off x="5111753" y="5108598"/>
            <a:ext cx="3910007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eaLnBrk="1" hangingPunct="1"/>
            <a:r>
              <a:rPr lang="ru-RU" sz="1600" b="0" dirty="0" smtClean="0">
                <a:latin typeface="+mn-lt"/>
              </a:rPr>
              <a:t>С использованием разработанной установки получено значение коэффициента жесткости балластного слоя 5,25∙10</a:t>
            </a:r>
            <a:r>
              <a:rPr lang="ru-RU" sz="1600" b="0" baseline="30000" dirty="0" smtClean="0">
                <a:latin typeface="+mn-lt"/>
              </a:rPr>
              <a:t>6</a:t>
            </a:r>
            <a:r>
              <a:rPr lang="ru-RU" sz="1600" b="0" dirty="0" smtClean="0">
                <a:latin typeface="+mn-lt"/>
              </a:rPr>
              <a:t> Н/м и значение коэффициента гашения колебаний 14∙10</a:t>
            </a:r>
            <a:r>
              <a:rPr lang="ru-RU" sz="1600" b="0" baseline="30000" dirty="0" smtClean="0">
                <a:latin typeface="+mn-lt"/>
              </a:rPr>
              <a:t>4</a:t>
            </a:r>
            <a:r>
              <a:rPr lang="ru-RU" sz="1600" b="0" dirty="0" smtClean="0">
                <a:latin typeface="+mn-lt"/>
              </a:rPr>
              <a:t>Н∙с/м.</a:t>
            </a:r>
            <a:endParaRPr lang="ru-RU" sz="1600" b="0" dirty="0">
              <a:latin typeface="+mn-lt"/>
            </a:endParaRPr>
          </a:p>
        </p:txBody>
      </p:sp>
      <p:sp>
        <p:nvSpPr>
          <p:cNvPr id="266322" name="Text Box 82"/>
          <p:cNvSpPr txBox="1">
            <a:spLocks noChangeArrowheads="1"/>
          </p:cNvSpPr>
          <p:nvPr/>
        </p:nvSpPr>
        <p:spPr bwMode="auto">
          <a:xfrm>
            <a:off x="4627563" y="4284663"/>
            <a:ext cx="431482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600" b="0" dirty="0" smtClean="0">
                <a:latin typeface="+mn-lt"/>
              </a:rPr>
              <a:t>Осциллограммы колебаний грузов:</a:t>
            </a:r>
          </a:p>
          <a:p>
            <a:pPr algn="ctr"/>
            <a:r>
              <a:rPr lang="ru-RU" sz="1600" b="0" dirty="0" smtClean="0">
                <a:latin typeface="+mn-lt"/>
              </a:rPr>
              <a:t>а - в эксперименте; б - теоретическое решение</a:t>
            </a:r>
            <a:endParaRPr lang="ru-RU" sz="1600" b="0" dirty="0">
              <a:latin typeface="+mn-lt"/>
            </a:endParaRPr>
          </a:p>
        </p:txBody>
      </p:sp>
      <p:sp>
        <p:nvSpPr>
          <p:cNvPr id="2" name="Rectangle 8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83"/>
          <p:cNvSpPr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25" name="Rectangle 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27" name="Rectangle 8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29" name="Rectangle 8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28" name="Picture 8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37063" y="695325"/>
            <a:ext cx="4314825" cy="552450"/>
          </a:xfrm>
          <a:prstGeom prst="rect">
            <a:avLst/>
          </a:prstGeom>
          <a:noFill/>
        </p:spPr>
      </p:pic>
      <p:sp>
        <p:nvSpPr>
          <p:cNvPr id="266331" name="Rectangle 9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30" name="Picture 9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1799" y="1604963"/>
            <a:ext cx="2095500" cy="238125"/>
          </a:xfrm>
          <a:prstGeom prst="rect">
            <a:avLst/>
          </a:prstGeom>
          <a:noFill/>
        </p:spPr>
      </p:pic>
      <p:sp>
        <p:nvSpPr>
          <p:cNvPr id="266332" name="Rectangle 92"/>
          <p:cNvSpPr>
            <a:spLocks noChangeArrowheads="1"/>
          </p:cNvSpPr>
          <p:nvPr/>
        </p:nvSpPr>
        <p:spPr bwMode="auto">
          <a:xfrm>
            <a:off x="0" y="695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9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Picture 9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27591" y="1933575"/>
            <a:ext cx="1438275" cy="533400"/>
          </a:xfrm>
          <a:prstGeom prst="rect">
            <a:avLst/>
          </a:prstGeom>
          <a:noFill/>
        </p:spPr>
      </p:pic>
      <p:sp>
        <p:nvSpPr>
          <p:cNvPr id="266336" name="Rectangle 9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35" name="Picture 9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59537" y="1933575"/>
            <a:ext cx="885825" cy="466725"/>
          </a:xfrm>
          <a:prstGeom prst="rect">
            <a:avLst/>
          </a:prstGeom>
          <a:noFill/>
        </p:spPr>
      </p:pic>
      <p:sp>
        <p:nvSpPr>
          <p:cNvPr id="266339" name="Rectangle 9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38" name="Picture 9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7299" y="1905000"/>
            <a:ext cx="914400" cy="504825"/>
          </a:xfrm>
          <a:prstGeom prst="rect">
            <a:avLst/>
          </a:prstGeom>
          <a:noFill/>
        </p:spPr>
      </p:pic>
      <p:sp>
        <p:nvSpPr>
          <p:cNvPr id="266343" name="Rectangle 10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42" name="Picture 10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8938" y="4129088"/>
            <a:ext cx="3124200" cy="609600"/>
          </a:xfrm>
          <a:prstGeom prst="rect">
            <a:avLst/>
          </a:prstGeom>
          <a:noFill/>
        </p:spPr>
      </p:pic>
      <p:sp>
        <p:nvSpPr>
          <p:cNvPr id="266346" name="Rectangle 10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6345" name="Object 105"/>
          <p:cNvGraphicFramePr>
            <a:graphicFrameLocks noChangeAspect="1"/>
          </p:cNvGraphicFramePr>
          <p:nvPr/>
        </p:nvGraphicFramePr>
        <p:xfrm>
          <a:off x="1030239" y="5969794"/>
          <a:ext cx="2000250" cy="523875"/>
        </p:xfrm>
        <a:graphic>
          <a:graphicData uri="http://schemas.openxmlformats.org/presentationml/2006/ole">
            <p:oleObj spid="_x0000_s316434" name="Формула" r:id="rId10" imgW="2654300" imgH="685800" progId="Equation.3">
              <p:embed/>
            </p:oleObj>
          </a:graphicData>
        </a:graphic>
      </p:graphicFrame>
      <p:pic>
        <p:nvPicPr>
          <p:cNvPr id="68" name="Рисунок 67"/>
          <p:cNvPicPr/>
          <p:nvPr/>
        </p:nvPicPr>
        <p:blipFill>
          <a:blip r:embed="rId11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4275493" y="2631488"/>
            <a:ext cx="4746267" cy="681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Рисунок 68"/>
          <p:cNvPicPr/>
          <p:nvPr/>
        </p:nvPicPr>
        <p:blipFill>
          <a:blip r:embed="rId1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4352796" y="3389310"/>
            <a:ext cx="4791204" cy="94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Rectangle 81"/>
          <p:cNvSpPr>
            <a:spLocks noChangeArrowheads="1"/>
          </p:cNvSpPr>
          <p:nvPr/>
        </p:nvSpPr>
        <p:spPr bwMode="auto">
          <a:xfrm>
            <a:off x="8862926" y="3389310"/>
            <a:ext cx="1731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ru-RU" sz="1600" b="0" dirty="0" smtClean="0">
                <a:latin typeface="Times New Roman" pitchFamily="18" charset="0"/>
              </a:rPr>
              <a:t>б)</a:t>
            </a:r>
            <a:endParaRPr lang="ru-RU" sz="1600" b="0" dirty="0">
              <a:latin typeface="Times New Roman" pitchFamily="18" charset="0"/>
            </a:endParaRPr>
          </a:p>
        </p:txBody>
      </p:sp>
      <p:sp>
        <p:nvSpPr>
          <p:cNvPr id="71" name="Rectangle 81"/>
          <p:cNvSpPr>
            <a:spLocks noChangeArrowheads="1"/>
          </p:cNvSpPr>
          <p:nvPr/>
        </p:nvSpPr>
        <p:spPr bwMode="auto">
          <a:xfrm>
            <a:off x="8861460" y="2631488"/>
            <a:ext cx="1603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ru-RU" sz="1600" b="0" dirty="0" smtClean="0">
                <a:latin typeface="Times New Roman" pitchFamily="18" charset="0"/>
              </a:rPr>
              <a:t>а)</a:t>
            </a:r>
            <a:endParaRPr lang="ru-RU" sz="1600" b="0" dirty="0">
              <a:latin typeface="Times New Roman" pitchFamily="18" charset="0"/>
            </a:endParaRPr>
          </a:p>
        </p:txBody>
      </p:sp>
      <p:pic>
        <p:nvPicPr>
          <p:cNvPr id="72" name="Рисунок 71"/>
          <p:cNvPicPr/>
          <p:nvPr/>
        </p:nvPicPr>
        <p:blipFill>
          <a:blip r:embed="rId13" cstate="print">
            <a:lum bright="-10000" contrast="20000"/>
          </a:blip>
          <a:srcRect r="30195"/>
          <a:stretch>
            <a:fillRect/>
          </a:stretch>
        </p:blipFill>
        <p:spPr bwMode="auto">
          <a:xfrm>
            <a:off x="328613" y="537093"/>
            <a:ext cx="3622666" cy="314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21160</TotalTime>
  <Words>2308</Words>
  <Application>Microsoft Office PowerPoint</Application>
  <PresentationFormat>Экран (4:3)</PresentationFormat>
  <Paragraphs>626</Paragraphs>
  <Slides>21</Slides>
  <Notes>21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Оформление по умолчанию</vt:lpstr>
      <vt:lpstr>Формула</vt:lpstr>
      <vt:lpstr>Точечный рисунок</vt:lpstr>
      <vt:lpstr>Слайд 1</vt:lpstr>
      <vt:lpstr>Актуальность проблемы</vt:lpstr>
      <vt:lpstr>Устройство бесстыкового железнодорожного пути</vt:lpstr>
      <vt:lpstr>Слайд 4</vt:lpstr>
      <vt:lpstr>Закон распределения величин зазоров в рельсовых стыках</vt:lpstr>
      <vt:lpstr>Оценка силы ударного взаимодействия колеса и рельса при перекатывании колеса через рельсовый стык</vt:lpstr>
      <vt:lpstr>Компьютерное моделирование процесса перекатывания колеса через рельсовый стык</vt:lpstr>
      <vt:lpstr>Идентификация параметров динамической модели пути в зоне стыка</vt:lpstr>
      <vt:lpstr>Динамическая модель лабораторной установки</vt:lpstr>
      <vt:lpstr>Результаты моделирования движения полувагона в зоне рельсового стыка</vt:lpstr>
      <vt:lpstr>Осциллограммы динамических усилий, возникающих при движении полувагона в зоне стыка с просадкой балласта</vt:lpstr>
      <vt:lpstr>Осциллограммы динамических усилий, возникающих при движении полувагона в зоне стыка с просадкой балласта</vt:lpstr>
      <vt:lpstr>Контактные напряжения, возникающие в колесе вагона при перекатывании через стык</vt:lpstr>
      <vt:lpstr>Распределение давлений при расположении колеса на кромке рельса</vt:lpstr>
      <vt:lpstr>Оценка долговечности колеса вагона из условий движения без учета стыков</vt:lpstr>
      <vt:lpstr>Оценка долговечности колеса вагона из условий движения без учета стыков</vt:lpstr>
      <vt:lpstr>Оценка долговечности колеса вагона из условий движения без учета стыков</vt:lpstr>
      <vt:lpstr>Влияние рельсовых стыков на накопление контактно-усталостных повреждений в колёсах</vt:lpstr>
      <vt:lpstr>Влияние рельсовых стыков на накопление контактно-усталостных повреждений в колёсах</vt:lpstr>
      <vt:lpstr>Основные результаты и выводы</vt:lpstr>
      <vt:lpstr>Слайд 21</vt:lpstr>
    </vt:vector>
  </TitlesOfParts>
  <Company>BSTU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Установка колесных пар</dc:title>
  <dc:creator>Aleks&amp;Well</dc:creator>
  <cp:lastModifiedBy>Елена Сергеевна</cp:lastModifiedBy>
  <cp:revision>1198</cp:revision>
  <dcterms:created xsi:type="dcterms:W3CDTF">2001-05-12T09:32:51Z</dcterms:created>
  <dcterms:modified xsi:type="dcterms:W3CDTF">2014-04-09T11:33:36Z</dcterms:modified>
</cp:coreProperties>
</file>