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8" r:id="rId2"/>
    <p:sldId id="287" r:id="rId3"/>
    <p:sldId id="274" r:id="rId4"/>
    <p:sldId id="277" r:id="rId5"/>
    <p:sldId id="286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bg1"/>
    </p:penClr>
  </p:showPr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94859" autoAdjust="0"/>
  </p:normalViewPr>
  <p:slideViewPr>
    <p:cSldViewPr>
      <p:cViewPr>
        <p:scale>
          <a:sx n="57" d="100"/>
          <a:sy n="57" d="100"/>
        </p:scale>
        <p:origin x="-178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Relationship Id="rId1" Type="http://schemas.openxmlformats.org/officeDocument/2006/relationships/image" Target="../media/image13.jpe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 algn="ctr">
              <a:defRPr/>
            </a:pPr>
            <a:r>
              <a:rPr lang="ru-RU" sz="1800" b="1" i="0" baseline="0" noProof="0" dirty="0" smtClean="0"/>
              <a:t>Первый ролик  с </a:t>
            </a:r>
          </a:p>
          <a:p>
            <a:pPr algn="ctr">
              <a:defRPr/>
            </a:pPr>
            <a:r>
              <a:rPr lang="ru-RU" sz="1800" b="1" i="0" baseline="0" noProof="0" dirty="0" smtClean="0"/>
              <a:t>внутренним кольцом</a:t>
            </a:r>
            <a:endParaRPr lang="ru-RU" sz="1800" b="1" i="0" baseline="0" noProof="0" dirty="0"/>
          </a:p>
        </c:rich>
      </c:tx>
      <c:layout/>
    </c:title>
    <c:view3D>
      <c:perspective val="30"/>
    </c:view3D>
    <c:plotArea>
      <c:layout/>
      <c:area3DChart>
        <c:grouping val="standard"/>
        <c:ser>
          <c:idx val="0"/>
          <c:order val="0"/>
          <c:tx>
            <c:v>1 ролик П-го подшипника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Лист1!$A$2:$AD$2</c:f>
              <c:numCache>
                <c:formatCode>General</c:formatCode>
                <c:ptCount val="30"/>
                <c:pt idx="0">
                  <c:v>128</c:v>
                </c:pt>
                <c:pt idx="1">
                  <c:v>321</c:v>
                </c:pt>
                <c:pt idx="2">
                  <c:v>390</c:v>
                </c:pt>
                <c:pt idx="3">
                  <c:v>348</c:v>
                </c:pt>
                <c:pt idx="4">
                  <c:v>419</c:v>
                </c:pt>
                <c:pt idx="5">
                  <c:v>450</c:v>
                </c:pt>
                <c:pt idx="6">
                  <c:v>444</c:v>
                </c:pt>
                <c:pt idx="7">
                  <c:v>420</c:v>
                </c:pt>
                <c:pt idx="8">
                  <c:v>422</c:v>
                </c:pt>
                <c:pt idx="9">
                  <c:v>410</c:v>
                </c:pt>
                <c:pt idx="10">
                  <c:v>432</c:v>
                </c:pt>
                <c:pt idx="11">
                  <c:v>375</c:v>
                </c:pt>
                <c:pt idx="12">
                  <c:v>360</c:v>
                </c:pt>
                <c:pt idx="13">
                  <c:v>378</c:v>
                </c:pt>
                <c:pt idx="14">
                  <c:v>342</c:v>
                </c:pt>
                <c:pt idx="15">
                  <c:v>292</c:v>
                </c:pt>
                <c:pt idx="16">
                  <c:v>290</c:v>
                </c:pt>
                <c:pt idx="17">
                  <c:v>285</c:v>
                </c:pt>
                <c:pt idx="18">
                  <c:v>271</c:v>
                </c:pt>
                <c:pt idx="19">
                  <c:v>200</c:v>
                </c:pt>
                <c:pt idx="20">
                  <c:v>176</c:v>
                </c:pt>
                <c:pt idx="21">
                  <c:v>140</c:v>
                </c:pt>
                <c:pt idx="22">
                  <c:v>109</c:v>
                </c:pt>
                <c:pt idx="23">
                  <c:v>47</c:v>
                </c:pt>
                <c:pt idx="24">
                  <c:v>14</c:v>
                </c:pt>
                <c:pt idx="25">
                  <c:v>13</c:v>
                </c:pt>
                <c:pt idx="26">
                  <c:v>10</c:v>
                </c:pt>
                <c:pt idx="27">
                  <c:v>6</c:v>
                </c:pt>
                <c:pt idx="28">
                  <c:v>1</c:v>
                </c:pt>
                <c:pt idx="29">
                  <c:v>1</c:v>
                </c:pt>
              </c:numCache>
            </c:numRef>
          </c:val>
        </c:ser>
        <c:ser>
          <c:idx val="1"/>
          <c:order val="1"/>
          <c:tx>
            <c:v>1 ролик З-го подшипника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Лист1!$A$3:$AD$3</c:f>
              <c:numCache>
                <c:formatCode>General</c:formatCode>
                <c:ptCount val="30"/>
                <c:pt idx="0">
                  <c:v>73</c:v>
                </c:pt>
                <c:pt idx="1">
                  <c:v>530</c:v>
                </c:pt>
                <c:pt idx="2">
                  <c:v>905</c:v>
                </c:pt>
                <c:pt idx="3">
                  <c:v>921</c:v>
                </c:pt>
                <c:pt idx="4">
                  <c:v>900</c:v>
                </c:pt>
                <c:pt idx="5">
                  <c:v>899</c:v>
                </c:pt>
                <c:pt idx="6">
                  <c:v>870</c:v>
                </c:pt>
                <c:pt idx="7">
                  <c:v>820</c:v>
                </c:pt>
                <c:pt idx="8">
                  <c:v>740</c:v>
                </c:pt>
                <c:pt idx="9">
                  <c:v>701</c:v>
                </c:pt>
                <c:pt idx="10">
                  <c:v>690</c:v>
                </c:pt>
                <c:pt idx="11">
                  <c:v>709</c:v>
                </c:pt>
                <c:pt idx="12">
                  <c:v>706</c:v>
                </c:pt>
                <c:pt idx="13">
                  <c:v>726</c:v>
                </c:pt>
                <c:pt idx="14">
                  <c:v>735</c:v>
                </c:pt>
                <c:pt idx="15">
                  <c:v>721</c:v>
                </c:pt>
                <c:pt idx="16">
                  <c:v>620</c:v>
                </c:pt>
                <c:pt idx="17">
                  <c:v>588</c:v>
                </c:pt>
                <c:pt idx="18">
                  <c:v>519</c:v>
                </c:pt>
                <c:pt idx="19">
                  <c:v>507</c:v>
                </c:pt>
                <c:pt idx="20">
                  <c:v>506</c:v>
                </c:pt>
                <c:pt idx="21">
                  <c:v>459</c:v>
                </c:pt>
                <c:pt idx="22">
                  <c:v>422</c:v>
                </c:pt>
                <c:pt idx="23">
                  <c:v>442</c:v>
                </c:pt>
                <c:pt idx="24">
                  <c:v>419</c:v>
                </c:pt>
                <c:pt idx="25">
                  <c:v>268</c:v>
                </c:pt>
                <c:pt idx="26">
                  <c:v>171</c:v>
                </c:pt>
                <c:pt idx="27">
                  <c:v>59</c:v>
                </c:pt>
                <c:pt idx="28">
                  <c:v>6</c:v>
                </c:pt>
                <c:pt idx="29">
                  <c:v>3</c:v>
                </c:pt>
              </c:numCache>
            </c:numRef>
          </c:val>
        </c:ser>
        <c:axId val="73890432"/>
        <c:axId val="73904896"/>
        <c:axId val="73830400"/>
      </c:area3DChart>
      <c:catAx>
        <c:axId val="73890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3904896"/>
        <c:crosses val="autoZero"/>
        <c:auto val="1"/>
        <c:lblAlgn val="ctr"/>
        <c:lblOffset val="100"/>
      </c:catAx>
      <c:valAx>
        <c:axId val="7390489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3890432"/>
        <c:crosses val="autoZero"/>
        <c:crossBetween val="midCat"/>
      </c:valAx>
      <c:serAx>
        <c:axId val="73830400"/>
        <c:scaling>
          <c:orientation val="minMax"/>
        </c:scaling>
        <c:delete val="1"/>
        <c:axPos val="b"/>
        <c:majorTickMark val="none"/>
        <c:tickLblPos val="nextTo"/>
        <c:crossAx val="73904896"/>
        <c:crosses val="autoZero"/>
      </c:ser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Второй  ролик  с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внутренним кольцом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>
        <c:manualLayout>
          <c:xMode val="edge"/>
          <c:yMode val="edge"/>
          <c:x val="0.19096146689315749"/>
          <c:y val="0"/>
        </c:manualLayout>
      </c:layout>
    </c:title>
    <c:view3D>
      <c:rotX val="20"/>
      <c:perspective val="30"/>
    </c:view3D>
    <c:plotArea>
      <c:layout>
        <c:manualLayout>
          <c:layoutTarget val="inner"/>
          <c:xMode val="edge"/>
          <c:yMode val="edge"/>
          <c:x val="0.13203819592032606"/>
          <c:y val="0.22892267867483718"/>
          <c:w val="0.56518363585097031"/>
          <c:h val="0.45400493233879868"/>
        </c:manualLayout>
      </c:layout>
      <c:area3DChart>
        <c:grouping val="standard"/>
        <c:ser>
          <c:idx val="0"/>
          <c:order val="0"/>
          <c:tx>
            <c:v>2 Ролик Переднього підшипника</c:v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Лист1!$A$4:$AD$4</c:f>
              <c:numCache>
                <c:formatCode>General</c:formatCode>
                <c:ptCount val="30"/>
                <c:pt idx="0">
                  <c:v>112</c:v>
                </c:pt>
                <c:pt idx="1">
                  <c:v>325</c:v>
                </c:pt>
                <c:pt idx="2">
                  <c:v>414</c:v>
                </c:pt>
                <c:pt idx="3">
                  <c:v>420</c:v>
                </c:pt>
                <c:pt idx="4">
                  <c:v>433</c:v>
                </c:pt>
                <c:pt idx="5">
                  <c:v>503</c:v>
                </c:pt>
                <c:pt idx="6">
                  <c:v>468</c:v>
                </c:pt>
                <c:pt idx="7">
                  <c:v>420</c:v>
                </c:pt>
                <c:pt idx="8">
                  <c:v>427</c:v>
                </c:pt>
                <c:pt idx="9">
                  <c:v>466</c:v>
                </c:pt>
                <c:pt idx="10">
                  <c:v>483</c:v>
                </c:pt>
                <c:pt idx="11">
                  <c:v>400</c:v>
                </c:pt>
                <c:pt idx="12">
                  <c:v>400</c:v>
                </c:pt>
                <c:pt idx="13">
                  <c:v>375</c:v>
                </c:pt>
                <c:pt idx="14">
                  <c:v>401</c:v>
                </c:pt>
                <c:pt idx="15">
                  <c:v>343</c:v>
                </c:pt>
                <c:pt idx="16">
                  <c:v>335</c:v>
                </c:pt>
                <c:pt idx="17">
                  <c:v>298</c:v>
                </c:pt>
                <c:pt idx="18">
                  <c:v>260</c:v>
                </c:pt>
                <c:pt idx="19">
                  <c:v>239</c:v>
                </c:pt>
                <c:pt idx="20">
                  <c:v>211</c:v>
                </c:pt>
                <c:pt idx="21">
                  <c:v>182</c:v>
                </c:pt>
                <c:pt idx="22">
                  <c:v>154</c:v>
                </c:pt>
                <c:pt idx="23">
                  <c:v>86</c:v>
                </c:pt>
                <c:pt idx="24">
                  <c:v>35</c:v>
                </c:pt>
                <c:pt idx="25">
                  <c:v>25</c:v>
                </c:pt>
                <c:pt idx="26">
                  <c:v>15</c:v>
                </c:pt>
                <c:pt idx="27">
                  <c:v>10</c:v>
                </c:pt>
                <c:pt idx="28">
                  <c:v>6</c:v>
                </c:pt>
                <c:pt idx="29">
                  <c:v>2</c:v>
                </c:pt>
              </c:numCache>
            </c:numRef>
          </c:val>
        </c:ser>
        <c:ser>
          <c:idx val="1"/>
          <c:order val="1"/>
          <c:tx>
            <c:v>2 Ролик Заднього підшипника</c:v>
          </c:tx>
          <c:spPr>
            <a:ln w="25400">
              <a:noFill/>
            </a:ln>
          </c:spPr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Лист1!$A$5:$AD$5</c:f>
              <c:numCache>
                <c:formatCode>General</c:formatCode>
                <c:ptCount val="30"/>
                <c:pt idx="0">
                  <c:v>16</c:v>
                </c:pt>
                <c:pt idx="1">
                  <c:v>71</c:v>
                </c:pt>
                <c:pt idx="2">
                  <c:v>478</c:v>
                </c:pt>
                <c:pt idx="3">
                  <c:v>808</c:v>
                </c:pt>
                <c:pt idx="4">
                  <c:v>843</c:v>
                </c:pt>
                <c:pt idx="5">
                  <c:v>900</c:v>
                </c:pt>
                <c:pt idx="6">
                  <c:v>921</c:v>
                </c:pt>
                <c:pt idx="7">
                  <c:v>936</c:v>
                </c:pt>
                <c:pt idx="8">
                  <c:v>929</c:v>
                </c:pt>
                <c:pt idx="9">
                  <c:v>777</c:v>
                </c:pt>
                <c:pt idx="10">
                  <c:v>700</c:v>
                </c:pt>
                <c:pt idx="11">
                  <c:v>725</c:v>
                </c:pt>
                <c:pt idx="12">
                  <c:v>719</c:v>
                </c:pt>
                <c:pt idx="13">
                  <c:v>769</c:v>
                </c:pt>
                <c:pt idx="14">
                  <c:v>750</c:v>
                </c:pt>
                <c:pt idx="15">
                  <c:v>747</c:v>
                </c:pt>
                <c:pt idx="16">
                  <c:v>730</c:v>
                </c:pt>
                <c:pt idx="17">
                  <c:v>726</c:v>
                </c:pt>
                <c:pt idx="18">
                  <c:v>617</c:v>
                </c:pt>
                <c:pt idx="19">
                  <c:v>564</c:v>
                </c:pt>
                <c:pt idx="20">
                  <c:v>563</c:v>
                </c:pt>
                <c:pt idx="21">
                  <c:v>563</c:v>
                </c:pt>
                <c:pt idx="22">
                  <c:v>510</c:v>
                </c:pt>
                <c:pt idx="23">
                  <c:v>483</c:v>
                </c:pt>
                <c:pt idx="24">
                  <c:v>468</c:v>
                </c:pt>
                <c:pt idx="25">
                  <c:v>401</c:v>
                </c:pt>
                <c:pt idx="26">
                  <c:v>234</c:v>
                </c:pt>
                <c:pt idx="27">
                  <c:v>115</c:v>
                </c:pt>
                <c:pt idx="28">
                  <c:v>64</c:v>
                </c:pt>
                <c:pt idx="29">
                  <c:v>2</c:v>
                </c:pt>
              </c:numCache>
            </c:numRef>
          </c:val>
        </c:ser>
        <c:gapDepth val="45"/>
        <c:axId val="73923584"/>
        <c:axId val="76567680"/>
        <c:axId val="66534464"/>
      </c:area3DChart>
      <c:catAx>
        <c:axId val="739235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6567680"/>
        <c:crosses val="autoZero"/>
        <c:auto val="1"/>
        <c:lblAlgn val="ctr"/>
        <c:lblOffset val="100"/>
      </c:catAx>
      <c:valAx>
        <c:axId val="7656768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3923584"/>
        <c:crosses val="autoZero"/>
        <c:crossBetween val="midCat"/>
      </c:valAx>
      <c:serAx>
        <c:axId val="66534464"/>
        <c:scaling>
          <c:orientation val="minMax"/>
        </c:scaling>
        <c:delete val="1"/>
        <c:axPos val="b"/>
        <c:tickLblPos val="nextTo"/>
        <c:crossAx val="76567680"/>
        <c:crosses val="autoZero"/>
      </c:serAx>
    </c:plotArea>
    <c:legend>
      <c:legendPos val="r"/>
      <c:layout/>
    </c:legend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Первый ролик  с наружным кольцом</a:t>
            </a:r>
          </a:p>
        </c:rich>
      </c:tx>
      <c:layout>
        <c:manualLayout>
          <c:xMode val="edge"/>
          <c:yMode val="edge"/>
          <c:x val="9.7326775507142527E-2"/>
          <c:y val="3.1033985917891336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0.11810597112860927"/>
          <c:y val="0.15246199555004941"/>
          <c:w val="0.65775967847769412"/>
          <c:h val="0.61293283771000762"/>
        </c:manualLayout>
      </c:layout>
      <c:area3DChart>
        <c:grouping val="standard"/>
        <c:ser>
          <c:idx val="0"/>
          <c:order val="0"/>
          <c:tx>
            <c:v>1 Ролик П-го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Лист1!$A$8:$AD$8</c:f>
              <c:numCache>
                <c:formatCode>General</c:formatCode>
                <c:ptCount val="30"/>
                <c:pt idx="0">
                  <c:v>14</c:v>
                </c:pt>
                <c:pt idx="1">
                  <c:v>21</c:v>
                </c:pt>
                <c:pt idx="2">
                  <c:v>23</c:v>
                </c:pt>
                <c:pt idx="3">
                  <c:v>55</c:v>
                </c:pt>
                <c:pt idx="4">
                  <c:v>117</c:v>
                </c:pt>
                <c:pt idx="5">
                  <c:v>126</c:v>
                </c:pt>
                <c:pt idx="6">
                  <c:v>176</c:v>
                </c:pt>
                <c:pt idx="7">
                  <c:v>193</c:v>
                </c:pt>
                <c:pt idx="8">
                  <c:v>276</c:v>
                </c:pt>
                <c:pt idx="9">
                  <c:v>271</c:v>
                </c:pt>
                <c:pt idx="10">
                  <c:v>294</c:v>
                </c:pt>
                <c:pt idx="11">
                  <c:v>295</c:v>
                </c:pt>
                <c:pt idx="12">
                  <c:v>346</c:v>
                </c:pt>
                <c:pt idx="13">
                  <c:v>335</c:v>
                </c:pt>
                <c:pt idx="14">
                  <c:v>340</c:v>
                </c:pt>
                <c:pt idx="15">
                  <c:v>335</c:v>
                </c:pt>
                <c:pt idx="16">
                  <c:v>366</c:v>
                </c:pt>
                <c:pt idx="17">
                  <c:v>384</c:v>
                </c:pt>
                <c:pt idx="18">
                  <c:v>341</c:v>
                </c:pt>
                <c:pt idx="19">
                  <c:v>350</c:v>
                </c:pt>
                <c:pt idx="20">
                  <c:v>354</c:v>
                </c:pt>
                <c:pt idx="21">
                  <c:v>359</c:v>
                </c:pt>
                <c:pt idx="22">
                  <c:v>328</c:v>
                </c:pt>
                <c:pt idx="23">
                  <c:v>304</c:v>
                </c:pt>
                <c:pt idx="24">
                  <c:v>262</c:v>
                </c:pt>
                <c:pt idx="25">
                  <c:v>212</c:v>
                </c:pt>
                <c:pt idx="26">
                  <c:v>92</c:v>
                </c:pt>
                <c:pt idx="27">
                  <c:v>58</c:v>
                </c:pt>
                <c:pt idx="28">
                  <c:v>10</c:v>
                </c:pt>
                <c:pt idx="29">
                  <c:v>1</c:v>
                </c:pt>
              </c:numCache>
            </c:numRef>
          </c:val>
        </c:ser>
        <c:ser>
          <c:idx val="1"/>
          <c:order val="1"/>
          <c:tx>
            <c:v>1 Ролик З-го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Лист1!$A$9:$AD$9</c:f>
              <c:numCache>
                <c:formatCode>General</c:formatCode>
                <c:ptCount val="30"/>
                <c:pt idx="0">
                  <c:v>1</c:v>
                </c:pt>
                <c:pt idx="1">
                  <c:v>15</c:v>
                </c:pt>
                <c:pt idx="2">
                  <c:v>154</c:v>
                </c:pt>
                <c:pt idx="3">
                  <c:v>368</c:v>
                </c:pt>
                <c:pt idx="4">
                  <c:v>407</c:v>
                </c:pt>
                <c:pt idx="5">
                  <c:v>461</c:v>
                </c:pt>
                <c:pt idx="6">
                  <c:v>482</c:v>
                </c:pt>
                <c:pt idx="7">
                  <c:v>522</c:v>
                </c:pt>
                <c:pt idx="8">
                  <c:v>569</c:v>
                </c:pt>
                <c:pt idx="9">
                  <c:v>546</c:v>
                </c:pt>
                <c:pt idx="10">
                  <c:v>544</c:v>
                </c:pt>
                <c:pt idx="11">
                  <c:v>489</c:v>
                </c:pt>
                <c:pt idx="12">
                  <c:v>510</c:v>
                </c:pt>
                <c:pt idx="13">
                  <c:v>560</c:v>
                </c:pt>
                <c:pt idx="14">
                  <c:v>538</c:v>
                </c:pt>
                <c:pt idx="15">
                  <c:v>564</c:v>
                </c:pt>
                <c:pt idx="16">
                  <c:v>552</c:v>
                </c:pt>
                <c:pt idx="17">
                  <c:v>550</c:v>
                </c:pt>
                <c:pt idx="18">
                  <c:v>540</c:v>
                </c:pt>
                <c:pt idx="19">
                  <c:v>555</c:v>
                </c:pt>
                <c:pt idx="20">
                  <c:v>600</c:v>
                </c:pt>
                <c:pt idx="21">
                  <c:v>661</c:v>
                </c:pt>
                <c:pt idx="22">
                  <c:v>630</c:v>
                </c:pt>
                <c:pt idx="23">
                  <c:v>580</c:v>
                </c:pt>
                <c:pt idx="24">
                  <c:v>577</c:v>
                </c:pt>
                <c:pt idx="25">
                  <c:v>567</c:v>
                </c:pt>
                <c:pt idx="26">
                  <c:v>551</c:v>
                </c:pt>
                <c:pt idx="27">
                  <c:v>543</c:v>
                </c:pt>
                <c:pt idx="28">
                  <c:v>260</c:v>
                </c:pt>
                <c:pt idx="29">
                  <c:v>47</c:v>
                </c:pt>
              </c:numCache>
            </c:numRef>
          </c:val>
        </c:ser>
        <c:axId val="76602752"/>
        <c:axId val="76609024"/>
        <c:axId val="68207936"/>
      </c:area3DChart>
      <c:catAx>
        <c:axId val="76602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6609024"/>
        <c:crosses val="autoZero"/>
        <c:auto val="1"/>
        <c:lblAlgn val="ctr"/>
        <c:lblOffset val="100"/>
      </c:catAx>
      <c:valAx>
        <c:axId val="7660902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2.2907275052157079E-2"/>
              <c:y val="0.27489890977888065"/>
            </c:manualLayout>
          </c:layout>
        </c:title>
        <c:numFmt formatCode="General" sourceLinked="1"/>
        <c:majorTickMark val="none"/>
        <c:tickLblPos val="nextTo"/>
        <c:crossAx val="76602752"/>
        <c:crosses val="autoZero"/>
        <c:crossBetween val="midCat"/>
      </c:valAx>
      <c:serAx>
        <c:axId val="68207936"/>
        <c:scaling>
          <c:orientation val="minMax"/>
        </c:scaling>
        <c:delete val="1"/>
        <c:axPos val="b"/>
        <c:tickLblPos val="nextTo"/>
        <c:crossAx val="76609024"/>
        <c:crosses val="autoZero"/>
      </c:ser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Второй ролик  с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наружным кольцом</a:t>
            </a:r>
          </a:p>
        </c:rich>
      </c:tx>
      <c:layout>
        <c:manualLayout>
          <c:xMode val="edge"/>
          <c:yMode val="edge"/>
          <c:x val="0.23106479769231875"/>
          <c:y val="3.4505601260001097E-3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0.1449346580988152"/>
          <c:y val="0.20186966863649441"/>
          <c:w val="0.65116039770469591"/>
          <c:h val="0.44987953498730032"/>
        </c:manualLayout>
      </c:layout>
      <c:area3DChart>
        <c:grouping val="standard"/>
        <c:ser>
          <c:idx val="0"/>
          <c:order val="0"/>
          <c:tx>
            <c:v>2 Ролик П-го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Лист1!$A$10:$AD$10</c:f>
              <c:numCache>
                <c:formatCode>General</c:formatCode>
                <c:ptCount val="30"/>
                <c:pt idx="0">
                  <c:v>8</c:v>
                </c:pt>
                <c:pt idx="1">
                  <c:v>9</c:v>
                </c:pt>
                <c:pt idx="2">
                  <c:v>63</c:v>
                </c:pt>
                <c:pt idx="3">
                  <c:v>133</c:v>
                </c:pt>
                <c:pt idx="4">
                  <c:v>143</c:v>
                </c:pt>
                <c:pt idx="5">
                  <c:v>201</c:v>
                </c:pt>
                <c:pt idx="6">
                  <c:v>207</c:v>
                </c:pt>
                <c:pt idx="7">
                  <c:v>295</c:v>
                </c:pt>
                <c:pt idx="8">
                  <c:v>307</c:v>
                </c:pt>
                <c:pt idx="9">
                  <c:v>316</c:v>
                </c:pt>
                <c:pt idx="10">
                  <c:v>318</c:v>
                </c:pt>
                <c:pt idx="11">
                  <c:v>357</c:v>
                </c:pt>
                <c:pt idx="12">
                  <c:v>393</c:v>
                </c:pt>
                <c:pt idx="13">
                  <c:v>365</c:v>
                </c:pt>
                <c:pt idx="14">
                  <c:v>368</c:v>
                </c:pt>
                <c:pt idx="15">
                  <c:v>366</c:v>
                </c:pt>
                <c:pt idx="16">
                  <c:v>432</c:v>
                </c:pt>
                <c:pt idx="17">
                  <c:v>367</c:v>
                </c:pt>
                <c:pt idx="18">
                  <c:v>383</c:v>
                </c:pt>
                <c:pt idx="19">
                  <c:v>353</c:v>
                </c:pt>
                <c:pt idx="20">
                  <c:v>400</c:v>
                </c:pt>
                <c:pt idx="21">
                  <c:v>361</c:v>
                </c:pt>
                <c:pt idx="22">
                  <c:v>320</c:v>
                </c:pt>
                <c:pt idx="23">
                  <c:v>300</c:v>
                </c:pt>
                <c:pt idx="24">
                  <c:v>295</c:v>
                </c:pt>
                <c:pt idx="25">
                  <c:v>284</c:v>
                </c:pt>
                <c:pt idx="26">
                  <c:v>264</c:v>
                </c:pt>
                <c:pt idx="27">
                  <c:v>85</c:v>
                </c:pt>
                <c:pt idx="28">
                  <c:v>13</c:v>
                </c:pt>
                <c:pt idx="29">
                  <c:v>1</c:v>
                </c:pt>
              </c:numCache>
            </c:numRef>
          </c:val>
        </c:ser>
        <c:ser>
          <c:idx val="1"/>
          <c:order val="1"/>
          <c:tx>
            <c:v>2 Ролик З-го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5.0669999999999975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10.133999999999999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20.267999999999986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30.401999999999987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38.846999999999994</c:v>
                </c:pt>
                <c:pt idx="23">
                  <c:v>40.536000000000001</c:v>
                </c:pt>
                <c:pt idx="24">
                  <c:v>42.225000000000122</c:v>
                </c:pt>
                <c:pt idx="25">
                  <c:v>43.913999999999994</c:v>
                </c:pt>
                <c:pt idx="26">
                  <c:v>45.603000000000002</c:v>
                </c:pt>
                <c:pt idx="27">
                  <c:v>47.292000000000122</c:v>
                </c:pt>
                <c:pt idx="28">
                  <c:v>48.980999999999995</c:v>
                </c:pt>
                <c:pt idx="29">
                  <c:v>50.67</c:v>
                </c:pt>
              </c:numCache>
            </c:numRef>
          </c:cat>
          <c:val>
            <c:numRef>
              <c:f>Лист1!$A$11:$AD$11</c:f>
              <c:numCache>
                <c:formatCode>General</c:formatCode>
                <c:ptCount val="30"/>
                <c:pt idx="0">
                  <c:v>7</c:v>
                </c:pt>
                <c:pt idx="1">
                  <c:v>170</c:v>
                </c:pt>
                <c:pt idx="2">
                  <c:v>273</c:v>
                </c:pt>
                <c:pt idx="3">
                  <c:v>357</c:v>
                </c:pt>
                <c:pt idx="4">
                  <c:v>434</c:v>
                </c:pt>
                <c:pt idx="5">
                  <c:v>437</c:v>
                </c:pt>
                <c:pt idx="6">
                  <c:v>438</c:v>
                </c:pt>
                <c:pt idx="7">
                  <c:v>439</c:v>
                </c:pt>
                <c:pt idx="8">
                  <c:v>519</c:v>
                </c:pt>
                <c:pt idx="9">
                  <c:v>574</c:v>
                </c:pt>
                <c:pt idx="10">
                  <c:v>517</c:v>
                </c:pt>
                <c:pt idx="11">
                  <c:v>532</c:v>
                </c:pt>
                <c:pt idx="12">
                  <c:v>635</c:v>
                </c:pt>
                <c:pt idx="13">
                  <c:v>636</c:v>
                </c:pt>
                <c:pt idx="14">
                  <c:v>638</c:v>
                </c:pt>
                <c:pt idx="15">
                  <c:v>660</c:v>
                </c:pt>
                <c:pt idx="16">
                  <c:v>662</c:v>
                </c:pt>
                <c:pt idx="17">
                  <c:v>512</c:v>
                </c:pt>
                <c:pt idx="18">
                  <c:v>579</c:v>
                </c:pt>
                <c:pt idx="19">
                  <c:v>549</c:v>
                </c:pt>
                <c:pt idx="20">
                  <c:v>659</c:v>
                </c:pt>
                <c:pt idx="21">
                  <c:v>619</c:v>
                </c:pt>
                <c:pt idx="22">
                  <c:v>547</c:v>
                </c:pt>
                <c:pt idx="23">
                  <c:v>530</c:v>
                </c:pt>
                <c:pt idx="24">
                  <c:v>592</c:v>
                </c:pt>
                <c:pt idx="25">
                  <c:v>534</c:v>
                </c:pt>
                <c:pt idx="26">
                  <c:v>589</c:v>
                </c:pt>
                <c:pt idx="27">
                  <c:v>95</c:v>
                </c:pt>
                <c:pt idx="28">
                  <c:v>30</c:v>
                </c:pt>
                <c:pt idx="29">
                  <c:v>17</c:v>
                </c:pt>
              </c:numCache>
            </c:numRef>
          </c:val>
        </c:ser>
        <c:axId val="73977856"/>
        <c:axId val="73979776"/>
        <c:axId val="73832640"/>
      </c:area3DChart>
      <c:catAx>
        <c:axId val="73977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3979776"/>
        <c:crosses val="autoZero"/>
        <c:auto val="1"/>
        <c:lblAlgn val="ctr"/>
        <c:lblOffset val="100"/>
      </c:catAx>
      <c:valAx>
        <c:axId val="7397977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3977856"/>
        <c:crosses val="autoZero"/>
        <c:crossBetween val="midCat"/>
      </c:valAx>
      <c:serAx>
        <c:axId val="73832640"/>
        <c:scaling>
          <c:orientation val="minMax"/>
        </c:scaling>
        <c:delete val="1"/>
        <c:axPos val="b"/>
        <c:tickLblPos val="nextTo"/>
        <c:crossAx val="73979776"/>
        <c:crosses val="autoZero"/>
      </c:ser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10BDF-3A25-41A7-B9E9-EFA383CDF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23997-2FE9-46F8-BD46-DE8D74DE2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93D5A-5319-4C68-B80E-3FEA14A00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879625-3BE7-4029-A266-356B892A19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8EDB1E-2FEC-4E79-879E-B2BA8C747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BFFD6-C743-4012-A5CB-03E4261A2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F2C5A-BC3D-45B0-B159-2503FA540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89CD-A410-4A19-8FF4-2372E2D36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DD075-422E-4683-82DF-3DC70CD65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8A7763-ECB4-45AE-A071-EF4ED0E14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D01F1F-AF64-4BAC-908D-6E99DBEF97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1080F-73B2-49D3-A8D2-44A48F7AA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94B3F2-59CD-4923-9901-03566F6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643182"/>
            <a:ext cx="8785225" cy="1595438"/>
          </a:xfrm>
        </p:spPr>
        <p:txBody>
          <a:bodyPr/>
          <a:lstStyle/>
          <a:p>
            <a:pPr marL="723900" algn="ctr" defTabSz="120650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Исследования напряженно-деформированного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состояния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буксового подшипникового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узла грузового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вагона.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</a:t>
            </a: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ОТЦЕПОК</a:t>
            </a:r>
            <a:r>
              <a:rPr kumimoji="0" lang="uk-UA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ВАГОНОВ НА ЖЕЛЕЗНЫХ ДОРОГАХ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УКРАИНЫ  ЗА  ПЕРИОД 1995-2010 р.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1564" y="1357298"/>
            <a:ext cx="7872436" cy="403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57626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буксового узла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623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691356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58775" y="0"/>
            <a:ext cx="8785225" cy="5048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Конечно-элементная модель буксового узла</a:t>
            </a:r>
          </a:p>
        </p:txBody>
      </p:sp>
      <p:pic>
        <p:nvPicPr>
          <p:cNvPr id="29743" name="Picture 47" descr="I: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71546"/>
            <a:ext cx="6739576" cy="50641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Элементы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имитирующие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наличие сепаратора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57364"/>
            <a:ext cx="5572164" cy="355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62293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429520" y="221455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/>
                </a:solidFill>
              </a:rPr>
              <a:t>Элементы </a:t>
            </a:r>
            <a:r>
              <a:rPr lang="en-US" sz="1400" dirty="0" smtClean="0">
                <a:solidFill>
                  <a:schemeClr val="accent6"/>
                </a:solidFill>
              </a:rPr>
              <a:t>Link 11</a:t>
            </a:r>
            <a:endParaRPr lang="ru-RU" sz="1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3394075" y="2451100"/>
            <a:ext cx="398463" cy="13763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ru-RU"/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982788" y="2632075"/>
            <a:ext cx="1411287" cy="73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ru-RU"/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3348038" y="3644900"/>
            <a:ext cx="503237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6106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85860"/>
            <a:ext cx="4929222" cy="379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00166" y="21429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Уточнение конечно элементной сетки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286388"/>
            <a:ext cx="7000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6"/>
                </a:solidFill>
              </a:rPr>
              <a:t>Размер конечного элемента в зоне контакта ролика и колец </a:t>
            </a:r>
            <a:r>
              <a:rPr lang="en-US" sz="1600" dirty="0" smtClean="0">
                <a:solidFill>
                  <a:schemeClr val="accent6"/>
                </a:solidFill>
              </a:rPr>
              <a:t>L</a:t>
            </a:r>
            <a:r>
              <a:rPr lang="en-US" sz="1600" smtClean="0">
                <a:solidFill>
                  <a:schemeClr val="accent6"/>
                </a:solidFill>
              </a:rPr>
              <a:t>= 0.1</a:t>
            </a:r>
            <a:r>
              <a:rPr lang="ru-RU" sz="1600" smtClean="0">
                <a:solidFill>
                  <a:schemeClr val="accent6"/>
                </a:solidFill>
              </a:rPr>
              <a:t>мм</a:t>
            </a:r>
            <a:r>
              <a:rPr lang="ru-RU" sz="1600" dirty="0" smtClean="0">
                <a:solidFill>
                  <a:schemeClr val="accent6"/>
                </a:solidFill>
              </a:rPr>
              <a:t>.</a:t>
            </a:r>
            <a:endParaRPr lang="ru-RU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772400" cy="77152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Схема прикладывания нагрузки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154" name="Group 26"/>
          <p:cNvGrpSpPr>
            <a:grpSpLocks/>
          </p:cNvGrpSpPr>
          <p:nvPr/>
        </p:nvGrpSpPr>
        <p:grpSpPr bwMode="auto">
          <a:xfrm>
            <a:off x="2428191" y="928670"/>
            <a:ext cx="4786370" cy="5553477"/>
            <a:chOff x="2955" y="890"/>
            <a:chExt cx="2029" cy="2500"/>
          </a:xfrm>
        </p:grpSpPr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2955" y="2980"/>
              <a:ext cx="2029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200" b="0" dirty="0">
                  <a:latin typeface="Arial" charset="0"/>
                </a:rPr>
                <a:t> 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Схема </a:t>
              </a:r>
              <a:r>
                <a:rPr lang="ru-RU" sz="14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прикладывания 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силы </a:t>
              </a:r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F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 как равномерно распределенной </a:t>
              </a:r>
              <a:r>
                <a:rPr lang="ru-RU" sz="14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в узлах конечно элементной сетки</a:t>
              </a:r>
              <a:endParaRPr lang="ru-RU" sz="14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</p:txBody>
        </p:sp>
        <p:grpSp>
          <p:nvGrpSpPr>
            <p:cNvPr id="48139" name="Group 11"/>
            <p:cNvGrpSpPr>
              <a:grpSpLocks/>
            </p:cNvGrpSpPr>
            <p:nvPr/>
          </p:nvGrpSpPr>
          <p:grpSpPr bwMode="auto">
            <a:xfrm>
              <a:off x="3606" y="1117"/>
              <a:ext cx="30" cy="201"/>
              <a:chOff x="5561" y="2365"/>
              <a:chExt cx="121" cy="706"/>
            </a:xfrm>
          </p:grpSpPr>
          <p:sp>
            <p:nvSpPr>
              <p:cNvPr id="48140" name="Line 12"/>
              <p:cNvSpPr>
                <a:spLocks noChangeShapeType="1"/>
              </p:cNvSpPr>
              <p:nvPr/>
            </p:nvSpPr>
            <p:spPr bwMode="auto">
              <a:xfrm>
                <a:off x="5621" y="2365"/>
                <a:ext cx="1" cy="58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/>
            </p:nvSpPr>
            <p:spPr bwMode="auto">
              <a:xfrm>
                <a:off x="5561" y="2948"/>
                <a:ext cx="121" cy="1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2" y="245"/>
                  </a:cxn>
                  <a:cxn ang="0">
                    <a:pos x="243" y="0"/>
                  </a:cxn>
                  <a:cxn ang="0">
                    <a:pos x="0" y="0"/>
                  </a:cxn>
                </a:cxnLst>
                <a:rect l="0" t="0" r="r" b="b"/>
                <a:pathLst>
                  <a:path w="243" h="245">
                    <a:moveTo>
                      <a:pt x="0" y="0"/>
                    </a:moveTo>
                    <a:lnTo>
                      <a:pt x="122" y="245"/>
                    </a:lnTo>
                    <a:lnTo>
                      <a:pt x="2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8142" name="Group 14"/>
            <p:cNvGrpSpPr>
              <a:grpSpLocks/>
            </p:cNvGrpSpPr>
            <p:nvPr/>
          </p:nvGrpSpPr>
          <p:grpSpPr bwMode="auto">
            <a:xfrm>
              <a:off x="4332" y="1117"/>
              <a:ext cx="31" cy="226"/>
              <a:chOff x="7362" y="2320"/>
              <a:chExt cx="121" cy="793"/>
            </a:xfrm>
          </p:grpSpPr>
          <p:sp>
            <p:nvSpPr>
              <p:cNvPr id="48143" name="Line 15"/>
              <p:cNvSpPr>
                <a:spLocks noChangeShapeType="1"/>
              </p:cNvSpPr>
              <p:nvPr/>
            </p:nvSpPr>
            <p:spPr bwMode="auto">
              <a:xfrm>
                <a:off x="7422" y="2320"/>
                <a:ext cx="1" cy="67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4" name="Freeform 16"/>
              <p:cNvSpPr>
                <a:spLocks/>
              </p:cNvSpPr>
              <p:nvPr/>
            </p:nvSpPr>
            <p:spPr bwMode="auto">
              <a:xfrm>
                <a:off x="7362" y="2992"/>
                <a:ext cx="121" cy="1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1" y="243"/>
                  </a:cxn>
                  <a:cxn ang="0">
                    <a:pos x="243" y="0"/>
                  </a:cxn>
                  <a:cxn ang="0">
                    <a:pos x="0" y="0"/>
                  </a:cxn>
                </a:cxnLst>
                <a:rect l="0" t="0" r="r" b="b"/>
                <a:pathLst>
                  <a:path w="243" h="243">
                    <a:moveTo>
                      <a:pt x="0" y="0"/>
                    </a:moveTo>
                    <a:lnTo>
                      <a:pt x="121" y="243"/>
                    </a:lnTo>
                    <a:lnTo>
                      <a:pt x="2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8145" name="Rectangle 17"/>
            <p:cNvSpPr>
              <a:spLocks noChangeArrowheads="1"/>
            </p:cNvSpPr>
            <p:nvPr/>
          </p:nvSpPr>
          <p:spPr bwMode="auto">
            <a:xfrm>
              <a:off x="3470" y="890"/>
              <a:ext cx="27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F/2</a:t>
              </a:r>
              <a:endParaRPr lang="ru-RU" sz="14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48146" name="Rectangle 18"/>
            <p:cNvSpPr>
              <a:spLocks noChangeArrowheads="1"/>
            </p:cNvSpPr>
            <p:nvPr/>
          </p:nvSpPr>
          <p:spPr bwMode="auto">
            <a:xfrm>
              <a:off x="4241" y="890"/>
              <a:ext cx="27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F/2</a:t>
              </a:r>
              <a:endParaRPr lang="ru-RU" sz="14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</p:txBody>
        </p:sp>
      </p:grpSp>
      <p:pic>
        <p:nvPicPr>
          <p:cNvPr id="48157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928802"/>
            <a:ext cx="42195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500042"/>
            <a:ext cx="7772400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Распределение контактных напряжений в случае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прикладывания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радиальной и осевой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силы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буксовому узлу.</a:t>
            </a: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Arial" charset="0"/>
              </a:rPr>
            </a:br>
            <a:endParaRPr lang="ru-RU" sz="24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 flipH="1">
            <a:off x="2879725" y="3149600"/>
            <a:ext cx="68263" cy="131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0215" name="Picture 39" descr="I: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071546"/>
            <a:ext cx="3897963" cy="2928958"/>
          </a:xfrm>
          <a:prstGeom prst="rect">
            <a:avLst/>
          </a:prstGeom>
          <a:noFill/>
        </p:spPr>
      </p:pic>
      <p:pic>
        <p:nvPicPr>
          <p:cNvPr id="50216" name="Picture 40" descr="I: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071546"/>
            <a:ext cx="3832565" cy="2857520"/>
          </a:xfrm>
          <a:prstGeom prst="rect">
            <a:avLst/>
          </a:prstGeom>
          <a:noFill/>
        </p:spPr>
      </p:pic>
      <p:pic>
        <p:nvPicPr>
          <p:cNvPr id="50217" name="Picture 41" descr="I: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000504"/>
            <a:ext cx="3929090" cy="2650968"/>
          </a:xfrm>
          <a:prstGeom prst="rect">
            <a:avLst/>
          </a:prstGeom>
          <a:noFill/>
        </p:spPr>
      </p:pic>
      <p:pic>
        <p:nvPicPr>
          <p:cNvPr id="50219" name="Picture 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000504"/>
            <a:ext cx="37871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142852"/>
            <a:ext cx="827722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Распределения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контактных напряжений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местах контакта роликов с внешним и наружным кольцами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подшипника </a:t>
            </a: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Arial" charset="0"/>
              </a:rPr>
            </a:br>
            <a:endParaRPr lang="ru-RU" sz="2400" b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77" name="Диаграмма 76"/>
          <p:cNvGraphicFramePr/>
          <p:nvPr/>
        </p:nvGraphicFramePr>
        <p:xfrm>
          <a:off x="785786" y="1142984"/>
          <a:ext cx="428628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8" name="Диаграмма 77"/>
          <p:cNvGraphicFramePr/>
          <p:nvPr/>
        </p:nvGraphicFramePr>
        <p:xfrm>
          <a:off x="5072066" y="1214422"/>
          <a:ext cx="4071935" cy="2486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9" name="Диаграмма 78"/>
          <p:cNvGraphicFramePr/>
          <p:nvPr/>
        </p:nvGraphicFramePr>
        <p:xfrm>
          <a:off x="1000100" y="4000504"/>
          <a:ext cx="3786214" cy="251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0" name="Диаграмма 79"/>
          <p:cNvGraphicFramePr/>
          <p:nvPr/>
        </p:nvGraphicFramePr>
        <p:xfrm>
          <a:off x="5072034" y="3857628"/>
          <a:ext cx="4071966" cy="2478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ysClr val="windowText" lastClr="000000"/>
      </a:dk1>
      <a:lt1>
        <a:sysClr val="window" lastClr="FFFFFF"/>
      </a:lt1>
      <a:dk2>
        <a:srgbClr val="4F271C"/>
      </a:dk2>
      <a:lt2>
        <a:srgbClr val="A5A5A5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2723</TotalTime>
  <Words>143</Words>
  <Application>Microsoft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Исследования напряженно-деформированного состояния буксового подшипникового узла грузового вагона.</vt:lpstr>
      <vt:lpstr>Слайд 2</vt:lpstr>
      <vt:lpstr>Модель буксового узла</vt:lpstr>
      <vt:lpstr> Конечно-элементная модель буксового узла</vt:lpstr>
      <vt:lpstr>Элементы имитирующие наличие сепаратора</vt:lpstr>
      <vt:lpstr>Слайд 6</vt:lpstr>
      <vt:lpstr>Схема прикладывания нагрузки</vt:lpstr>
      <vt:lpstr>Распределение контактных напряжений в случае прикладывания радиальной и осевой силы к буксовому узлу. </vt:lpstr>
      <vt:lpstr>Распределения контактных напряжений в местах контакта роликов с внешним и наружным кольцами подшипника  </vt:lpstr>
    </vt:vector>
  </TitlesOfParts>
  <Company>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NFK</dc:creator>
  <cp:lastModifiedBy>admin</cp:lastModifiedBy>
  <cp:revision>269</cp:revision>
  <dcterms:created xsi:type="dcterms:W3CDTF">2005-12-19T10:06:02Z</dcterms:created>
  <dcterms:modified xsi:type="dcterms:W3CDTF">2014-04-10T05:50:56Z</dcterms:modified>
</cp:coreProperties>
</file>