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60" r:id="rId3"/>
    <p:sldId id="274" r:id="rId4"/>
    <p:sldId id="257" r:id="rId5"/>
    <p:sldId id="275" r:id="rId6"/>
    <p:sldId id="273" r:id="rId7"/>
    <p:sldId id="259" r:id="rId8"/>
    <p:sldId id="268" r:id="rId9"/>
    <p:sldId id="265" r:id="rId10"/>
    <p:sldId id="266" r:id="rId11"/>
    <p:sldId id="271" r:id="rId12"/>
    <p:sldId id="262" r:id="rId13"/>
    <p:sldId id="261" r:id="rId14"/>
    <p:sldId id="264" r:id="rId15"/>
    <p:sldId id="270" r:id="rId16"/>
    <p:sldId id="263" r:id="rId17"/>
    <p:sldId id="269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78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93DABD-5135-4CEA-8148-5FA04978CE49}" type="datetimeFigureOut">
              <a:rPr lang="ru-RU" smtClean="0"/>
              <a:t>07.04.2014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DC9B49-FF38-4DA5-8C5C-E2B395CBAC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077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C9B49-FF38-4DA5-8C5C-E2B395CBACE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262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C9B49-FF38-4DA5-8C5C-E2B395CBACE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542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BB2E2-3D92-4983-BCFC-D0998C0A1D3D}" type="datetime1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90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DFD1D-FB4D-4F19-A611-0B2CE2E72610}" type="datetime1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210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D36BD-3BA4-4F6C-A418-EC8952BD41D4}" type="datetime1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083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39299-E35E-434A-8818-C0B614045A18}" type="datetime1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777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B2221-2C18-4922-943D-B60FE7D20368}" type="datetime1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593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DFB5-20B2-4C72-8DE9-70EC3BA5A1E9}" type="datetime1">
              <a:rPr lang="ru-RU" smtClean="0"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551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E3C6E-5407-4E9C-9222-1E5F7ADF7933}" type="datetime1">
              <a:rPr lang="ru-RU" smtClean="0"/>
              <a:t>07.04.2014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526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08190-A7F0-4974-9D5C-A11B670A44CF}" type="datetime1">
              <a:rPr lang="ru-RU" smtClean="0"/>
              <a:t>07.04.2014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749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84AA1-D6A9-44EB-B54F-4541A81112BE}" type="datetime1">
              <a:rPr lang="ru-RU" smtClean="0"/>
              <a:t>07.04.2014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730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4A930-FA58-447A-8621-AADFAC848E52}" type="datetime1">
              <a:rPr lang="ru-RU" smtClean="0"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0685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614BC-F9FF-4FC9-8EAF-99271DC0C6E4}" type="datetime1">
              <a:rPr lang="ru-RU" smtClean="0"/>
              <a:t>07.04.2014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905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40E45-90B8-4671-A563-DE7CE1397C3E}" type="datetime1">
              <a:rPr lang="ru-RU" smtClean="0"/>
              <a:t>07.04.2014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DA286-CEE8-48C7-9DC4-43287FA41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71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vm@vstu.ru" TargetMode="External"/><Relationship Id="rId2" Type="http://schemas.openxmlformats.org/officeDocument/2006/relationships/hyperlink" Target="mailto:victor.getmanski@gmail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Вычислительно эффективный метод расчета теплопередачи при анализе динамики механической системы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551627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						</a:t>
            </a:r>
          </a:p>
          <a:p>
            <a:r>
              <a:rPr lang="ru-RU" dirty="0" smtClean="0"/>
              <a:t>Волгоградский государственный технический университет</a:t>
            </a:r>
            <a:endParaRPr lang="ru-RU" dirty="0"/>
          </a:p>
          <a:p>
            <a:r>
              <a:rPr lang="ru-RU" dirty="0" err="1" smtClean="0"/>
              <a:t>м.н.с</a:t>
            </a:r>
            <a:r>
              <a:rPr lang="ru-RU" dirty="0" smtClean="0"/>
              <a:t>. каф. ВМ   Гетманский В.В.</a:t>
            </a:r>
          </a:p>
          <a:p>
            <a:r>
              <a:rPr lang="ru-RU" dirty="0" smtClean="0"/>
              <a:t>зав. каф. ВМ 	Горобцов А.С.</a:t>
            </a:r>
          </a:p>
          <a:p>
            <a:endParaRPr lang="ru-RU" dirty="0"/>
          </a:p>
          <a:p>
            <a:r>
              <a:rPr lang="ru-RU" dirty="0" smtClean="0"/>
              <a:t>2014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09968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моделирования редуктора</a:t>
            </a:r>
            <a:r>
              <a:rPr lang="en-US" dirty="0" smtClean="0"/>
              <a:t>: </a:t>
            </a:r>
            <a:r>
              <a:rPr lang="ru-RU" dirty="0" smtClean="0"/>
              <a:t>корпус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00" y="2474100"/>
            <a:ext cx="5715000" cy="36195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2550300"/>
            <a:ext cx="5715000" cy="3619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81150" y="1690688"/>
            <a:ext cx="3562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Внутренние точки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7200900" y="1685926"/>
            <a:ext cx="3562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Внешние точки</a:t>
            </a:r>
            <a:endParaRPr lang="ru-RU" sz="24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66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моделирования внутренних деталей редуктора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05050"/>
            <a:ext cx="5715000" cy="3619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200" y="1876425"/>
            <a:ext cx="5969000" cy="447675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96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98259"/>
            <a:ext cx="5076039" cy="44011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Изменение температуры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Сравнение результатов моделирования с одним из экспериментов</a:t>
            </a:r>
          </a:p>
        </p:txBody>
      </p:sp>
      <p:pic>
        <p:nvPicPr>
          <p:cNvPr id="5" name="Рисунок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327" y="2057109"/>
            <a:ext cx="30099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90" t="3113" r="1582" b="7114"/>
          <a:stretch>
            <a:fillRect/>
          </a:stretch>
        </p:blipFill>
        <p:spPr bwMode="auto">
          <a:xfrm>
            <a:off x="6945764" y="4247859"/>
            <a:ext cx="2867025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38375"/>
            <a:ext cx="5138738" cy="349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8610600" y="6356350"/>
            <a:ext cx="27432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DA86E69D-41FA-464B-9631-294A3C231F81}" type="slidenum">
              <a:rPr lang="ru-RU">
                <a:solidFill>
                  <a:srgbClr val="898989"/>
                </a:solidFill>
              </a:rPr>
              <a:pPr/>
              <a:t>12</a:t>
            </a:fld>
            <a:endParaRPr lang="ru-RU">
              <a:solidFill>
                <a:srgbClr val="898989"/>
              </a:solidFill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6874327" y="1660839"/>
            <a:ext cx="3486077" cy="44011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Съемка </a:t>
            </a:r>
            <a:r>
              <a:rPr lang="ru-RU" dirty="0" err="1" smtClean="0"/>
              <a:t>тепловизором</a:t>
            </a:r>
            <a:endParaRPr lang="ru-RU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945765" y="3918566"/>
            <a:ext cx="3414640" cy="44011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Моделирование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568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Перенос вычислений на графическую карту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54406" y="2031571"/>
            <a:ext cx="5695254" cy="4351338"/>
          </a:xfrm>
          <a:prstGeom prst="rect">
            <a:avLst/>
          </a:prstGeom>
        </p:spPr>
      </p:pic>
      <p:pic>
        <p:nvPicPr>
          <p:cNvPr id="1026" name="Picture 2" descr="Tesla K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767" y="1968622"/>
            <a:ext cx="2234513" cy="1838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7587" y="4090989"/>
            <a:ext cx="2586871" cy="20694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40729" y="1441748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Графический ускоритель и его архитектура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615257" y="1441748"/>
            <a:ext cx="5173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Код программы по вычислению правых частей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по ускорению</a:t>
            </a:r>
            <a:r>
              <a:rPr lang="en-US" dirty="0" smtClean="0"/>
              <a:t> </a:t>
            </a:r>
            <a:r>
              <a:rPr lang="ru-RU" dirty="0" smtClean="0"/>
              <a:t>вычислений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507898"/>
              </p:ext>
            </p:extLst>
          </p:nvPr>
        </p:nvGraphicFramePr>
        <p:xfrm>
          <a:off x="5885934" y="2979799"/>
          <a:ext cx="4971536" cy="2490124"/>
        </p:xfrm>
        <a:graphic>
          <a:graphicData uri="http://schemas.openxmlformats.org/drawingml/2006/table">
            <a:tbl>
              <a:tblPr firstRow="1" firstCol="1" bandRow="1">
                <a:tableStyleId>{793D81CF-94F2-401A-BA57-92F5A7B2D0C5}</a:tableStyleId>
              </a:tblPr>
              <a:tblGrid>
                <a:gridCol w="2758514"/>
                <a:gridCol w="1104369"/>
                <a:gridCol w="1108653"/>
              </a:tblGrid>
              <a:tr h="6591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Вычислитель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Время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800" dirty="0" err="1">
                          <a:effectLst/>
                        </a:rPr>
                        <a:t>расчета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Ускорение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59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CPU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59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Векторизация (float, AVX)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35,6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2,4 раза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591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GPU (float, NVidia GTX560Ti, 384 </a:t>
                      </a:r>
                      <a:r>
                        <a:rPr lang="en-US" sz="1800" dirty="0" err="1">
                          <a:effectLst/>
                        </a:rPr>
                        <a:t>ядра</a:t>
                      </a:r>
                      <a:r>
                        <a:rPr lang="en-US" sz="1800" dirty="0">
                          <a:effectLst/>
                        </a:rPr>
                        <a:t>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4,3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19,7 </a:t>
                      </a:r>
                      <a:r>
                        <a:rPr lang="en-US" sz="1800" dirty="0" err="1">
                          <a:effectLst/>
                        </a:rPr>
                        <a:t>раз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697" y="2711579"/>
            <a:ext cx="4351422" cy="3640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351005" y="2117124"/>
            <a:ext cx="3591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Ускорение на</a:t>
            </a:r>
            <a:r>
              <a:rPr lang="en-US" sz="2000" dirty="0" smtClean="0"/>
              <a:t> CPU (</a:t>
            </a:r>
            <a:r>
              <a:rPr lang="ru-RU" sz="2000" dirty="0" smtClean="0"/>
              <a:t>кластер)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5885934" y="2117124"/>
            <a:ext cx="3591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Ускорение на</a:t>
            </a:r>
            <a:r>
              <a:rPr lang="en-US" sz="2000" dirty="0" smtClean="0"/>
              <a:t> GPU</a:t>
            </a:r>
            <a:endParaRPr lang="ru-RU" sz="20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68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Моделирование в пакете ФРУНД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3288890" cy="822325"/>
          </a:xfrm>
        </p:spPr>
        <p:txBody>
          <a:bodyPr>
            <a:noAutofit/>
          </a:bodyPr>
          <a:lstStyle/>
          <a:p>
            <a:r>
              <a:rPr lang="ru-RU" sz="1600" dirty="0" smtClean="0"/>
              <a:t>Добавление вспомогательных решателей к телам </a:t>
            </a:r>
            <a:r>
              <a:rPr lang="ru-RU" sz="1800" dirty="0" smtClean="0"/>
              <a:t>для</a:t>
            </a:r>
            <a:r>
              <a:rPr lang="ru-RU" sz="1600" dirty="0" smtClean="0"/>
              <a:t> анализа теплопередачи (на основе </a:t>
            </a:r>
            <a:r>
              <a:rPr lang="en-US" sz="1600" dirty="0" smtClean="0"/>
              <a:t>CAD)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4910" y="2917304"/>
            <a:ext cx="3440527" cy="26664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562" y="2980532"/>
            <a:ext cx="3440528" cy="26664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0495" y="2917303"/>
            <a:ext cx="3531010" cy="2666409"/>
          </a:xfrm>
          <a:prstGeom prst="rect">
            <a:avLst/>
          </a:prstGeom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4533900" y="1824037"/>
            <a:ext cx="3124200" cy="8223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/>
              <a:t>Задание граничных условий и построение сетки</a:t>
            </a:r>
            <a:endParaRPr lang="ru-RU" sz="1800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8064910" y="1825624"/>
            <a:ext cx="3124200" cy="8223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Расчет и постобработка</a:t>
            </a:r>
            <a:endParaRPr lang="ru-RU" sz="20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23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Перспективы</a:t>
            </a:r>
            <a:r>
              <a:rPr lang="en-US" dirty="0" smtClean="0"/>
              <a:t> </a:t>
            </a:r>
            <a:r>
              <a:rPr lang="ru-RU" dirty="0" smtClean="0"/>
              <a:t>использования метода при моделировании ЖД транспорта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54471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8472" y="1888488"/>
            <a:ext cx="4789788" cy="240350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693" y="1820840"/>
            <a:ext cx="4838700" cy="24193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68627" y="4604951"/>
            <a:ext cx="3789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Осевой редуктор локомотива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125731" y="4604951"/>
            <a:ext cx="4530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Системы торможения локомотива и вагонов</a:t>
            </a:r>
          </a:p>
          <a:p>
            <a:r>
              <a:rPr lang="en-US" sz="1100" dirty="0" err="1"/>
              <a:t>L.Tang</a:t>
            </a:r>
            <a:r>
              <a:rPr lang="en-US" sz="1100" dirty="0"/>
              <a:t>, </a:t>
            </a:r>
            <a:r>
              <a:rPr lang="en-US" sz="1100" dirty="0" err="1"/>
              <a:t>G.Wang</a:t>
            </a:r>
            <a:r>
              <a:rPr lang="en-US" sz="1100" dirty="0"/>
              <a:t> Simulation Analysis of Train Disc Brake Temperature </a:t>
            </a:r>
            <a:r>
              <a:rPr lang="en-US" sz="1100" dirty="0" smtClean="0"/>
              <a:t>Field//</a:t>
            </a:r>
            <a:r>
              <a:rPr lang="ru-RU" sz="1100" dirty="0" smtClean="0"/>
              <a:t> </a:t>
            </a:r>
            <a:r>
              <a:rPr lang="en-US" sz="1100" dirty="0" smtClean="0"/>
              <a:t>ICCASM-12:Advances </a:t>
            </a:r>
            <a:r>
              <a:rPr lang="en-US" sz="1100" dirty="0"/>
              <a:t>in Intelligent Systems Research</a:t>
            </a:r>
            <a:endParaRPr lang="ru-RU" sz="1100" dirty="0"/>
          </a:p>
        </p:txBody>
      </p:sp>
      <p:sp>
        <p:nvSpPr>
          <p:cNvPr id="9" name="TextBox 8"/>
          <p:cNvSpPr txBox="1"/>
          <p:nvPr/>
        </p:nvSpPr>
        <p:spPr>
          <a:xfrm>
            <a:off x="1293341" y="4881950"/>
            <a:ext cx="48026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Z. </a:t>
            </a:r>
            <a:r>
              <a:rPr lang="en-US" sz="1100" dirty="0" err="1"/>
              <a:t>Zhibin,Z</a:t>
            </a:r>
            <a:r>
              <a:rPr lang="en-US" sz="1100" dirty="0"/>
              <a:t>. Kai-</a:t>
            </a:r>
            <a:r>
              <a:rPr lang="en-US" sz="1100" dirty="0" err="1"/>
              <a:t>lin,Y</a:t>
            </a:r>
            <a:r>
              <a:rPr lang="en-US" sz="1100" dirty="0"/>
              <a:t>. Yuan Temperature Field Digital Simulation of Transmission Gear for locomotives // Railway Locomotive &amp; Car, №6, 2010</a:t>
            </a:r>
            <a:endParaRPr lang="ru-RU" sz="11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0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err="1" smtClean="0"/>
              <a:t>м.н.с</a:t>
            </a:r>
            <a:r>
              <a:rPr lang="ru-RU" dirty="0" smtClean="0"/>
              <a:t>. кафедры ВМ </a:t>
            </a:r>
            <a:r>
              <a:rPr lang="ru-RU" dirty="0" err="1" smtClean="0"/>
              <a:t>ВолгГТУ,к.т.н</a:t>
            </a:r>
            <a:r>
              <a:rPr lang="ru-RU" dirty="0" smtClean="0"/>
              <a:t>. Гетманский В.В.</a:t>
            </a:r>
          </a:p>
          <a:p>
            <a:pPr marL="0" indent="0" algn="ctr">
              <a:buNone/>
            </a:pPr>
            <a:r>
              <a:rPr lang="en-US" dirty="0" smtClean="0">
                <a:hlinkClick r:id="rId2"/>
              </a:rPr>
              <a:t>victor.getmanski@gmail.com</a:t>
            </a: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 smtClean="0"/>
              <a:t>зав. </a:t>
            </a:r>
            <a:r>
              <a:rPr lang="ru-RU" dirty="0"/>
              <a:t>кафедры ВМ </a:t>
            </a:r>
            <a:r>
              <a:rPr lang="ru-RU" dirty="0" err="1" smtClean="0"/>
              <a:t>ВолгГТУ</a:t>
            </a:r>
            <a:r>
              <a:rPr lang="ru-RU" dirty="0" smtClean="0"/>
              <a:t>, д.т.н. Горобцов А.С.</a:t>
            </a:r>
            <a:endParaRPr lang="ru-RU" dirty="0"/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vm@vstu.ru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6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Решаемая задача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Определение температурного поля в деталях подвижной конструкции в каждый момент времени</a:t>
            </a:r>
          </a:p>
          <a:p>
            <a:r>
              <a:rPr lang="ru-RU" dirty="0" smtClean="0"/>
              <a:t>Учет тепловых потоков, создаваемых рассеиваемой энергией диссипативных </a:t>
            </a:r>
            <a:r>
              <a:rPr lang="ru-RU" dirty="0" smtClean="0"/>
              <a:t>сил, </a:t>
            </a:r>
            <a:r>
              <a:rPr lang="ru-RU" dirty="0" smtClean="0"/>
              <a:t>получаемых из динамического расчета механизма</a:t>
            </a:r>
          </a:p>
          <a:p>
            <a:r>
              <a:rPr lang="ru-RU" dirty="0" smtClean="0"/>
              <a:t>Определение частей конструкторской геометрии деталей с наибольшим тепловым напряжением в режиме эксплуатации  механизма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09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 моделирования</a:t>
            </a: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614616" y="-33337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614616" y="-33337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614616" y="-33337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614616" y="-33337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021123" y="1633109"/>
            <a:ext cx="2644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dirty="0"/>
              <a:t>Расчетная область</a:t>
            </a:r>
            <a:endParaRPr lang="ru-RU" sz="1400" dirty="0"/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030" y="1942242"/>
            <a:ext cx="4652963" cy="448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980670" y="1690688"/>
            <a:ext cx="52145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Общие принципы метода дискретных элементов:</a:t>
            </a:r>
          </a:p>
          <a:p>
            <a:endParaRPr lang="ru-RU" dirty="0"/>
          </a:p>
          <a:p>
            <a:pPr marL="342900" indent="-342900">
              <a:buAutoNum type="arabicPeriod"/>
            </a:pPr>
            <a:r>
              <a:rPr lang="ru-RU" dirty="0" smtClean="0"/>
              <a:t>Дискретизация на одинаковые кубические элементы с </a:t>
            </a:r>
            <a:r>
              <a:rPr lang="en-US" b="1" dirty="0" smtClean="0"/>
              <a:t>n</a:t>
            </a:r>
            <a:r>
              <a:rPr lang="en-US" dirty="0" smtClean="0"/>
              <a:t> </a:t>
            </a:r>
            <a:r>
              <a:rPr lang="ru-RU" dirty="0" smtClean="0"/>
              <a:t>степенями свободы, описываемые вектором координат </a:t>
            </a:r>
            <a:r>
              <a:rPr lang="ru-RU" b="1" dirty="0" smtClean="0"/>
              <a:t>у</a:t>
            </a:r>
            <a:endParaRPr lang="en-US" b="1" dirty="0" smtClean="0"/>
          </a:p>
          <a:p>
            <a:pPr marL="342900" indent="-342900">
              <a:buAutoNum type="arabicPeriod"/>
            </a:pPr>
            <a:r>
              <a:rPr lang="ru-RU" dirty="0" smtClean="0"/>
              <a:t>Описание связей по граням дискретных элементов как функции </a:t>
            </a:r>
            <a:r>
              <a:rPr lang="en-US" b="1" dirty="0" smtClean="0"/>
              <a:t>q</a:t>
            </a:r>
            <a:r>
              <a:rPr lang="en-US" dirty="0" smtClean="0"/>
              <a:t> </a:t>
            </a:r>
            <a:r>
              <a:rPr lang="ru-RU" dirty="0" smtClean="0"/>
              <a:t>от времени, координат и производных координат.</a:t>
            </a:r>
          </a:p>
          <a:p>
            <a:pPr marL="342900" indent="-342900">
              <a:buAutoNum type="arabicPeriod"/>
            </a:pPr>
            <a:r>
              <a:rPr lang="ru-RU" dirty="0" smtClean="0"/>
              <a:t>Задание дискретных элементов на границе с равномерным распределением некоторой функции внешнего воздействия </a:t>
            </a:r>
            <a:r>
              <a:rPr lang="en-US" b="1" dirty="0" smtClean="0"/>
              <a:t>f</a:t>
            </a:r>
            <a:endParaRPr lang="ru-RU" b="1" dirty="0" smtClean="0"/>
          </a:p>
          <a:p>
            <a:pPr marL="342900" indent="-342900">
              <a:buAutoNum type="arabicPeriod"/>
            </a:pPr>
            <a:r>
              <a:rPr lang="ru-RU" dirty="0" smtClean="0"/>
              <a:t>Составление и интегрирование уравнений физического процесса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829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 моделирования</a:t>
            </a: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614616" y="-33337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614616" y="-33337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614616" y="-33337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614616" y="-33337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781632" y="1596213"/>
            <a:ext cx="50323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dirty="0"/>
              <a:t>Дискретная запись уравнения теплопроводности</a:t>
            </a:r>
            <a:endParaRPr lang="ru-RU" sz="1400" dirty="0"/>
          </a:p>
        </p:txBody>
      </p:sp>
      <p:pic>
        <p:nvPicPr>
          <p:cNvPr id="10" name="Picture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5" b="-2911"/>
          <a:stretch>
            <a:fillRect/>
          </a:stretch>
        </p:blipFill>
        <p:spPr bwMode="auto">
          <a:xfrm>
            <a:off x="2168139" y="1661301"/>
            <a:ext cx="3752850" cy="254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345939" y="1449370"/>
            <a:ext cx="26447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dirty="0"/>
              <a:t>Расчетная область</a:t>
            </a:r>
            <a:endParaRPr lang="ru-RU" sz="1400" dirty="0"/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903026" y="3994926"/>
            <a:ext cx="2644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/>
              <a:t>Граничные условия</a:t>
            </a:r>
            <a:endParaRPr lang="ru-RU" sz="140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010" y="2223276"/>
            <a:ext cx="22860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751" y="4350526"/>
            <a:ext cx="3744913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072" y="4834713"/>
            <a:ext cx="47371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"/>
          <p:cNvSpPr>
            <a:spLocks noChangeArrowheads="1"/>
          </p:cNvSpPr>
          <p:nvPr/>
        </p:nvSpPr>
        <p:spPr bwMode="auto">
          <a:xfrm>
            <a:off x="6268610" y="3717113"/>
            <a:ext cx="4572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dirty="0"/>
              <a:t>Связывание через механическую мощность </a:t>
            </a:r>
            <a:r>
              <a:rPr lang="en-US" b="1" dirty="0"/>
              <a:t>p,</a:t>
            </a:r>
            <a:r>
              <a:rPr lang="ru-RU" b="1" dirty="0"/>
              <a:t> </a:t>
            </a:r>
            <a:r>
              <a:rPr lang="ru-RU" dirty="0"/>
              <a:t>переходящую в плотность теплового потока</a:t>
            </a: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2215764" y="5668151"/>
            <a:ext cx="78359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dirty="0"/>
              <a:t>Пример вычисления мощности для модели амортизатора или ГПР:</a:t>
            </a: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389" y="6011051"/>
            <a:ext cx="3624262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185" y="2613801"/>
            <a:ext cx="3273425" cy="99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22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 моделирования</a:t>
            </a:r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614616" y="-33337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614616" y="-33337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614616" y="-33337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614616" y="-33337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267909" y="1384631"/>
            <a:ext cx="58644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dirty="0" smtClean="0"/>
              <a:t>Положение шестерней в зубчатом зацеплении</a:t>
            </a:r>
            <a:endParaRPr lang="ru-RU" sz="1400" dirty="0"/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1267909" y="4448795"/>
            <a:ext cx="964820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dirty="0"/>
              <a:t>Пример вычисления мощности </a:t>
            </a:r>
            <a:r>
              <a:rPr lang="ru-RU" dirty="0" smtClean="0"/>
              <a:t>тепловых потерь за счет трения в зубчатом зацеплении: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5</a:t>
            </a:fld>
            <a:endParaRPr lang="ru-RU"/>
          </a:p>
        </p:txBody>
      </p:sp>
      <p:pic>
        <p:nvPicPr>
          <p:cNvPr id="20" name="Picture 35" descr="ЗП_Эвольв_сколь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241" y="1771352"/>
            <a:ext cx="7993766" cy="2215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4543124" y="4937759"/>
            <a:ext cx="1595159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1" name="Объект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3576743"/>
              </p:ext>
            </p:extLst>
          </p:nvPr>
        </p:nvGraphicFramePr>
        <p:xfrm>
          <a:off x="4567238" y="4937125"/>
          <a:ext cx="3502025" cy="150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Уравнение" r:id="rId4" imgW="2679480" imgH="1130040" progId="Equation.3">
                  <p:embed/>
                </p:oleObj>
              </mc:Choice>
              <mc:Fallback>
                <p:oleObj name="Уравнение" r:id="rId4" imgW="2679480" imgH="11300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7238" y="4937125"/>
                        <a:ext cx="3502025" cy="1508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7"/>
          <p:cNvSpPr txBox="1">
            <a:spLocks noChangeArrowheads="1"/>
          </p:cNvSpPr>
          <p:nvPr/>
        </p:nvSpPr>
        <p:spPr bwMode="auto">
          <a:xfrm>
            <a:off x="1267909" y="3921203"/>
            <a:ext cx="94209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dirty="0" smtClean="0"/>
              <a:t>Проскальзывание в зубчатом зацеплении отсутствует только в положении б)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443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Дискретизация расчетной области</a:t>
            </a:r>
            <a:endParaRPr lang="ru-RU" dirty="0"/>
          </a:p>
        </p:txBody>
      </p:sp>
      <p:pic>
        <p:nvPicPr>
          <p:cNvPr id="4" name="Picture 4" descr="D:\Getmanski\2012\Amsterdam2012\!presentation\Lower_arm_1500k_gri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76899">
            <a:off x="9924816" y="3060392"/>
            <a:ext cx="2337242" cy="2083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268" y="2903418"/>
            <a:ext cx="2579569" cy="221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4836185" y="5241620"/>
            <a:ext cx="148145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dirty="0"/>
              <a:t>20000 </a:t>
            </a:r>
            <a:r>
              <a:rPr lang="ru-RU" dirty="0"/>
              <a:t>элементов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64750" y="2903418"/>
            <a:ext cx="2381484" cy="2241241"/>
          </a:xfrm>
          <a:prstGeom prst="rect">
            <a:avLst/>
          </a:prstGeom>
          <a:noFill/>
        </p:spPr>
      </p:pic>
      <p:sp>
        <p:nvSpPr>
          <p:cNvPr id="8" name="TextBox 12"/>
          <p:cNvSpPr txBox="1">
            <a:spLocks noChangeArrowheads="1"/>
          </p:cNvSpPr>
          <p:nvPr/>
        </p:nvSpPr>
        <p:spPr bwMode="auto">
          <a:xfrm>
            <a:off x="7799431" y="5283017"/>
            <a:ext cx="148145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dirty="0"/>
              <a:t>300000 </a:t>
            </a:r>
            <a:r>
              <a:rPr lang="ru-RU" dirty="0"/>
              <a:t>элементов</a:t>
            </a: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9968287" y="5241619"/>
            <a:ext cx="16726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/>
              <a:t>1500000 </a:t>
            </a:r>
            <a:r>
              <a:rPr lang="ru-RU"/>
              <a:t>элементов</a:t>
            </a:r>
          </a:p>
        </p:txBody>
      </p:sp>
      <p:pic>
        <p:nvPicPr>
          <p:cNvPr id="10" name="Содержимое 7" descr="arm_bc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90" y="5068279"/>
            <a:ext cx="2686240" cy="1168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26" y="2612185"/>
            <a:ext cx="2528126" cy="13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8590" y="2803532"/>
            <a:ext cx="1069591" cy="112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Стрелка вправо 13"/>
          <p:cNvSpPr/>
          <p:nvPr/>
        </p:nvSpPr>
        <p:spPr>
          <a:xfrm>
            <a:off x="428625" y="4077581"/>
            <a:ext cx="2760237" cy="603838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dirty="0">
                <a:solidFill>
                  <a:schemeClr val="tx1"/>
                </a:solidFill>
              </a:rPr>
              <a:t>Дискретизация в виде регулярной ортогональной сетки</a:t>
            </a:r>
          </a:p>
        </p:txBody>
      </p:sp>
      <p:sp>
        <p:nvSpPr>
          <p:cNvPr id="15" name="TextBox 12"/>
          <p:cNvSpPr txBox="1">
            <a:spLocks noChangeArrowheads="1"/>
          </p:cNvSpPr>
          <p:nvPr/>
        </p:nvSpPr>
        <p:spPr bwMode="auto">
          <a:xfrm>
            <a:off x="428625" y="1891657"/>
            <a:ext cx="12766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dirty="0"/>
              <a:t>CAD </a:t>
            </a:r>
            <a:r>
              <a:rPr lang="ru-RU" dirty="0"/>
              <a:t>модель</a:t>
            </a: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1520324" y="1895348"/>
            <a:ext cx="16865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dirty="0"/>
              <a:t>Определение границ</a:t>
            </a:r>
          </a:p>
        </p:txBody>
      </p: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3137789" y="1887755"/>
            <a:ext cx="16207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dirty="0" smtClean="0"/>
              <a:t>Дискретная </a:t>
            </a:r>
            <a:r>
              <a:rPr lang="ru-RU" dirty="0"/>
              <a:t>модель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392" y="5119452"/>
            <a:ext cx="1246620" cy="1023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5655492" y="2291750"/>
            <a:ext cx="5522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Зависимость качества </a:t>
            </a:r>
            <a:r>
              <a:rPr lang="ru-RU" dirty="0" smtClean="0"/>
              <a:t>сетки зависит </a:t>
            </a:r>
            <a:r>
              <a:rPr lang="ru-RU" dirty="0" smtClean="0"/>
              <a:t>от размерности</a:t>
            </a:r>
            <a:endParaRPr lang="ru-RU" dirty="0"/>
          </a:p>
        </p:txBody>
      </p:sp>
      <p:sp>
        <p:nvSpPr>
          <p:cNvPr id="28" name="Номер слайда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53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Пример дискретизация деталей редуктора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17525" y="2063750"/>
            <a:ext cx="1406525" cy="1062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smtClean="0"/>
              <a:t>CAD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sz="2400" smtClean="0"/>
              <a:t>модель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259" y="3921125"/>
            <a:ext cx="2965450" cy="2071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3847" y="1825625"/>
            <a:ext cx="2470150" cy="229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5688" y="3779838"/>
            <a:ext cx="2919412" cy="221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4563" y="1633538"/>
            <a:ext cx="3141662" cy="227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Объект 2"/>
          <p:cNvSpPr txBox="1">
            <a:spLocks/>
          </p:cNvSpPr>
          <p:nvPr/>
        </p:nvSpPr>
        <p:spPr bwMode="auto">
          <a:xfrm>
            <a:off x="428625" y="4090988"/>
            <a:ext cx="2705100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ru-RU" sz="2400"/>
              <a:t>Дискретная модель с граничными поверхностями</a:t>
            </a:r>
          </a:p>
        </p:txBody>
      </p:sp>
      <p:pic>
        <p:nvPicPr>
          <p:cNvPr id="14" name="Рисунок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880" y="1797440"/>
            <a:ext cx="3149604" cy="2123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6482890">
            <a:off x="3390933" y="3828817"/>
            <a:ext cx="2360263" cy="2703574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7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227317" y="1371928"/>
            <a:ext cx="2039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Корпус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7045411" y="1357641"/>
            <a:ext cx="4308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Внутренние детали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5504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моделирования нагрева ГПР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2678" y="2381249"/>
            <a:ext cx="4541521" cy="283845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" y="1690688"/>
            <a:ext cx="7315200" cy="41148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08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Динамика нагрева и распределение температуры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830159" y="2149308"/>
            <a:ext cx="2477127" cy="5619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/>
              <a:t>Детали </a:t>
            </a:r>
            <a:r>
              <a:rPr lang="ru-RU" sz="2400" b="1" dirty="0" smtClean="0"/>
              <a:t>ГПР</a:t>
            </a:r>
            <a:endParaRPr lang="ru-RU" sz="2800" b="1" dirty="0" smtClean="0"/>
          </a:p>
        </p:txBody>
      </p:sp>
      <p:sp>
        <p:nvSpPr>
          <p:cNvPr id="5" name="Нижний колонтитул 3"/>
          <p:cNvSpPr txBox="1">
            <a:spLocks noGrp="1"/>
          </p:cNvSpPr>
          <p:nvPr/>
        </p:nvSpPr>
        <p:spPr bwMode="auto">
          <a:xfrm>
            <a:off x="1464490" y="7176101"/>
            <a:ext cx="8208962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600" b="1">
                <a:solidFill>
                  <a:srgbClr val="000000"/>
                </a:solidFill>
              </a:rPr>
              <a:t>5. Примеры расчёта моделей</a:t>
            </a:r>
          </a:p>
        </p:txBody>
      </p:sp>
      <p:sp>
        <p:nvSpPr>
          <p:cNvPr id="6" name="Номер слайда 4"/>
          <p:cNvSpPr txBox="1">
            <a:spLocks noGrp="1"/>
          </p:cNvSpPr>
          <p:nvPr/>
        </p:nvSpPr>
        <p:spPr bwMode="auto">
          <a:xfrm>
            <a:off x="9744890" y="7176101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fld id="{20D7BE07-5C7D-4D74-B547-CF41B3E0E748}" type="slidenum">
              <a:rPr lang="ru-RU" sz="2000"/>
              <a:pPr algn="r" eaLnBrk="1" hangingPunct="1"/>
              <a:t>9</a:t>
            </a:fld>
            <a:endParaRPr lang="ru-RU" sz="200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523" y="3654258"/>
            <a:ext cx="2016125" cy="160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23" y="3670133"/>
            <a:ext cx="23241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Выноска 1 8"/>
          <p:cNvSpPr/>
          <p:nvPr/>
        </p:nvSpPr>
        <p:spPr>
          <a:xfrm>
            <a:off x="3840248" y="3551070"/>
            <a:ext cx="1008063" cy="407988"/>
          </a:xfrm>
          <a:prstGeom prst="borderCallout1">
            <a:avLst>
              <a:gd name="adj1" fmla="val 44473"/>
              <a:gd name="adj2" fmla="val -774"/>
              <a:gd name="adj3" fmla="val 112500"/>
              <a:gd name="adj4" fmla="val -38333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/>
              <a:t>p</a:t>
            </a:r>
            <a:r>
              <a:rPr lang="en-US" sz="1200" baseline="-25000" dirty="0"/>
              <a:t>2</a:t>
            </a:r>
            <a:endParaRPr lang="ru-RU" sz="1200" baseline="-25000" dirty="0"/>
          </a:p>
        </p:txBody>
      </p:sp>
      <p:sp>
        <p:nvSpPr>
          <p:cNvPr id="10" name="Выноска 1 9"/>
          <p:cNvSpPr/>
          <p:nvPr/>
        </p:nvSpPr>
        <p:spPr>
          <a:xfrm flipH="1">
            <a:off x="671598" y="3619333"/>
            <a:ext cx="873125" cy="407987"/>
          </a:xfrm>
          <a:prstGeom prst="borderCallout1">
            <a:avLst>
              <a:gd name="adj1" fmla="val 44473"/>
              <a:gd name="adj2" fmla="val -774"/>
              <a:gd name="adj3" fmla="val 112500"/>
              <a:gd name="adj4" fmla="val -38333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/>
              <a:t>p</a:t>
            </a:r>
            <a:r>
              <a:rPr lang="en-US" sz="1200" baseline="-25000" dirty="0"/>
              <a:t>1</a:t>
            </a:r>
            <a:endParaRPr lang="ru-RU" sz="1200" baseline="-25000" dirty="0"/>
          </a:p>
        </p:txBody>
      </p:sp>
      <p:sp>
        <p:nvSpPr>
          <p:cNvPr id="11" name="Заголовок 1"/>
          <p:cNvSpPr>
            <a:spLocks/>
          </p:cNvSpPr>
          <p:nvPr/>
        </p:nvSpPr>
        <p:spPr bwMode="auto">
          <a:xfrm>
            <a:off x="803361" y="2663658"/>
            <a:ext cx="3671887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sz="1600" dirty="0">
                <a:solidFill>
                  <a:schemeClr val="tx2"/>
                </a:solidFill>
              </a:rPr>
              <a:t>Связывание по общей границе</a:t>
            </a:r>
          </a:p>
        </p:txBody>
      </p:sp>
      <p:pic>
        <p:nvPicPr>
          <p:cNvPr id="13" name="Picture 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323" y="3062120"/>
            <a:ext cx="3494088" cy="46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5838910" y="1198395"/>
            <a:ext cx="19836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400">
                <a:solidFill>
                  <a:srgbClr val="000000"/>
                </a:solidFill>
              </a:rPr>
              <a:t>Снимки тепловизора</a:t>
            </a: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5995427" y="3958170"/>
            <a:ext cx="219886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400" dirty="0">
                <a:solidFill>
                  <a:srgbClr val="000000"/>
                </a:solidFill>
              </a:rPr>
              <a:t>Динамика нагревания</a:t>
            </a:r>
          </a:p>
        </p:txBody>
      </p:sp>
      <p:pic>
        <p:nvPicPr>
          <p:cNvPr id="16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3587" y="4243219"/>
            <a:ext cx="2647995" cy="22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8800750" y="3719345"/>
            <a:ext cx="249641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400" dirty="0">
                <a:solidFill>
                  <a:srgbClr val="000000"/>
                </a:solidFill>
              </a:rPr>
              <a:t>Распределение</a:t>
            </a:r>
            <a:r>
              <a:rPr lang="en-US" sz="1400" dirty="0">
                <a:solidFill>
                  <a:srgbClr val="000000"/>
                </a:solidFill>
              </a:rPr>
              <a:t> </a:t>
            </a:r>
            <a:r>
              <a:rPr lang="ru-RU" sz="1400" dirty="0">
                <a:solidFill>
                  <a:srgbClr val="000000"/>
                </a:solidFill>
              </a:rPr>
              <a:t>температуры по длине</a:t>
            </a:r>
          </a:p>
        </p:txBody>
      </p:sp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9036" y="4170195"/>
            <a:ext cx="2810805" cy="2414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8926163" y="1233320"/>
            <a:ext cx="198178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1400">
                <a:solidFill>
                  <a:srgbClr val="000000"/>
                </a:solidFill>
              </a:rPr>
              <a:t>Модель</a:t>
            </a:r>
          </a:p>
        </p:txBody>
      </p:sp>
      <p:pic>
        <p:nvPicPr>
          <p:cNvPr id="20" name="Picture 20" descr="E:\Getmanskiy\2013\pics\kurganec_full_gpr_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095" y="1535790"/>
            <a:ext cx="2496414" cy="1951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3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8844" y="1505627"/>
            <a:ext cx="2623668" cy="1951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DA286-CEE8-48C7-9DC4-43287FA41E0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0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453</Words>
  <Application>Microsoft Office PowerPoint</Application>
  <PresentationFormat>Широкоэкранный</PresentationFormat>
  <Paragraphs>116</Paragraphs>
  <Slides>17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Microsoft Equation 3.0</vt:lpstr>
      <vt:lpstr>Вычислительно эффективный метод расчета теплопередачи при анализе динамики механической системы</vt:lpstr>
      <vt:lpstr>Решаемая задача</vt:lpstr>
      <vt:lpstr>Метод моделирования</vt:lpstr>
      <vt:lpstr>Метод моделирования</vt:lpstr>
      <vt:lpstr>Метод моделирования</vt:lpstr>
      <vt:lpstr>Дискретизация расчетной области</vt:lpstr>
      <vt:lpstr>Презентация PowerPoint</vt:lpstr>
      <vt:lpstr>Примеры моделирования нагрева ГПР</vt:lpstr>
      <vt:lpstr>Динамика нагрева и распределение температуры</vt:lpstr>
      <vt:lpstr>Пример моделирования редуктора: корпус</vt:lpstr>
      <vt:lpstr>Пример моделирования внутренних деталей редуктора</vt:lpstr>
      <vt:lpstr>Презентация PowerPoint</vt:lpstr>
      <vt:lpstr>Перенос вычислений на графическую карту </vt:lpstr>
      <vt:lpstr>Результаты по ускорению вычислений</vt:lpstr>
      <vt:lpstr>Моделирование в пакете ФРУНД</vt:lpstr>
      <vt:lpstr>Перспективы использования метода при моделировании ЖД транспорта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Вычислительно эффективный метод расчета теплопередачи при анализе динамики механической системы</dc:title>
  <dc:creator>Victor</dc:creator>
  <cp:lastModifiedBy>Victor</cp:lastModifiedBy>
  <cp:revision>28</cp:revision>
  <dcterms:created xsi:type="dcterms:W3CDTF">2014-04-05T20:49:36Z</dcterms:created>
  <dcterms:modified xsi:type="dcterms:W3CDTF">2014-04-07T18:46:13Z</dcterms:modified>
</cp:coreProperties>
</file>