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69" r:id="rId3"/>
    <p:sldId id="257" r:id="rId4"/>
    <p:sldId id="280" r:id="rId5"/>
    <p:sldId id="259" r:id="rId6"/>
    <p:sldId id="272" r:id="rId7"/>
    <p:sldId id="283" r:id="rId8"/>
    <p:sldId id="282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6" d="100"/>
          <a:sy n="106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10" Type="http://schemas.openxmlformats.org/officeDocument/2006/relationships/image" Target="../media/image21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46476-6384-4C44-A197-A0BC4EB48C82}" type="datetimeFigureOut">
              <a:rPr lang="ru-RU" smtClean="0"/>
              <a:t>09.04.2014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27C68-95B4-4DC4-A67C-7E25B8455C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556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86D06-367D-4118-A37A-79C8F37B325D}" type="datetime1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97148-B8E0-4FE9-866D-EF76BA47A2B2}" type="datetime1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1853F-0702-4ED4-A386-6EBEA7E267D1}" type="datetime1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1FAD-D224-4C0A-8824-0DD78A2665B5}" type="datetime1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DB9B6-2FF9-4103-AF6C-9BC03D033157}" type="datetime1">
              <a:rPr lang="ru-RU" smtClean="0"/>
              <a:t>09.04.2014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E9E47-E2B8-4203-94E8-680692596097}" type="datetime1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5A0B9-D256-401A-AB7C-D61C4DF645BB}" type="datetime1">
              <a:rPr lang="ru-RU" smtClean="0"/>
              <a:t>09.04.2014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5B7F1-8C84-49A4-A8BB-BAABE0FFC01A}" type="datetime1">
              <a:rPr lang="ru-RU" smtClean="0"/>
              <a:t>09.04.2014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77BD1-C9CB-4A02-8AEF-DEA1822B960C}" type="datetime1">
              <a:rPr lang="ru-RU" smtClean="0"/>
              <a:t>09.04.2014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073-A95B-4447-B0D7-CBCCC8ED7497}" type="datetime1">
              <a:rPr lang="ru-RU" smtClean="0"/>
              <a:t>09.04.2014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B26F4-8B4E-4440-91B4-A0FAADD13D5C}" type="datetime1">
              <a:rPr lang="ru-RU" smtClean="0"/>
              <a:t>09.04.2014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EDE5A94-0C52-49EC-932D-5F77E8227BF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6A7450F-A15D-4B1F-B0B1-41DE98F438E8}" type="datetime1">
              <a:rPr lang="ru-RU" smtClean="0"/>
              <a:t>09.04.2014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wmf"/><Relationship Id="rId3" Type="http://schemas.openxmlformats.org/officeDocument/2006/relationships/image" Target="../media/image11.jpeg"/><Relationship Id="rId7" Type="http://schemas.openxmlformats.org/officeDocument/2006/relationships/image" Target="../media/image6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package" Target="../embeddings/_________Microsoft_Word6.docx"/><Relationship Id="rId18" Type="http://schemas.openxmlformats.org/officeDocument/2006/relationships/package" Target="../embeddings/_________Microsoft_Word8.docx"/><Relationship Id="rId3" Type="http://schemas.openxmlformats.org/officeDocument/2006/relationships/package" Target="../embeddings/_________Microsoft_Word1.docx"/><Relationship Id="rId21" Type="http://schemas.openxmlformats.org/officeDocument/2006/relationships/image" Target="../media/image20.emf"/><Relationship Id="rId7" Type="http://schemas.openxmlformats.org/officeDocument/2006/relationships/package" Target="../embeddings/_________Microsoft_Word3.docx"/><Relationship Id="rId12" Type="http://schemas.openxmlformats.org/officeDocument/2006/relationships/image" Target="../media/image16.emf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emf"/><Relationship Id="rId20" Type="http://schemas.openxmlformats.org/officeDocument/2006/relationships/package" Target="../embeddings/_________Microsoft_Word9.docx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package" Target="../embeddings/_________Microsoft_Word5.docx"/><Relationship Id="rId5" Type="http://schemas.openxmlformats.org/officeDocument/2006/relationships/package" Target="../embeddings/_________Microsoft_Word2.docx"/><Relationship Id="rId15" Type="http://schemas.openxmlformats.org/officeDocument/2006/relationships/package" Target="../embeddings/_________Microsoft_Word7.docx"/><Relationship Id="rId23" Type="http://schemas.openxmlformats.org/officeDocument/2006/relationships/image" Target="../media/image21.emf"/><Relationship Id="rId10" Type="http://schemas.openxmlformats.org/officeDocument/2006/relationships/image" Target="../media/image15.emf"/><Relationship Id="rId19" Type="http://schemas.openxmlformats.org/officeDocument/2006/relationships/image" Target="../media/image19.emf"/><Relationship Id="rId4" Type="http://schemas.openxmlformats.org/officeDocument/2006/relationships/image" Target="../media/image12.emf"/><Relationship Id="rId9" Type="http://schemas.openxmlformats.org/officeDocument/2006/relationships/package" Target="../embeddings/_________Microsoft_Word4.docx"/><Relationship Id="rId14" Type="http://schemas.openxmlformats.org/officeDocument/2006/relationships/image" Target="../media/image17.emf"/><Relationship Id="rId22" Type="http://schemas.openxmlformats.org/officeDocument/2006/relationships/package" Target="../embeddings/_________Microsoft_Word10.docx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27.jpeg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2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324" y="1489215"/>
            <a:ext cx="7175351" cy="2225215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800" dirty="0" smtClean="0">
                <a:effectLst/>
              </a:rPr>
              <a:t>СОВЕРШЕНСТВОВАНИЕ МАТЕМАТИЧЕСКОЙ МОДЕЛИ ЭЛАСТОМЕРНОГО АМОРТИЗАТОРА УДАРА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12" y="4673910"/>
            <a:ext cx="7978775" cy="197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2069411" y="3450927"/>
            <a:ext cx="43211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buFontTx/>
              <a:buNone/>
            </a:pPr>
            <a:r>
              <a:rPr lang="ru-RU" i="1" dirty="0" smtClean="0"/>
              <a:t>М.Г. Войновски</a:t>
            </a:r>
            <a:r>
              <a:rPr lang="ru-RU" i="1" dirty="0"/>
              <a:t>й</a:t>
            </a: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37583"/>
            <a:ext cx="1042987" cy="102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2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336" y="116632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Объект исследования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65301" y="4077072"/>
            <a:ext cx="3348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Поглощающий </a:t>
            </a:r>
            <a:r>
              <a:rPr lang="ru-RU" dirty="0"/>
              <a:t>аппарат </a:t>
            </a:r>
            <a:r>
              <a:rPr lang="ru-RU" dirty="0" smtClean="0"/>
              <a:t>ЭПА-110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5691" y="4389446"/>
            <a:ext cx="749674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Поглощающий аппарат </a:t>
            </a:r>
            <a:r>
              <a:rPr lang="ru-RU" dirty="0" smtClean="0"/>
              <a:t>ЭПА-110 </a:t>
            </a:r>
            <a:r>
              <a:rPr lang="ru-RU" dirty="0"/>
              <a:t>состоит из корпуса 1, выполненного за одно целое с тяговым хомутом автосцепки. В корпусе 1 располагаются поршень 3 с полым штоком и полый плунжер 9, между которыми имеется калиброванный зазор </a:t>
            </a:r>
            <a:r>
              <a:rPr lang="ru-RU"/>
              <a:t>8 </a:t>
            </a:r>
            <a:r>
              <a:rPr lang="ru-RU" smtClean="0"/>
              <a:t>постоянной величины</a:t>
            </a:r>
            <a:r>
              <a:rPr lang="ru-RU" dirty="0"/>
              <a:t>, являющийся каналом дросселирования. Полости 2 и 7 внутри плунжера 9, 5 внутри штока поршня 3 и дополнительной камеры днища 6 заполнены объемно-сжимаемым и текучим телом – эластомерной композицией. Уплотнения 4 обеспечивают герметичность подвижного соединения штока и плунжера.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2</a:t>
            </a:fld>
            <a:endParaRPr lang="ru-RU"/>
          </a:p>
        </p:txBody>
      </p:sp>
      <p:pic>
        <p:nvPicPr>
          <p:cNvPr id="12294" name="Picture 6" descr="C:\Users\Войновский\Desktop\учеба\Диплом\эпа\ЭПА на Дипл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60" y="1071243"/>
            <a:ext cx="4968552" cy="309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9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890" y="144821"/>
            <a:ext cx="7620000" cy="1143000"/>
          </a:xfrm>
        </p:spPr>
        <p:txBody>
          <a:bodyPr/>
          <a:lstStyle/>
          <a:p>
            <a:pPr algn="ctr"/>
            <a:r>
              <a:rPr lang="ru-RU" sz="3200" dirty="0" smtClean="0"/>
              <a:t>Статическая характеристика амортизатора удара</a:t>
            </a:r>
            <a:endParaRPr lang="ru-RU" sz="3200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478734" y="6371360"/>
            <a:ext cx="402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Статическая характеристика ЭПА-110М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3</a:t>
            </a:fld>
            <a:endParaRPr lang="ru-RU"/>
          </a:p>
        </p:txBody>
      </p:sp>
      <p:pic>
        <p:nvPicPr>
          <p:cNvPr id="5581" name="Picture 461" descr="статические характеристики 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135" y="3800260"/>
            <a:ext cx="3605120" cy="256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2795713"/>
              </p:ext>
            </p:extLst>
          </p:nvPr>
        </p:nvGraphicFramePr>
        <p:xfrm>
          <a:off x="5430585" y="1305669"/>
          <a:ext cx="15240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4" name="Уравнение" r:id="rId4" imgW="1524000" imgH="457200" progId="Equation.3">
                  <p:embed/>
                </p:oleObj>
              </mc:Choice>
              <mc:Fallback>
                <p:oleObj name="Уравнение" r:id="rId4" imgW="1524000" imgH="457200" progId="Equation.3">
                  <p:embed/>
                  <p:pic>
                    <p:nvPicPr>
                      <p:cNvPr id="0" name="Object 4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585" y="1305669"/>
                        <a:ext cx="15240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1287821"/>
            <a:ext cx="41545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Н</a:t>
            </a:r>
            <a:r>
              <a:rPr lang="ru-RU" sz="1400" dirty="0" smtClean="0"/>
              <a:t>аиболее </a:t>
            </a:r>
            <a:r>
              <a:rPr lang="ru-RU" sz="1400" dirty="0"/>
              <a:t>распространенной </a:t>
            </a:r>
            <a:r>
              <a:rPr lang="ru-RU" sz="1400" dirty="0" smtClean="0"/>
              <a:t>зависимость </a:t>
            </a:r>
            <a:r>
              <a:rPr lang="ru-RU" sz="1400" dirty="0"/>
              <a:t>модуля упругости </a:t>
            </a:r>
            <a:r>
              <a:rPr lang="ru-RU" sz="1400" dirty="0" err="1"/>
              <a:t>эластомерного</a:t>
            </a:r>
            <a:r>
              <a:rPr lang="ru-RU" sz="1400" dirty="0"/>
              <a:t> материала </a:t>
            </a:r>
            <a:r>
              <a:rPr lang="ru-RU" sz="1400" dirty="0" smtClean="0"/>
              <a:t>от </a:t>
            </a:r>
            <a:r>
              <a:rPr lang="ru-RU" sz="1400" dirty="0"/>
              <a:t>давления в камере </a:t>
            </a:r>
            <a:r>
              <a:rPr lang="en-US" sz="1400" dirty="0" smtClean="0"/>
              <a:t>q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2069864"/>
            <a:ext cx="4763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</a:t>
            </a:r>
            <a:r>
              <a:rPr lang="ru-RU" sz="1400" dirty="0" smtClean="0"/>
              <a:t>ифференциал </a:t>
            </a:r>
            <a:r>
              <a:rPr lang="ru-RU" sz="1400" dirty="0"/>
              <a:t>относительного объемного </a:t>
            </a:r>
            <a:r>
              <a:rPr lang="ru-RU" sz="1400" dirty="0" smtClean="0"/>
              <a:t>сжатия </a:t>
            </a:r>
            <a:r>
              <a:rPr lang="en-US" sz="1400" i="1" dirty="0" err="1" smtClean="0"/>
              <a:t>dƐ</a:t>
            </a:r>
            <a:r>
              <a:rPr lang="ru-RU" sz="1400" dirty="0" smtClean="0"/>
              <a:t> равен</a:t>
            </a:r>
            <a:endParaRPr lang="ru-RU" sz="1400" dirty="0"/>
          </a:p>
        </p:txBody>
      </p:sp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515858"/>
              </p:ext>
            </p:extLst>
          </p:nvPr>
        </p:nvGraphicFramePr>
        <p:xfrm>
          <a:off x="5430585" y="1971339"/>
          <a:ext cx="14001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5" name="Уравнение" r:id="rId6" imgW="1397000" imgH="508000" progId="Equation.3">
                  <p:embed/>
                </p:oleObj>
              </mc:Choice>
              <mc:Fallback>
                <p:oleObj name="Уравнение" r:id="rId6" imgW="1397000" imgH="508000" progId="Equation.3">
                  <p:embed/>
                  <p:pic>
                    <p:nvPicPr>
                      <p:cNvPr id="0" name="Object 4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585" y="1971339"/>
                        <a:ext cx="14001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251520" y="2516644"/>
            <a:ext cx="2943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Дифференциал давления в камерах</a:t>
            </a:r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2973392"/>
              </p:ext>
            </p:extLst>
          </p:nvPr>
        </p:nvGraphicFramePr>
        <p:xfrm>
          <a:off x="5430585" y="2418119"/>
          <a:ext cx="26670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6" name="Уравнение" r:id="rId8" imgW="2667000" imgH="508000" progId="Equation.3">
                  <p:embed/>
                </p:oleObj>
              </mc:Choice>
              <mc:Fallback>
                <p:oleObj name="Уравнение" r:id="rId8" imgW="2667000" imgH="508000" progId="Equation.3">
                  <p:embed/>
                  <p:pic>
                    <p:nvPicPr>
                      <p:cNvPr id="0" name="Object 4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585" y="2418119"/>
                        <a:ext cx="266700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78506" y="2933192"/>
            <a:ext cx="4836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У</a:t>
            </a:r>
            <a:r>
              <a:rPr lang="ru-RU" sz="1400" dirty="0" smtClean="0"/>
              <a:t>равнение </a:t>
            </a:r>
            <a:r>
              <a:rPr lang="ru-RU" sz="1400" dirty="0"/>
              <a:t>статической характеристики </a:t>
            </a:r>
            <a:r>
              <a:rPr lang="ru-RU" sz="1400" dirty="0" err="1"/>
              <a:t>эластомерного</a:t>
            </a:r>
            <a:r>
              <a:rPr lang="ru-RU" sz="1400" dirty="0"/>
              <a:t> материала</a:t>
            </a:r>
          </a:p>
        </p:txBody>
      </p:sp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5905388"/>
              </p:ext>
            </p:extLst>
          </p:nvPr>
        </p:nvGraphicFramePr>
        <p:xfrm>
          <a:off x="5430585" y="2923624"/>
          <a:ext cx="1304925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7" name="Уравнение" r:id="rId10" imgW="1307532" imgH="393529" progId="Equation.3">
                  <p:embed/>
                </p:oleObj>
              </mc:Choice>
              <mc:Fallback>
                <p:oleObj name="Уравнение" r:id="rId10" imgW="1307532" imgH="393529" progId="Equation.3">
                  <p:embed/>
                  <p:pic>
                    <p:nvPicPr>
                      <p:cNvPr id="0" name="Object 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0585" y="2923624"/>
                        <a:ext cx="1304925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Стрелка вправо 28"/>
          <p:cNvSpPr/>
          <p:nvPr/>
        </p:nvSpPr>
        <p:spPr>
          <a:xfrm>
            <a:off x="5014747" y="1470783"/>
            <a:ext cx="415838" cy="122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4995918" y="3055427"/>
            <a:ext cx="415838" cy="122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5014747" y="2584935"/>
            <a:ext cx="415838" cy="122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4995918" y="2156205"/>
            <a:ext cx="415838" cy="122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4359712"/>
              </p:ext>
            </p:extLst>
          </p:nvPr>
        </p:nvGraphicFramePr>
        <p:xfrm>
          <a:off x="5570469" y="3409054"/>
          <a:ext cx="923925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8" name="Уравнение" r:id="rId12" imgW="926698" imgH="266584" progId="Equation.3">
                  <p:embed/>
                </p:oleObj>
              </mc:Choice>
              <mc:Fallback>
                <p:oleObj name="Уравнение" r:id="rId12" imgW="926698" imgH="266584" progId="Equation.3">
                  <p:embed/>
                  <p:pic>
                    <p:nvPicPr>
                      <p:cNvPr id="0" name="Object 5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0469" y="3409054"/>
                        <a:ext cx="923925" cy="26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Rectangle 503"/>
          <p:cNvSpPr>
            <a:spLocks noChangeArrowheads="1"/>
          </p:cNvSpPr>
          <p:nvPr/>
        </p:nvSpPr>
        <p:spPr bwMode="auto">
          <a:xfrm>
            <a:off x="6239830" y="331414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6" name="Объект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9395968"/>
              </p:ext>
            </p:extLst>
          </p:nvPr>
        </p:nvGraphicFramePr>
        <p:xfrm>
          <a:off x="6616588" y="3295435"/>
          <a:ext cx="14763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59" name="Уравнение" r:id="rId14" imgW="1473200" imgH="508000" progId="Equation.3">
                  <p:embed/>
                </p:oleObj>
              </mc:Choice>
              <mc:Fallback>
                <p:oleObj name="Уравнение" r:id="rId14" imgW="1473200" imgH="508000" progId="Equation.3">
                  <p:embed/>
                  <p:pic>
                    <p:nvPicPr>
                      <p:cNvPr id="0" name="Object 5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6588" y="3295435"/>
                        <a:ext cx="14763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Прямая со стрелкой 37"/>
          <p:cNvCxnSpPr/>
          <p:nvPr/>
        </p:nvCxnSpPr>
        <p:spPr>
          <a:xfrm>
            <a:off x="6372200" y="3194802"/>
            <a:ext cx="244388" cy="231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5676813" y="3194802"/>
            <a:ext cx="515772" cy="2438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2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945" y="-99392"/>
            <a:ext cx="7620000" cy="1143000"/>
          </a:xfrm>
        </p:spPr>
        <p:txBody>
          <a:bodyPr/>
          <a:lstStyle/>
          <a:p>
            <a:pPr algn="ctr"/>
            <a:r>
              <a:rPr lang="ru-RU" sz="3200" dirty="0"/>
              <a:t>М</a:t>
            </a:r>
            <a:r>
              <a:rPr lang="ru-RU" sz="3200" dirty="0" smtClean="0"/>
              <a:t>атематические модели эластомерного поглощающего аппарата</a:t>
            </a:r>
            <a:endParaRPr lang="ru-RU" sz="3200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006204"/>
              </p:ext>
            </p:extLst>
          </p:nvPr>
        </p:nvGraphicFramePr>
        <p:xfrm>
          <a:off x="-16775" y="908720"/>
          <a:ext cx="4084719" cy="449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4" name="Документ" r:id="rId3" imgW="5413387" imgH="519739" progId="Word.Document.12">
                  <p:embed/>
                </p:oleObj>
              </mc:Choice>
              <mc:Fallback>
                <p:oleObj name="Документ" r:id="rId3" imgW="5413387" imgH="5197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6775" y="908720"/>
                        <a:ext cx="4084719" cy="4498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7807126"/>
              </p:ext>
            </p:extLst>
          </p:nvPr>
        </p:nvGraphicFramePr>
        <p:xfrm>
          <a:off x="3923928" y="908720"/>
          <a:ext cx="45815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5" name="Документ" r:id="rId5" imgW="5142200" imgH="486550" progId="Word.Document.12">
                  <p:embed/>
                </p:oleObj>
              </mc:Choice>
              <mc:Fallback>
                <p:oleObj name="Документ" r:id="rId5" imgW="5142200" imgH="48655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3928" y="908720"/>
                        <a:ext cx="4581525" cy="433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0496398"/>
              </p:ext>
            </p:extLst>
          </p:nvPr>
        </p:nvGraphicFramePr>
        <p:xfrm>
          <a:off x="134585" y="1413322"/>
          <a:ext cx="8164513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6" name="Документ" r:id="rId7" imgW="8271313" imgH="944310" progId="Word.Document.12">
                  <p:embed/>
                </p:oleObj>
              </mc:Choice>
              <mc:Fallback>
                <p:oleObj name="Документ" r:id="rId7" imgW="8271313" imgH="94431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4585" y="1413322"/>
                        <a:ext cx="8164513" cy="763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376965"/>
              </p:ext>
            </p:extLst>
          </p:nvPr>
        </p:nvGraphicFramePr>
        <p:xfrm>
          <a:off x="419100" y="2057400"/>
          <a:ext cx="355282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7" name="Документ" r:id="rId9" imgW="3047110" imgH="562483" progId="Word.Document.12">
                  <p:embed/>
                </p:oleObj>
              </mc:Choice>
              <mc:Fallback>
                <p:oleObj name="Документ" r:id="rId9" imgW="3047110" imgH="56248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9100" y="2057400"/>
                        <a:ext cx="3552825" cy="657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461547"/>
              </p:ext>
            </p:extLst>
          </p:nvPr>
        </p:nvGraphicFramePr>
        <p:xfrm>
          <a:off x="3806547" y="1988840"/>
          <a:ext cx="398780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8" name="Документ" r:id="rId11" imgW="4025000" imgH="837787" progId="Word.Document.12">
                  <p:embed/>
                </p:oleObj>
              </mc:Choice>
              <mc:Fallback>
                <p:oleObj name="Документ" r:id="rId11" imgW="4025000" imgH="837787" progId="Word.Document.12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547" y="1988840"/>
                        <a:ext cx="398780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6323636"/>
              </p:ext>
            </p:extLst>
          </p:nvPr>
        </p:nvGraphicFramePr>
        <p:xfrm>
          <a:off x="4166587" y="2852936"/>
          <a:ext cx="4025900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9" name="Документ" r:id="rId13" imgW="4063203" imgH="638057" progId="Word.Document.12">
                  <p:embed/>
                </p:oleObj>
              </mc:Choice>
              <mc:Fallback>
                <p:oleObj name="Документ" r:id="rId13" imgW="4063203" imgH="6380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166587" y="2852936"/>
                        <a:ext cx="4025900" cy="63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6570830"/>
              </p:ext>
            </p:extLst>
          </p:nvPr>
        </p:nvGraphicFramePr>
        <p:xfrm>
          <a:off x="3971925" y="3520182"/>
          <a:ext cx="4316413" cy="1798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0" name="Документ" r:id="rId15" imgW="4363254" imgH="2175080" progId="Word.Document.12">
                  <p:embed/>
                </p:oleObj>
              </mc:Choice>
              <mc:Fallback>
                <p:oleObj name="Документ" r:id="rId15" imgW="4363254" imgH="21750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971925" y="3520182"/>
                        <a:ext cx="4316413" cy="17980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Объект 3" descr="C:\Users\Войновский\Desktop\учеба\курсовик динамика\оформление\ЭПА 120М.jpg"/>
          <p:cNvPicPr>
            <a:picLocks noGrp="1"/>
          </p:cNvPicPr>
          <p:nvPr>
            <p:ph idx="1"/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39" y="2712332"/>
            <a:ext cx="3672408" cy="170027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464580" y="4344239"/>
            <a:ext cx="3214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Модель эластомерной вставки</a:t>
            </a:r>
          </a:p>
        </p:txBody>
      </p:sp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854516"/>
              </p:ext>
            </p:extLst>
          </p:nvPr>
        </p:nvGraphicFramePr>
        <p:xfrm>
          <a:off x="134139" y="5362368"/>
          <a:ext cx="394970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1" name="Документ" r:id="rId18" imgW="4005553" imgH="821593" progId="Word.Document.12">
                  <p:embed/>
                </p:oleObj>
              </mc:Choice>
              <mc:Fallback>
                <p:oleObj name="Документ" r:id="rId18" imgW="4005553" imgH="8215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34139" y="5362368"/>
                        <a:ext cx="3949700" cy="808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4844102"/>
              </p:ext>
            </p:extLst>
          </p:nvPr>
        </p:nvGraphicFramePr>
        <p:xfrm>
          <a:off x="4936698" y="5256799"/>
          <a:ext cx="2647950" cy="1019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2" name="Документ" r:id="rId20" imgW="2659294" imgH="1287990" progId="Word.Document.12">
                  <p:embed/>
                </p:oleObj>
              </mc:Choice>
              <mc:Fallback>
                <p:oleObj name="Документ" r:id="rId20" imgW="2659294" imgH="128799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936698" y="5256799"/>
                        <a:ext cx="2647950" cy="1019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0115101"/>
              </p:ext>
            </p:extLst>
          </p:nvPr>
        </p:nvGraphicFramePr>
        <p:xfrm>
          <a:off x="1268010" y="6173175"/>
          <a:ext cx="6022975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63" name="Документ" r:id="rId22" imgW="6078673" imgH="466397" progId="Word.Document.12">
                  <p:embed/>
                </p:oleObj>
              </mc:Choice>
              <mc:Fallback>
                <p:oleObj name="Документ" r:id="rId22" imgW="6078673" imgH="46639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268010" y="6173175"/>
                        <a:ext cx="6022975" cy="461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Стрелка вправо 21"/>
          <p:cNvSpPr/>
          <p:nvPr/>
        </p:nvSpPr>
        <p:spPr>
          <a:xfrm>
            <a:off x="4245025" y="5622644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94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Удар вагона </a:t>
            </a:r>
            <a:r>
              <a:rPr lang="ru-RU" sz="3200" dirty="0"/>
              <a:t>в </a:t>
            </a:r>
            <a:r>
              <a:rPr lang="ru-RU" sz="3200" dirty="0" smtClean="0"/>
              <a:t>упор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3573016"/>
            <a:ext cx="49473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err="1"/>
              <a:t>Одномассовая</a:t>
            </a:r>
            <a:r>
              <a:rPr lang="ru-RU" sz="1400" dirty="0"/>
              <a:t> расчетная схема удара </a:t>
            </a:r>
            <a:r>
              <a:rPr lang="ru-RU" sz="1400" dirty="0" smtClean="0"/>
              <a:t>вагона </a:t>
            </a:r>
            <a:r>
              <a:rPr lang="ru-RU" sz="1400" dirty="0"/>
              <a:t>в упор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5</a:t>
            </a:fld>
            <a:endParaRPr lang="ru-RU"/>
          </a:p>
        </p:txBody>
      </p:sp>
      <p:pic>
        <p:nvPicPr>
          <p:cNvPr id="14338" name="Picture 2" descr="расчетная схема 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977" y="1613917"/>
            <a:ext cx="32385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56798"/>
              </p:ext>
            </p:extLst>
          </p:nvPr>
        </p:nvGraphicFramePr>
        <p:xfrm>
          <a:off x="1177033" y="4068318"/>
          <a:ext cx="3394967" cy="254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Уравнение" r:id="rId4" imgW="2082800" imgH="1562100" progId="Equation.3">
                  <p:embed/>
                </p:oleObj>
              </mc:Choice>
              <mc:Fallback>
                <p:oleObj name="Уравнение" r:id="rId4" imgW="2082800" imgH="15621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7033" y="4068318"/>
                        <a:ext cx="3394967" cy="25423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889757"/>
              </p:ext>
            </p:extLst>
          </p:nvPr>
        </p:nvGraphicFramePr>
        <p:xfrm>
          <a:off x="5442153" y="4657693"/>
          <a:ext cx="2429174" cy="3705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4" name="Уравнение" r:id="rId6" imgW="1688367" imgH="253890" progId="Equation.3">
                  <p:embed/>
                </p:oleObj>
              </mc:Choice>
              <mc:Fallback>
                <p:oleObj name="Уравнение" r:id="rId6" imgW="1688367" imgH="25389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2153" y="4657693"/>
                        <a:ext cx="2429174" cy="3705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23528" y="364266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091857"/>
              </p:ext>
            </p:extLst>
          </p:nvPr>
        </p:nvGraphicFramePr>
        <p:xfrm>
          <a:off x="5436096" y="5174921"/>
          <a:ext cx="2463224" cy="34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Уравнение" r:id="rId8" imgW="1688367" imgH="241195" progId="Equation.3">
                  <p:embed/>
                </p:oleObj>
              </mc:Choice>
              <mc:Fallback>
                <p:oleObj name="Уравнение" r:id="rId8" imgW="1688367" imgH="241195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174921"/>
                        <a:ext cx="2463224" cy="3479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3204048"/>
              </p:ext>
            </p:extLst>
          </p:nvPr>
        </p:nvGraphicFramePr>
        <p:xfrm>
          <a:off x="5421093" y="5715734"/>
          <a:ext cx="2478227" cy="3855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6" name="Уравнение" r:id="rId10" imgW="1713756" imgH="266584" progId="Equation.3">
                  <p:embed/>
                </p:oleObj>
              </mc:Choice>
              <mc:Fallback>
                <p:oleObj name="Уравнение" r:id="rId10" imgW="1713756" imgH="266584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1093" y="5715734"/>
                        <a:ext cx="2478227" cy="38550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4875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258" y="44137"/>
            <a:ext cx="7620000" cy="1143000"/>
          </a:xfrm>
        </p:spPr>
        <p:txBody>
          <a:bodyPr/>
          <a:lstStyle/>
          <a:p>
            <a:pPr algn="ctr"/>
            <a:r>
              <a:rPr lang="ru-RU" sz="3200" dirty="0" smtClean="0"/>
              <a:t>Силовые характеристики при турбулентном режиме перетекания жидкости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854433" y="3622176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µ = 0.6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99020" y="4108748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µ = 0.7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86855" y="4015516"/>
            <a:ext cx="8656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µ = 0.5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6</a:t>
            </a:fld>
            <a:endParaRPr lang="ru-RU"/>
          </a:p>
        </p:txBody>
      </p:sp>
      <p:pic>
        <p:nvPicPr>
          <p:cNvPr id="12290" name="Picture 2" descr="турбулентная 0,5 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40" y="1146473"/>
            <a:ext cx="2827490" cy="283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турбулентная 0,6 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024" y="3933056"/>
            <a:ext cx="2885427" cy="289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турбулентная 0,7 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1086" y="1237907"/>
            <a:ext cx="2880132" cy="287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801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253" y="50406"/>
            <a:ext cx="7620000" cy="1143000"/>
          </a:xfrm>
        </p:spPr>
        <p:txBody>
          <a:bodyPr/>
          <a:lstStyle/>
          <a:p>
            <a:pPr algn="ctr"/>
            <a:r>
              <a:rPr lang="ru-RU" sz="3200" dirty="0" smtClean="0"/>
              <a:t>Силовые характеристики при ламинарном режиме перетекания жидкости</a:t>
            </a: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306750" y="4015516"/>
                <a:ext cx="1960994" cy="524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ru-RU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=1.2×</m:t>
                      </m:r>
                      <m:sSup>
                        <m:sSup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1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м</m:t>
                              </m:r>
                            </m:e>
                            <m:sup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с</m:t>
                          </m:r>
                        </m:den>
                      </m:f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750" y="4015516"/>
                <a:ext cx="1960994" cy="52456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7</a:t>
            </a:fld>
            <a:endParaRPr lang="ru-RU"/>
          </a:p>
        </p:txBody>
      </p:sp>
      <p:pic>
        <p:nvPicPr>
          <p:cNvPr id="13314" name="Picture 2" descr="ламинарная 0,00012 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8" y="1068593"/>
            <a:ext cx="2952750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ламинарная 0,00016 м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383" y="3918833"/>
            <a:ext cx="2893630" cy="2828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ламинарная 0,00020 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2700" y="1129441"/>
            <a:ext cx="2890496" cy="2825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287014" y="3510639"/>
                <a:ext cx="1960994" cy="524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ru-RU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=1.6×</m:t>
                      </m:r>
                      <m:sSup>
                        <m:sSup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1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м</m:t>
                              </m:r>
                            </m:e>
                            <m:sup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с</m:t>
                          </m:r>
                        </m:den>
                      </m:f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014" y="3510639"/>
                <a:ext cx="1960994" cy="52456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Прямоугольник 23"/>
              <p:cNvSpPr/>
              <p:nvPr/>
            </p:nvSpPr>
            <p:spPr>
              <a:xfrm>
                <a:off x="6034840" y="4015515"/>
                <a:ext cx="1960994" cy="5245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ru-RU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=2×</m:t>
                      </m:r>
                      <m:sSup>
                        <m:sSup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f>
                        <m:fPr>
                          <m:ctrlPr>
                            <a:rPr lang="ru-RU" sz="1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1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м</m:t>
                              </m:r>
                            </m:e>
                            <m:sup>
                              <m:r>
                                <a:rPr lang="ru-RU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ru-RU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с</m:t>
                          </m:r>
                        </m:den>
                      </m:f>
                    </m:oMath>
                  </m:oMathPara>
                </a14:m>
                <a:endParaRPr lang="ru-RU" sz="1400" dirty="0"/>
              </a:p>
            </p:txBody>
          </p:sp>
        </mc:Choice>
        <mc:Fallback xmlns="">
          <p:sp>
            <p:nvSpPr>
              <p:cNvPr id="24" name="Прямоугольник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840" y="4015515"/>
                <a:ext cx="1960994" cy="52456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329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Согласованность расчетов с экспериментальными данными в % 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46342027"/>
                  </p:ext>
                </p:extLst>
              </p:nvPr>
            </p:nvGraphicFramePr>
            <p:xfrm>
              <a:off x="457200" y="1600200"/>
              <a:ext cx="7643190" cy="2620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7730"/>
                    <a:gridCol w="1273865"/>
                    <a:gridCol w="1273865"/>
                    <a:gridCol w="1273865"/>
                    <a:gridCol w="1273865"/>
                  </a:tblGrid>
                  <a:tr h="524178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Скорость удара</a:t>
                          </a:r>
                          <a:endParaRPr lang="ru-RU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Ламинарный режим</a:t>
                          </a:r>
                          <a:endParaRPr lang="ru-RU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Турбулентный режим</a:t>
                          </a:r>
                          <a:endParaRPr lang="ru-RU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524178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 anchor="ctr"/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r>
                            <a:rPr lang="ru-RU" dirty="0" smtClean="0"/>
                            <a:t>,56</a:t>
                          </a:r>
                          <a:r>
                            <a:rPr lang="ru-RU" baseline="0" dirty="0" smtClean="0"/>
                            <a:t> м/с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7%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13%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32%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1,87</a:t>
                          </a:r>
                          <a:r>
                            <a:rPr lang="ru-RU" baseline="0" dirty="0" smtClean="0"/>
                            <a:t> м/с</a:t>
                          </a:r>
                          <a:endParaRPr lang="ru-RU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16%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15%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2,44</a:t>
                          </a:r>
                          <a:r>
                            <a:rPr lang="ru-RU" baseline="0" dirty="0" smtClean="0"/>
                            <a:t> м/с</a:t>
                          </a:r>
                          <a:endParaRPr lang="ru-RU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5%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6%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12%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16%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046342027"/>
                  </p:ext>
                </p:extLst>
              </p:nvPr>
            </p:nvGraphicFramePr>
            <p:xfrm>
              <a:off x="457200" y="1600200"/>
              <a:ext cx="7643190" cy="2620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47730"/>
                    <a:gridCol w="1273865"/>
                    <a:gridCol w="1273865"/>
                    <a:gridCol w="1273865"/>
                    <a:gridCol w="1273865"/>
                  </a:tblGrid>
                  <a:tr h="524178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Скорость удара</a:t>
                          </a:r>
                          <a:endParaRPr lang="ru-RU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Ламинарный режим</a:t>
                          </a:r>
                          <a:endParaRPr lang="ru-RU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Турбулентный режим</a:t>
                          </a:r>
                          <a:endParaRPr lang="ru-RU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524178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00957" t="-101163" r="-301914" b="-3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300957" t="-101163" r="-201914" b="-3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400957" t="-101163" r="-101914" b="-3034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500957" t="-101163" r="-1914" b="-303488"/>
                          </a:stretch>
                        </a:blipFill>
                      </a:tcPr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1</a:t>
                          </a:r>
                          <a:r>
                            <a:rPr lang="ru-RU" dirty="0" smtClean="0"/>
                            <a:t>,56</a:t>
                          </a:r>
                          <a:r>
                            <a:rPr lang="ru-RU" baseline="0" dirty="0" smtClean="0"/>
                            <a:t> м/с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7%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11%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13%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32%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1,87</a:t>
                          </a:r>
                          <a:r>
                            <a:rPr lang="ru-RU" baseline="0" dirty="0" smtClean="0"/>
                            <a:t> м/с</a:t>
                          </a:r>
                          <a:endParaRPr lang="ru-RU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16%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15%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  <a:tr h="52417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ru-RU" dirty="0" smtClean="0"/>
                            <a:t>2,44</a:t>
                          </a:r>
                          <a:r>
                            <a:rPr lang="ru-RU" baseline="0" dirty="0" smtClean="0"/>
                            <a:t> </a:t>
                          </a:r>
                          <a:r>
                            <a:rPr lang="ru-RU" baseline="0" dirty="0" smtClean="0"/>
                            <a:t>м/с</a:t>
                          </a:r>
                          <a:endParaRPr lang="ru-RU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5%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6%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12%</a:t>
                          </a:r>
                          <a:endParaRPr lang="ru-RU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16%</a:t>
                          </a:r>
                          <a:endParaRPr lang="ru-RU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0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80928"/>
            <a:ext cx="76200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5A94-0C52-49EC-932D-5F77E8227BF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2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872</TotalTime>
  <Words>292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Соседство</vt:lpstr>
      <vt:lpstr>Уравнение</vt:lpstr>
      <vt:lpstr>Документ Microsoft Word</vt:lpstr>
      <vt:lpstr>Документ</vt:lpstr>
      <vt:lpstr>СОВЕРШЕНСТВОВАНИЕ МАТЕМАТИЧЕСКОЙ МОДЕЛИ ЭЛАСТОМЕРНОГО АМОРТИЗАТОРА УДАРА </vt:lpstr>
      <vt:lpstr>Объект исследования</vt:lpstr>
      <vt:lpstr>Статическая характеристика амортизатора удара</vt:lpstr>
      <vt:lpstr>Математические модели эластомерного поглощающего аппарата</vt:lpstr>
      <vt:lpstr>Удар вагона в упор</vt:lpstr>
      <vt:lpstr>Силовые характеристики при турбулентном режиме перетекания жидкости</vt:lpstr>
      <vt:lpstr>Силовые характеристики при ламинарном режиме перетекания жидкости</vt:lpstr>
      <vt:lpstr>Согласованность расчетов с экспериментальными данными в %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МАТЕМАТИЧЕСКОЙ МОДЕЛИ ЭЛАСТОМЕРНОГО ПОГЛОЩАЮЩЕГО АППАРАТА  ЭПА-120М КЛАССА Т3</dc:title>
  <dc:creator>Войновский</dc:creator>
  <cp:lastModifiedBy>Voynovskiy Maxim</cp:lastModifiedBy>
  <cp:revision>140</cp:revision>
  <dcterms:created xsi:type="dcterms:W3CDTF">2012-05-20T17:27:43Z</dcterms:created>
  <dcterms:modified xsi:type="dcterms:W3CDTF">2014-04-09T11:26:02Z</dcterms:modified>
</cp:coreProperties>
</file>