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49" r:id="rId2"/>
  </p:sldMasterIdLst>
  <p:notesMasterIdLst>
    <p:notesMasterId r:id="rId57"/>
  </p:notesMasterIdLst>
  <p:sldIdLst>
    <p:sldId id="257" r:id="rId3"/>
    <p:sldId id="259" r:id="rId4"/>
    <p:sldId id="279" r:id="rId5"/>
    <p:sldId id="260" r:id="rId6"/>
    <p:sldId id="265" r:id="rId7"/>
    <p:sldId id="261" r:id="rId8"/>
    <p:sldId id="268" r:id="rId9"/>
    <p:sldId id="271" r:id="rId10"/>
    <p:sldId id="272" r:id="rId11"/>
    <p:sldId id="273" r:id="rId12"/>
    <p:sldId id="274" r:id="rId13"/>
    <p:sldId id="275" r:id="rId14"/>
    <p:sldId id="280" r:id="rId15"/>
    <p:sldId id="276" r:id="rId16"/>
    <p:sldId id="278" r:id="rId17"/>
    <p:sldId id="277" r:id="rId18"/>
    <p:sldId id="281" r:id="rId19"/>
    <p:sldId id="283" r:id="rId20"/>
    <p:sldId id="289" r:id="rId21"/>
    <p:sldId id="282" r:id="rId22"/>
    <p:sldId id="284" r:id="rId23"/>
    <p:sldId id="285" r:id="rId24"/>
    <p:sldId id="286" r:id="rId25"/>
    <p:sldId id="287" r:id="rId26"/>
    <p:sldId id="288" r:id="rId27"/>
    <p:sldId id="309" r:id="rId28"/>
    <p:sldId id="290" r:id="rId29"/>
    <p:sldId id="291" r:id="rId30"/>
    <p:sldId id="292" r:id="rId31"/>
    <p:sldId id="293" r:id="rId32"/>
    <p:sldId id="294" r:id="rId33"/>
    <p:sldId id="295" r:id="rId34"/>
    <p:sldId id="296" r:id="rId35"/>
    <p:sldId id="297" r:id="rId36"/>
    <p:sldId id="298" r:id="rId37"/>
    <p:sldId id="299" r:id="rId38"/>
    <p:sldId id="300" r:id="rId39"/>
    <p:sldId id="301" r:id="rId40"/>
    <p:sldId id="302" r:id="rId41"/>
    <p:sldId id="303" r:id="rId42"/>
    <p:sldId id="312" r:id="rId43"/>
    <p:sldId id="307" r:id="rId44"/>
    <p:sldId id="310" r:id="rId45"/>
    <p:sldId id="311" r:id="rId46"/>
    <p:sldId id="308" r:id="rId47"/>
    <p:sldId id="305" r:id="rId48"/>
    <p:sldId id="306" r:id="rId49"/>
    <p:sldId id="313" r:id="rId50"/>
    <p:sldId id="314" r:id="rId51"/>
    <p:sldId id="315" r:id="rId52"/>
    <p:sldId id="316" r:id="rId53"/>
    <p:sldId id="317" r:id="rId54"/>
    <p:sldId id="318" r:id="rId55"/>
    <p:sldId id="258" r:id="rId5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42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notesMaster" Target="notesMasters/notesMaster1.xml"/><Relationship Id="rId61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400" b="1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r>
              <a:rPr lang="ru-RU"/>
              <a:t>Рисунок 11а - Эпюра меридиональных напряжений с внутренней стороны колеса (вариант нагружения </a:t>
            </a:r>
            <a:r>
              <a:rPr lang="en-US"/>
              <a:t>V11)</a:t>
            </a:r>
          </a:p>
        </c:rich>
      </c:tx>
      <c:layout>
        <c:manualLayout>
          <c:xMode val="edge"/>
          <c:yMode val="edge"/>
          <c:x val="2.3428100978064938E-2"/>
          <c:y val="0.86846280862145209"/>
        </c:manualLayout>
      </c:layout>
      <c:overlay val="0"/>
      <c:spPr>
        <a:noFill/>
        <a:ln w="2540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0.14967462039045554"/>
          <c:y val="0.10935023771790808"/>
          <c:w val="0.72125813449023857"/>
          <c:h val="0.69572107765451663"/>
        </c:manualLayout>
      </c:layout>
      <c:scatterChart>
        <c:scatterStyle val="smoothMarker"/>
        <c:varyColors val="0"/>
        <c:ser>
          <c:idx val="0"/>
          <c:order val="0"/>
          <c:tx>
            <c:v>0 град</c:v>
          </c:tx>
          <c:spPr>
            <a:ln w="12700">
              <a:solidFill>
                <a:srgbClr val="000080"/>
              </a:solidFill>
              <a:prstDash val="solid"/>
            </a:ln>
          </c:spPr>
          <c:marker>
            <c:symbol val="diamond"/>
            <c:size val="5"/>
            <c:spPr>
              <a:solidFill>
                <a:srgbClr val="000080"/>
              </a:solidFill>
              <a:ln>
                <a:solidFill>
                  <a:srgbClr val="000080"/>
                </a:solidFill>
                <a:prstDash val="solid"/>
              </a:ln>
            </c:spPr>
          </c:marker>
          <c:xVal>
            <c:numRef>
              <c:f>Лист1!$B$7:$B$25</c:f>
              <c:numCache>
                <c:formatCode>General</c:formatCode>
                <c:ptCount val="19"/>
                <c:pt idx="0">
                  <c:v>180</c:v>
                </c:pt>
                <c:pt idx="1">
                  <c:v>190</c:v>
                </c:pt>
                <c:pt idx="2">
                  <c:v>200</c:v>
                </c:pt>
                <c:pt idx="3">
                  <c:v>210</c:v>
                </c:pt>
                <c:pt idx="4">
                  <c:v>220</c:v>
                </c:pt>
                <c:pt idx="5">
                  <c:v>230</c:v>
                </c:pt>
                <c:pt idx="6">
                  <c:v>240</c:v>
                </c:pt>
                <c:pt idx="7">
                  <c:v>250</c:v>
                </c:pt>
                <c:pt idx="8">
                  <c:v>260</c:v>
                </c:pt>
                <c:pt idx="9">
                  <c:v>270</c:v>
                </c:pt>
                <c:pt idx="10">
                  <c:v>280</c:v>
                </c:pt>
                <c:pt idx="11">
                  <c:v>290</c:v>
                </c:pt>
                <c:pt idx="12">
                  <c:v>300</c:v>
                </c:pt>
                <c:pt idx="13">
                  <c:v>310</c:v>
                </c:pt>
                <c:pt idx="14">
                  <c:v>320</c:v>
                </c:pt>
                <c:pt idx="15">
                  <c:v>330</c:v>
                </c:pt>
                <c:pt idx="16">
                  <c:v>340</c:v>
                </c:pt>
                <c:pt idx="17">
                  <c:v>350</c:v>
                </c:pt>
                <c:pt idx="18">
                  <c:v>360</c:v>
                </c:pt>
              </c:numCache>
            </c:numRef>
          </c:xVal>
          <c:yVal>
            <c:numRef>
              <c:f>Лист1!$N$7:$N$25</c:f>
              <c:numCache>
                <c:formatCode>0.0</c:formatCode>
                <c:ptCount val="19"/>
                <c:pt idx="0">
                  <c:v>-161.444794</c:v>
                </c:pt>
                <c:pt idx="1">
                  <c:v>-137.04747</c:v>
                </c:pt>
                <c:pt idx="2">
                  <c:v>-126.95034</c:v>
                </c:pt>
                <c:pt idx="3">
                  <c:v>-119.536224</c:v>
                </c:pt>
                <c:pt idx="4">
                  <c:v>-109.257103</c:v>
                </c:pt>
                <c:pt idx="5">
                  <c:v>-99.561615000000003</c:v>
                </c:pt>
                <c:pt idx="6">
                  <c:v>-91.332740999999999</c:v>
                </c:pt>
                <c:pt idx="7">
                  <c:v>-84.206688</c:v>
                </c:pt>
                <c:pt idx="8">
                  <c:v>-77.944953999999996</c:v>
                </c:pt>
                <c:pt idx="9">
                  <c:v>-72.418671000000003</c:v>
                </c:pt>
                <c:pt idx="10">
                  <c:v>-67.505043000000001</c:v>
                </c:pt>
                <c:pt idx="11">
                  <c:v>-63.101348999999999</c:v>
                </c:pt>
                <c:pt idx="12">
                  <c:v>-59.125397</c:v>
                </c:pt>
                <c:pt idx="13">
                  <c:v>-55.514885</c:v>
                </c:pt>
                <c:pt idx="14">
                  <c:v>-52.223880999999999</c:v>
                </c:pt>
                <c:pt idx="15">
                  <c:v>-49.214362999999999</c:v>
                </c:pt>
                <c:pt idx="16">
                  <c:v>-46.574657000000002</c:v>
                </c:pt>
                <c:pt idx="17">
                  <c:v>-44.855457000000001</c:v>
                </c:pt>
                <c:pt idx="18">
                  <c:v>-37.553127000000003</c:v>
                </c:pt>
              </c:numCache>
            </c:numRef>
          </c:yVal>
          <c:smooth val="1"/>
        </c:ser>
        <c:ser>
          <c:idx val="1"/>
          <c:order val="1"/>
          <c:tx>
            <c:v>15 град</c:v>
          </c:tx>
          <c:spPr>
            <a:ln w="12700">
              <a:solidFill>
                <a:srgbClr val="FF00FF"/>
              </a:solidFill>
              <a:prstDash val="solid"/>
            </a:ln>
          </c:spPr>
          <c:marker>
            <c:symbol val="square"/>
            <c:size val="5"/>
            <c:spPr>
              <a:solidFill>
                <a:srgbClr val="FF00FF"/>
              </a:solidFill>
              <a:ln>
                <a:solidFill>
                  <a:srgbClr val="FF00FF"/>
                </a:solidFill>
                <a:prstDash val="solid"/>
              </a:ln>
            </c:spPr>
          </c:marker>
          <c:xVal>
            <c:numRef>
              <c:f>Лист1!$B$27:$B$45</c:f>
              <c:numCache>
                <c:formatCode>General</c:formatCode>
                <c:ptCount val="19"/>
                <c:pt idx="0">
                  <c:v>180</c:v>
                </c:pt>
                <c:pt idx="1">
                  <c:v>190</c:v>
                </c:pt>
                <c:pt idx="2">
                  <c:v>200</c:v>
                </c:pt>
                <c:pt idx="3">
                  <c:v>210</c:v>
                </c:pt>
                <c:pt idx="4">
                  <c:v>220</c:v>
                </c:pt>
                <c:pt idx="5">
                  <c:v>230</c:v>
                </c:pt>
                <c:pt idx="6">
                  <c:v>240</c:v>
                </c:pt>
                <c:pt idx="7">
                  <c:v>250</c:v>
                </c:pt>
                <c:pt idx="8">
                  <c:v>260</c:v>
                </c:pt>
                <c:pt idx="9">
                  <c:v>270</c:v>
                </c:pt>
                <c:pt idx="10">
                  <c:v>280</c:v>
                </c:pt>
                <c:pt idx="11">
                  <c:v>290</c:v>
                </c:pt>
                <c:pt idx="12">
                  <c:v>300</c:v>
                </c:pt>
                <c:pt idx="13">
                  <c:v>310</c:v>
                </c:pt>
                <c:pt idx="14">
                  <c:v>320</c:v>
                </c:pt>
                <c:pt idx="15">
                  <c:v>330</c:v>
                </c:pt>
                <c:pt idx="16">
                  <c:v>340</c:v>
                </c:pt>
                <c:pt idx="17">
                  <c:v>350</c:v>
                </c:pt>
                <c:pt idx="18">
                  <c:v>360</c:v>
                </c:pt>
              </c:numCache>
            </c:numRef>
          </c:xVal>
          <c:yVal>
            <c:numRef>
              <c:f>Лист1!$N$27:$N$45</c:f>
              <c:numCache>
                <c:formatCode>0.0</c:formatCode>
                <c:ptCount val="19"/>
                <c:pt idx="0">
                  <c:v>-153.92645300000001</c:v>
                </c:pt>
                <c:pt idx="1">
                  <c:v>-130.918137</c:v>
                </c:pt>
                <c:pt idx="2">
                  <c:v>-121.145493</c:v>
                </c:pt>
                <c:pt idx="3">
                  <c:v>-113.52040100000001</c:v>
                </c:pt>
                <c:pt idx="4">
                  <c:v>-103.034409</c:v>
                </c:pt>
                <c:pt idx="5">
                  <c:v>-93.130402000000004</c:v>
                </c:pt>
                <c:pt idx="6">
                  <c:v>-84.640213000000003</c:v>
                </c:pt>
                <c:pt idx="7">
                  <c:v>-77.185669000000004</c:v>
                </c:pt>
                <c:pt idx="8">
                  <c:v>-70.516570999999999</c:v>
                </c:pt>
                <c:pt idx="9">
                  <c:v>-64.486771000000005</c:v>
                </c:pt>
                <c:pt idx="10">
                  <c:v>-58.953094</c:v>
                </c:pt>
                <c:pt idx="11">
                  <c:v>-53.792296999999998</c:v>
                </c:pt>
                <c:pt idx="12">
                  <c:v>-48.897053</c:v>
                </c:pt>
                <c:pt idx="13">
                  <c:v>-44.168532999999996</c:v>
                </c:pt>
                <c:pt idx="14">
                  <c:v>-39.509377000000001</c:v>
                </c:pt>
                <c:pt idx="15">
                  <c:v>-34.837524000000002</c:v>
                </c:pt>
                <c:pt idx="16">
                  <c:v>-30.116343000000001</c:v>
                </c:pt>
                <c:pt idx="17">
                  <c:v>-25.809235000000001</c:v>
                </c:pt>
                <c:pt idx="18">
                  <c:v>-14.898531</c:v>
                </c:pt>
              </c:numCache>
            </c:numRef>
          </c:yVal>
          <c:smooth val="1"/>
        </c:ser>
        <c:ser>
          <c:idx val="2"/>
          <c:order val="2"/>
          <c:tx>
            <c:v>30 град</c:v>
          </c:tx>
          <c:spPr>
            <a:ln w="12700">
              <a:solidFill>
                <a:srgbClr val="FFFF00"/>
              </a:solidFill>
              <a:prstDash val="solid"/>
            </a:ln>
          </c:spPr>
          <c:marker>
            <c:symbol val="triangle"/>
            <c:size val="5"/>
            <c:spPr>
              <a:solidFill>
                <a:srgbClr val="FFFF00"/>
              </a:solidFill>
              <a:ln>
                <a:solidFill>
                  <a:srgbClr val="FFFF00"/>
                </a:solidFill>
                <a:prstDash val="solid"/>
              </a:ln>
            </c:spPr>
          </c:marker>
          <c:xVal>
            <c:numRef>
              <c:f>Лист1!$B$47:$B$65</c:f>
              <c:numCache>
                <c:formatCode>General</c:formatCode>
                <c:ptCount val="19"/>
                <c:pt idx="0">
                  <c:v>180</c:v>
                </c:pt>
                <c:pt idx="1">
                  <c:v>190</c:v>
                </c:pt>
                <c:pt idx="2">
                  <c:v>200</c:v>
                </c:pt>
                <c:pt idx="3">
                  <c:v>210</c:v>
                </c:pt>
                <c:pt idx="4">
                  <c:v>220</c:v>
                </c:pt>
                <c:pt idx="5">
                  <c:v>230</c:v>
                </c:pt>
                <c:pt idx="6">
                  <c:v>240</c:v>
                </c:pt>
                <c:pt idx="7">
                  <c:v>250</c:v>
                </c:pt>
                <c:pt idx="8">
                  <c:v>260</c:v>
                </c:pt>
                <c:pt idx="9">
                  <c:v>270</c:v>
                </c:pt>
                <c:pt idx="10">
                  <c:v>280</c:v>
                </c:pt>
                <c:pt idx="11">
                  <c:v>290</c:v>
                </c:pt>
                <c:pt idx="12">
                  <c:v>300</c:v>
                </c:pt>
                <c:pt idx="13">
                  <c:v>310</c:v>
                </c:pt>
                <c:pt idx="14">
                  <c:v>320</c:v>
                </c:pt>
                <c:pt idx="15">
                  <c:v>330</c:v>
                </c:pt>
                <c:pt idx="16">
                  <c:v>340</c:v>
                </c:pt>
                <c:pt idx="17">
                  <c:v>350</c:v>
                </c:pt>
                <c:pt idx="18">
                  <c:v>360</c:v>
                </c:pt>
              </c:numCache>
            </c:numRef>
          </c:xVal>
          <c:yVal>
            <c:numRef>
              <c:f>Лист1!$N$47:$N$65</c:f>
              <c:numCache>
                <c:formatCode>0.0</c:formatCode>
                <c:ptCount val="19"/>
                <c:pt idx="0">
                  <c:v>-133.40121500000001</c:v>
                </c:pt>
                <c:pt idx="1">
                  <c:v>-113.942108</c:v>
                </c:pt>
                <c:pt idx="2">
                  <c:v>-104.934219</c:v>
                </c:pt>
                <c:pt idx="3">
                  <c:v>-97.257277999999999</c:v>
                </c:pt>
                <c:pt idx="4">
                  <c:v>-86.887634000000006</c:v>
                </c:pt>
                <c:pt idx="5">
                  <c:v>-77.096656999999993</c:v>
                </c:pt>
                <c:pt idx="6">
                  <c:v>-68.623283000000001</c:v>
                </c:pt>
                <c:pt idx="7">
                  <c:v>-61.098945999999998</c:v>
                </c:pt>
                <c:pt idx="8">
                  <c:v>-54.269604000000001</c:v>
                </c:pt>
                <c:pt idx="9">
                  <c:v>-47.990726000000002</c:v>
                </c:pt>
                <c:pt idx="10">
                  <c:v>-42.124355000000001</c:v>
                </c:pt>
                <c:pt idx="11">
                  <c:v>-36.550227999999997</c:v>
                </c:pt>
                <c:pt idx="12">
                  <c:v>-31.166328</c:v>
                </c:pt>
                <c:pt idx="13">
                  <c:v>-25.885597000000001</c:v>
                </c:pt>
                <c:pt idx="14">
                  <c:v>-20.626204000000001</c:v>
                </c:pt>
                <c:pt idx="15">
                  <c:v>-15.338428</c:v>
                </c:pt>
                <c:pt idx="16">
                  <c:v>-9.9754679999999993</c:v>
                </c:pt>
                <c:pt idx="17">
                  <c:v>-4.8211519999999997</c:v>
                </c:pt>
                <c:pt idx="18">
                  <c:v>6.1668209999999997</c:v>
                </c:pt>
              </c:numCache>
            </c:numRef>
          </c:yVal>
          <c:smooth val="1"/>
        </c:ser>
        <c:ser>
          <c:idx val="3"/>
          <c:order val="3"/>
          <c:tx>
            <c:v>45 град</c:v>
          </c:tx>
          <c:spPr>
            <a:ln w="12700">
              <a:solidFill>
                <a:srgbClr val="00FFFF"/>
              </a:solidFill>
              <a:prstDash val="solid"/>
            </a:ln>
          </c:spPr>
          <c:marker>
            <c:symbol val="x"/>
            <c:size val="5"/>
            <c:spPr>
              <a:noFill/>
              <a:ln>
                <a:solidFill>
                  <a:srgbClr val="00FFFF"/>
                </a:solidFill>
                <a:prstDash val="solid"/>
              </a:ln>
            </c:spPr>
          </c:marker>
          <c:xVal>
            <c:numRef>
              <c:f>Лист1!$B$67:$B$85</c:f>
              <c:numCache>
                <c:formatCode>General</c:formatCode>
                <c:ptCount val="19"/>
                <c:pt idx="0">
                  <c:v>180</c:v>
                </c:pt>
                <c:pt idx="1">
                  <c:v>190</c:v>
                </c:pt>
                <c:pt idx="2">
                  <c:v>200</c:v>
                </c:pt>
                <c:pt idx="3">
                  <c:v>210</c:v>
                </c:pt>
                <c:pt idx="4">
                  <c:v>220</c:v>
                </c:pt>
                <c:pt idx="5">
                  <c:v>230</c:v>
                </c:pt>
                <c:pt idx="6">
                  <c:v>240</c:v>
                </c:pt>
                <c:pt idx="7">
                  <c:v>250</c:v>
                </c:pt>
                <c:pt idx="8">
                  <c:v>260</c:v>
                </c:pt>
                <c:pt idx="9">
                  <c:v>270</c:v>
                </c:pt>
                <c:pt idx="10">
                  <c:v>280</c:v>
                </c:pt>
                <c:pt idx="11">
                  <c:v>290</c:v>
                </c:pt>
                <c:pt idx="12">
                  <c:v>300</c:v>
                </c:pt>
                <c:pt idx="13">
                  <c:v>310</c:v>
                </c:pt>
                <c:pt idx="14">
                  <c:v>320</c:v>
                </c:pt>
                <c:pt idx="15">
                  <c:v>330</c:v>
                </c:pt>
                <c:pt idx="16">
                  <c:v>340</c:v>
                </c:pt>
                <c:pt idx="17">
                  <c:v>350</c:v>
                </c:pt>
                <c:pt idx="18">
                  <c:v>360</c:v>
                </c:pt>
              </c:numCache>
            </c:numRef>
          </c:xVal>
          <c:yVal>
            <c:numRef>
              <c:f>Лист1!$N$67:$N$85</c:f>
              <c:numCache>
                <c:formatCode>0.0</c:formatCode>
                <c:ptCount val="19"/>
                <c:pt idx="0">
                  <c:v>-103.68113700000001</c:v>
                </c:pt>
                <c:pt idx="1">
                  <c:v>-89.058563000000007</c:v>
                </c:pt>
                <c:pt idx="2">
                  <c:v>-81.666450999999995</c:v>
                </c:pt>
                <c:pt idx="3">
                  <c:v>-74.864410000000007</c:v>
                </c:pt>
                <c:pt idx="4">
                  <c:v>-65.802482999999995</c:v>
                </c:pt>
                <c:pt idx="5">
                  <c:v>-57.280346000000002</c:v>
                </c:pt>
                <c:pt idx="6">
                  <c:v>-49.899451999999997</c:v>
                </c:pt>
                <c:pt idx="7">
                  <c:v>-43.347377999999999</c:v>
                </c:pt>
                <c:pt idx="8">
                  <c:v>-37.402821000000003</c:v>
                </c:pt>
                <c:pt idx="9">
                  <c:v>-31.936626</c:v>
                </c:pt>
                <c:pt idx="10">
                  <c:v>-26.828748999999998</c:v>
                </c:pt>
                <c:pt idx="11">
                  <c:v>-21.975515000000001</c:v>
                </c:pt>
                <c:pt idx="12">
                  <c:v>-17.286636000000001</c:v>
                </c:pt>
                <c:pt idx="13">
                  <c:v>-12.682802000000001</c:v>
                </c:pt>
                <c:pt idx="14">
                  <c:v>-8.0882489999999994</c:v>
                </c:pt>
                <c:pt idx="15">
                  <c:v>-3.4626250000000001</c:v>
                </c:pt>
                <c:pt idx="16">
                  <c:v>1.2552049999999999</c:v>
                </c:pt>
                <c:pt idx="17">
                  <c:v>5.9395389999999999</c:v>
                </c:pt>
                <c:pt idx="18">
                  <c:v>15.5625</c:v>
                </c:pt>
              </c:numCache>
            </c:numRef>
          </c:yVal>
          <c:smooth val="1"/>
        </c:ser>
        <c:ser>
          <c:idx val="4"/>
          <c:order val="4"/>
          <c:tx>
            <c:v>60 град</c:v>
          </c:tx>
          <c:spPr>
            <a:ln w="12700">
              <a:solidFill>
                <a:srgbClr val="800080"/>
              </a:solidFill>
              <a:prstDash val="solid"/>
            </a:ln>
          </c:spPr>
          <c:marker>
            <c:symbol val="star"/>
            <c:size val="5"/>
            <c:spPr>
              <a:noFill/>
              <a:ln>
                <a:solidFill>
                  <a:srgbClr val="800080"/>
                </a:solidFill>
                <a:prstDash val="solid"/>
              </a:ln>
            </c:spPr>
          </c:marker>
          <c:xVal>
            <c:numRef>
              <c:f>Лист1!$B$87:$B$105</c:f>
              <c:numCache>
                <c:formatCode>General</c:formatCode>
                <c:ptCount val="19"/>
                <c:pt idx="0">
                  <c:v>180</c:v>
                </c:pt>
                <c:pt idx="1">
                  <c:v>190</c:v>
                </c:pt>
                <c:pt idx="2">
                  <c:v>200</c:v>
                </c:pt>
                <c:pt idx="3">
                  <c:v>210</c:v>
                </c:pt>
                <c:pt idx="4">
                  <c:v>220</c:v>
                </c:pt>
                <c:pt idx="5">
                  <c:v>230</c:v>
                </c:pt>
                <c:pt idx="6">
                  <c:v>240</c:v>
                </c:pt>
                <c:pt idx="7">
                  <c:v>250</c:v>
                </c:pt>
                <c:pt idx="8">
                  <c:v>260</c:v>
                </c:pt>
                <c:pt idx="9">
                  <c:v>270</c:v>
                </c:pt>
                <c:pt idx="10">
                  <c:v>280</c:v>
                </c:pt>
                <c:pt idx="11">
                  <c:v>290</c:v>
                </c:pt>
                <c:pt idx="12">
                  <c:v>300</c:v>
                </c:pt>
                <c:pt idx="13">
                  <c:v>310</c:v>
                </c:pt>
                <c:pt idx="14">
                  <c:v>320</c:v>
                </c:pt>
                <c:pt idx="15">
                  <c:v>330</c:v>
                </c:pt>
                <c:pt idx="16">
                  <c:v>340</c:v>
                </c:pt>
                <c:pt idx="17">
                  <c:v>350</c:v>
                </c:pt>
                <c:pt idx="18">
                  <c:v>360</c:v>
                </c:pt>
              </c:numCache>
            </c:numRef>
          </c:xVal>
          <c:yVal>
            <c:numRef>
              <c:f>Лист1!$N$87:$N$105</c:f>
              <c:numCache>
                <c:formatCode>0.0</c:formatCode>
                <c:ptCount val="19"/>
                <c:pt idx="0">
                  <c:v>-69.753501999999997</c:v>
                </c:pt>
                <c:pt idx="1">
                  <c:v>-60.229377999999997</c:v>
                </c:pt>
                <c:pt idx="2">
                  <c:v>-55.072139999999997</c:v>
                </c:pt>
                <c:pt idx="3">
                  <c:v>-50.065078999999997</c:v>
                </c:pt>
                <c:pt idx="4">
                  <c:v>-43.452922999999998</c:v>
                </c:pt>
                <c:pt idx="5">
                  <c:v>-37.256771000000001</c:v>
                </c:pt>
                <c:pt idx="6">
                  <c:v>-31.899695999999999</c:v>
                </c:pt>
                <c:pt idx="7">
                  <c:v>-27.155670000000001</c:v>
                </c:pt>
                <c:pt idx="8">
                  <c:v>-22.857444999999998</c:v>
                </c:pt>
                <c:pt idx="9">
                  <c:v>-18.904488000000001</c:v>
                </c:pt>
                <c:pt idx="10">
                  <c:v>-15.200388999999999</c:v>
                </c:pt>
                <c:pt idx="11">
                  <c:v>-11.659364</c:v>
                </c:pt>
                <c:pt idx="12">
                  <c:v>-8.2053969999999996</c:v>
                </c:pt>
                <c:pt idx="13">
                  <c:v>-4.7700699999999996</c:v>
                </c:pt>
                <c:pt idx="14">
                  <c:v>-1.2863420000000001</c:v>
                </c:pt>
                <c:pt idx="15">
                  <c:v>2.2825220000000002</c:v>
                </c:pt>
                <c:pt idx="16">
                  <c:v>5.9989840000000001</c:v>
                </c:pt>
                <c:pt idx="17">
                  <c:v>9.8176319999999997</c:v>
                </c:pt>
                <c:pt idx="18">
                  <c:v>17.642358999999999</c:v>
                </c:pt>
              </c:numCache>
            </c:numRef>
          </c:yVal>
          <c:smooth val="1"/>
        </c:ser>
        <c:ser>
          <c:idx val="5"/>
          <c:order val="5"/>
          <c:tx>
            <c:v>75 град</c:v>
          </c:tx>
          <c:spPr>
            <a:ln w="12700">
              <a:solidFill>
                <a:srgbClr val="800000"/>
              </a:solidFill>
              <a:prstDash val="solid"/>
            </a:ln>
          </c:spPr>
          <c:marker>
            <c:symbol val="circle"/>
            <c:size val="5"/>
            <c:spPr>
              <a:solidFill>
                <a:srgbClr val="800000"/>
              </a:solidFill>
              <a:ln>
                <a:solidFill>
                  <a:srgbClr val="800000"/>
                </a:solidFill>
                <a:prstDash val="solid"/>
              </a:ln>
            </c:spPr>
          </c:marker>
          <c:xVal>
            <c:numRef>
              <c:f>Лист1!$B$107:$B$125</c:f>
              <c:numCache>
                <c:formatCode>General</c:formatCode>
                <c:ptCount val="19"/>
                <c:pt idx="0">
                  <c:v>180</c:v>
                </c:pt>
                <c:pt idx="1">
                  <c:v>190</c:v>
                </c:pt>
                <c:pt idx="2">
                  <c:v>200</c:v>
                </c:pt>
                <c:pt idx="3">
                  <c:v>210</c:v>
                </c:pt>
                <c:pt idx="4">
                  <c:v>220</c:v>
                </c:pt>
                <c:pt idx="5">
                  <c:v>230</c:v>
                </c:pt>
                <c:pt idx="6">
                  <c:v>240</c:v>
                </c:pt>
                <c:pt idx="7">
                  <c:v>250</c:v>
                </c:pt>
                <c:pt idx="8">
                  <c:v>260</c:v>
                </c:pt>
                <c:pt idx="9">
                  <c:v>270</c:v>
                </c:pt>
                <c:pt idx="10">
                  <c:v>280</c:v>
                </c:pt>
                <c:pt idx="11">
                  <c:v>290</c:v>
                </c:pt>
                <c:pt idx="12">
                  <c:v>300</c:v>
                </c:pt>
                <c:pt idx="13">
                  <c:v>310</c:v>
                </c:pt>
                <c:pt idx="14">
                  <c:v>320</c:v>
                </c:pt>
                <c:pt idx="15">
                  <c:v>330</c:v>
                </c:pt>
                <c:pt idx="16">
                  <c:v>340</c:v>
                </c:pt>
                <c:pt idx="17">
                  <c:v>350</c:v>
                </c:pt>
                <c:pt idx="18">
                  <c:v>360</c:v>
                </c:pt>
              </c:numCache>
            </c:numRef>
          </c:xVal>
          <c:yVal>
            <c:numRef>
              <c:f>Лист1!$N$107:$N$125</c:f>
              <c:numCache>
                <c:formatCode>0.0</c:formatCode>
                <c:ptCount val="19"/>
                <c:pt idx="0">
                  <c:v>-35.96537</c:v>
                </c:pt>
                <c:pt idx="1">
                  <c:v>-31.076744000000001</c:v>
                </c:pt>
                <c:pt idx="2">
                  <c:v>-28.289947999999999</c:v>
                </c:pt>
                <c:pt idx="3">
                  <c:v>-25.522942</c:v>
                </c:pt>
                <c:pt idx="4">
                  <c:v>-21.908833000000001</c:v>
                </c:pt>
                <c:pt idx="5">
                  <c:v>-18.534936999999999</c:v>
                </c:pt>
                <c:pt idx="6">
                  <c:v>-15.619159</c:v>
                </c:pt>
                <c:pt idx="7">
                  <c:v>-13.035289000000001</c:v>
                </c:pt>
                <c:pt idx="8">
                  <c:v>-10.685408000000001</c:v>
                </c:pt>
                <c:pt idx="9">
                  <c:v>-8.5047420000000002</c:v>
                </c:pt>
                <c:pt idx="10">
                  <c:v>-6.430199</c:v>
                </c:pt>
                <c:pt idx="11">
                  <c:v>-4.404738</c:v>
                </c:pt>
                <c:pt idx="12">
                  <c:v>-2.3764050000000001</c:v>
                </c:pt>
                <c:pt idx="13">
                  <c:v>-0.29651499999999997</c:v>
                </c:pt>
                <c:pt idx="14">
                  <c:v>1.8833009999999999</c:v>
                </c:pt>
                <c:pt idx="15">
                  <c:v>4.1885839999999996</c:v>
                </c:pt>
                <c:pt idx="16">
                  <c:v>6.6679930000000001</c:v>
                </c:pt>
                <c:pt idx="17">
                  <c:v>9.3136419999999998</c:v>
                </c:pt>
                <c:pt idx="18">
                  <c:v>14.800051</c:v>
                </c:pt>
              </c:numCache>
            </c:numRef>
          </c:yVal>
          <c:smooth val="1"/>
        </c:ser>
        <c:ser>
          <c:idx val="6"/>
          <c:order val="6"/>
          <c:tx>
            <c:v>90 град</c:v>
          </c:tx>
          <c:spPr>
            <a:ln w="12700">
              <a:solidFill>
                <a:srgbClr val="008080"/>
              </a:solidFill>
              <a:prstDash val="solid"/>
            </a:ln>
          </c:spPr>
          <c:marker>
            <c:symbol val="plus"/>
            <c:size val="5"/>
            <c:spPr>
              <a:noFill/>
              <a:ln>
                <a:solidFill>
                  <a:srgbClr val="008080"/>
                </a:solidFill>
                <a:prstDash val="solid"/>
              </a:ln>
            </c:spPr>
          </c:marker>
          <c:xVal>
            <c:numRef>
              <c:f>Лист1!$B$127:$B$145</c:f>
              <c:numCache>
                <c:formatCode>General</c:formatCode>
                <c:ptCount val="19"/>
                <c:pt idx="0">
                  <c:v>180</c:v>
                </c:pt>
                <c:pt idx="1">
                  <c:v>190</c:v>
                </c:pt>
                <c:pt idx="2">
                  <c:v>200</c:v>
                </c:pt>
                <c:pt idx="3">
                  <c:v>210</c:v>
                </c:pt>
                <c:pt idx="4">
                  <c:v>220</c:v>
                </c:pt>
                <c:pt idx="5">
                  <c:v>230</c:v>
                </c:pt>
                <c:pt idx="6">
                  <c:v>240</c:v>
                </c:pt>
                <c:pt idx="7">
                  <c:v>250</c:v>
                </c:pt>
                <c:pt idx="8">
                  <c:v>260</c:v>
                </c:pt>
                <c:pt idx="9">
                  <c:v>270</c:v>
                </c:pt>
                <c:pt idx="10">
                  <c:v>280</c:v>
                </c:pt>
                <c:pt idx="11">
                  <c:v>290</c:v>
                </c:pt>
                <c:pt idx="12">
                  <c:v>300</c:v>
                </c:pt>
                <c:pt idx="13">
                  <c:v>310</c:v>
                </c:pt>
                <c:pt idx="14">
                  <c:v>320</c:v>
                </c:pt>
                <c:pt idx="15">
                  <c:v>330</c:v>
                </c:pt>
                <c:pt idx="16">
                  <c:v>340</c:v>
                </c:pt>
                <c:pt idx="17">
                  <c:v>350</c:v>
                </c:pt>
                <c:pt idx="18">
                  <c:v>360</c:v>
                </c:pt>
              </c:numCache>
            </c:numRef>
          </c:xVal>
          <c:yVal>
            <c:numRef>
              <c:f>Лист1!$N$127:$N$145</c:f>
              <c:numCache>
                <c:formatCode>0.0</c:formatCode>
                <c:ptCount val="19"/>
                <c:pt idx="0">
                  <c:v>-5.2964219999999997</c:v>
                </c:pt>
                <c:pt idx="1">
                  <c:v>-4.2380979999999999</c:v>
                </c:pt>
                <c:pt idx="2">
                  <c:v>-3.591348</c:v>
                </c:pt>
                <c:pt idx="3">
                  <c:v>-3.0521280000000002</c:v>
                </c:pt>
                <c:pt idx="4">
                  <c:v>-2.4303279999999998</c:v>
                </c:pt>
                <c:pt idx="5">
                  <c:v>-1.872557</c:v>
                </c:pt>
                <c:pt idx="6">
                  <c:v>-1.391796</c:v>
                </c:pt>
                <c:pt idx="7">
                  <c:v>-0.95978300000000005</c:v>
                </c:pt>
                <c:pt idx="8">
                  <c:v>-0.550203</c:v>
                </c:pt>
                <c:pt idx="9">
                  <c:v>-0.13949900000000001</c:v>
                </c:pt>
                <c:pt idx="10">
                  <c:v>0.29622300000000001</c:v>
                </c:pt>
                <c:pt idx="11">
                  <c:v>0.78034700000000001</c:v>
                </c:pt>
                <c:pt idx="12">
                  <c:v>1.3356969999999999</c:v>
                </c:pt>
                <c:pt idx="13">
                  <c:v>1.9845930000000001</c:v>
                </c:pt>
                <c:pt idx="14">
                  <c:v>2.7502610000000001</c:v>
                </c:pt>
                <c:pt idx="15">
                  <c:v>3.6446489999999998</c:v>
                </c:pt>
                <c:pt idx="16">
                  <c:v>4.693829</c:v>
                </c:pt>
                <c:pt idx="17">
                  <c:v>5.9071410000000002</c:v>
                </c:pt>
                <c:pt idx="18">
                  <c:v>8.5665230000000001</c:v>
                </c:pt>
              </c:numCache>
            </c:numRef>
          </c:yVal>
          <c:smooth val="1"/>
        </c:ser>
        <c:ser>
          <c:idx val="7"/>
          <c:order val="7"/>
          <c:tx>
            <c:v>105 град</c:v>
          </c:tx>
          <c:spPr>
            <a:ln w="12700">
              <a:solidFill>
                <a:srgbClr val="0000FF"/>
              </a:solidFill>
              <a:prstDash val="solid"/>
            </a:ln>
          </c:spPr>
          <c:marker>
            <c:symbol val="dot"/>
            <c:size val="5"/>
            <c:spPr>
              <a:noFill/>
              <a:ln>
                <a:solidFill>
                  <a:srgbClr val="0000FF"/>
                </a:solidFill>
                <a:prstDash val="solid"/>
              </a:ln>
            </c:spPr>
          </c:marker>
          <c:xVal>
            <c:numRef>
              <c:f>Лист1!$B$147:$B$165</c:f>
              <c:numCache>
                <c:formatCode>General</c:formatCode>
                <c:ptCount val="19"/>
                <c:pt idx="0">
                  <c:v>180</c:v>
                </c:pt>
                <c:pt idx="1">
                  <c:v>190</c:v>
                </c:pt>
                <c:pt idx="2">
                  <c:v>200</c:v>
                </c:pt>
                <c:pt idx="3">
                  <c:v>210</c:v>
                </c:pt>
                <c:pt idx="4">
                  <c:v>220</c:v>
                </c:pt>
                <c:pt idx="5">
                  <c:v>230</c:v>
                </c:pt>
                <c:pt idx="6">
                  <c:v>240</c:v>
                </c:pt>
                <c:pt idx="7">
                  <c:v>250</c:v>
                </c:pt>
                <c:pt idx="8">
                  <c:v>260</c:v>
                </c:pt>
                <c:pt idx="9">
                  <c:v>270</c:v>
                </c:pt>
                <c:pt idx="10">
                  <c:v>280</c:v>
                </c:pt>
                <c:pt idx="11">
                  <c:v>290</c:v>
                </c:pt>
                <c:pt idx="12">
                  <c:v>300</c:v>
                </c:pt>
                <c:pt idx="13">
                  <c:v>310</c:v>
                </c:pt>
                <c:pt idx="14">
                  <c:v>320</c:v>
                </c:pt>
                <c:pt idx="15">
                  <c:v>330</c:v>
                </c:pt>
                <c:pt idx="16">
                  <c:v>340</c:v>
                </c:pt>
                <c:pt idx="17">
                  <c:v>350</c:v>
                </c:pt>
                <c:pt idx="18">
                  <c:v>360</c:v>
                </c:pt>
              </c:numCache>
            </c:numRef>
          </c:xVal>
          <c:yVal>
            <c:numRef>
              <c:f>Лист1!$N$147:$N$165</c:f>
              <c:numCache>
                <c:formatCode>0.0</c:formatCode>
                <c:ptCount val="19"/>
                <c:pt idx="0">
                  <c:v>20.620557999999999</c:v>
                </c:pt>
                <c:pt idx="1">
                  <c:v>18.719760999999998</c:v>
                </c:pt>
                <c:pt idx="2">
                  <c:v>17.619976000000001</c:v>
                </c:pt>
                <c:pt idx="3">
                  <c:v>16.205559000000001</c:v>
                </c:pt>
                <c:pt idx="4">
                  <c:v>14.175064000000001</c:v>
                </c:pt>
                <c:pt idx="5">
                  <c:v>12.224570999999999</c:v>
                </c:pt>
                <c:pt idx="6">
                  <c:v>10.527528999999999</c:v>
                </c:pt>
                <c:pt idx="7">
                  <c:v>9.0253460000000008</c:v>
                </c:pt>
                <c:pt idx="8">
                  <c:v>7.677772</c:v>
                </c:pt>
                <c:pt idx="9">
                  <c:v>6.4687849999999996</c:v>
                </c:pt>
                <c:pt idx="10">
                  <c:v>5.3840950000000003</c:v>
                </c:pt>
                <c:pt idx="11">
                  <c:v>4.4134859999999998</c:v>
                </c:pt>
                <c:pt idx="12">
                  <c:v>3.5501010000000002</c:v>
                </c:pt>
                <c:pt idx="13">
                  <c:v>2.7892389999999998</c:v>
                </c:pt>
                <c:pt idx="14">
                  <c:v>2.1279569999999999</c:v>
                </c:pt>
                <c:pt idx="15">
                  <c:v>1.5652280000000001</c:v>
                </c:pt>
                <c:pt idx="16">
                  <c:v>1.101756</c:v>
                </c:pt>
                <c:pt idx="17">
                  <c:v>0.75401899999999999</c:v>
                </c:pt>
                <c:pt idx="18">
                  <c:v>0.35131099999999998</c:v>
                </c:pt>
              </c:numCache>
            </c:numRef>
          </c:yVal>
          <c:smooth val="1"/>
        </c:ser>
        <c:ser>
          <c:idx val="8"/>
          <c:order val="8"/>
          <c:tx>
            <c:v>120 град</c:v>
          </c:tx>
          <c:spPr>
            <a:ln w="12700">
              <a:solidFill>
                <a:srgbClr val="FF00FF"/>
              </a:solidFill>
              <a:prstDash val="solid"/>
            </a:ln>
          </c:spPr>
          <c:marker>
            <c:symbol val="dash"/>
            <c:size val="5"/>
            <c:spPr>
              <a:noFill/>
              <a:ln>
                <a:solidFill>
                  <a:srgbClr val="FF00FF"/>
                </a:solidFill>
                <a:prstDash val="solid"/>
              </a:ln>
            </c:spPr>
          </c:marker>
          <c:xVal>
            <c:numRef>
              <c:f>Лист1!$B$167:$B$185</c:f>
              <c:numCache>
                <c:formatCode>General</c:formatCode>
                <c:ptCount val="19"/>
                <c:pt idx="0">
                  <c:v>180</c:v>
                </c:pt>
                <c:pt idx="1">
                  <c:v>190</c:v>
                </c:pt>
                <c:pt idx="2">
                  <c:v>200</c:v>
                </c:pt>
                <c:pt idx="3">
                  <c:v>210</c:v>
                </c:pt>
                <c:pt idx="4">
                  <c:v>220</c:v>
                </c:pt>
                <c:pt idx="5">
                  <c:v>230</c:v>
                </c:pt>
                <c:pt idx="6">
                  <c:v>240</c:v>
                </c:pt>
                <c:pt idx="7">
                  <c:v>250</c:v>
                </c:pt>
                <c:pt idx="8">
                  <c:v>260</c:v>
                </c:pt>
                <c:pt idx="9">
                  <c:v>270</c:v>
                </c:pt>
                <c:pt idx="10">
                  <c:v>280</c:v>
                </c:pt>
                <c:pt idx="11">
                  <c:v>290</c:v>
                </c:pt>
                <c:pt idx="12">
                  <c:v>300</c:v>
                </c:pt>
                <c:pt idx="13">
                  <c:v>310</c:v>
                </c:pt>
                <c:pt idx="14">
                  <c:v>320</c:v>
                </c:pt>
                <c:pt idx="15">
                  <c:v>330</c:v>
                </c:pt>
                <c:pt idx="16">
                  <c:v>340</c:v>
                </c:pt>
                <c:pt idx="17">
                  <c:v>350</c:v>
                </c:pt>
                <c:pt idx="18">
                  <c:v>360</c:v>
                </c:pt>
              </c:numCache>
            </c:numRef>
          </c:xVal>
          <c:yVal>
            <c:numRef>
              <c:f>Лист1!$N$167:$N$185</c:f>
              <c:numCache>
                <c:formatCode>0.0</c:formatCode>
                <c:ptCount val="19"/>
                <c:pt idx="0">
                  <c:v>41.186000999999997</c:v>
                </c:pt>
                <c:pt idx="1">
                  <c:v>37.123733999999999</c:v>
                </c:pt>
                <c:pt idx="2">
                  <c:v>34.696812000000001</c:v>
                </c:pt>
                <c:pt idx="3">
                  <c:v>31.706638000000002</c:v>
                </c:pt>
                <c:pt idx="4">
                  <c:v>27.510345000000001</c:v>
                </c:pt>
                <c:pt idx="5">
                  <c:v>23.497852000000002</c:v>
                </c:pt>
                <c:pt idx="6">
                  <c:v>19.999229</c:v>
                </c:pt>
                <c:pt idx="7">
                  <c:v>16.884322999999998</c:v>
                </c:pt>
                <c:pt idx="8">
                  <c:v>14.055816999999999</c:v>
                </c:pt>
                <c:pt idx="9">
                  <c:v>11.464081</c:v>
                </c:pt>
                <c:pt idx="10">
                  <c:v>9.0618999999999996</c:v>
                </c:pt>
                <c:pt idx="11">
                  <c:v>6.8090039999999998</c:v>
                </c:pt>
                <c:pt idx="12">
                  <c:v>4.671468</c:v>
                </c:pt>
                <c:pt idx="13">
                  <c:v>2.6205340000000001</c:v>
                </c:pt>
                <c:pt idx="14">
                  <c:v>0.62948300000000001</c:v>
                </c:pt>
                <c:pt idx="15">
                  <c:v>-1.3133490000000001</c:v>
                </c:pt>
                <c:pt idx="16">
                  <c:v>-3.231827</c:v>
                </c:pt>
                <c:pt idx="17">
                  <c:v>-5.1080439999999996</c:v>
                </c:pt>
                <c:pt idx="18">
                  <c:v>-8.4946710000000003</c:v>
                </c:pt>
              </c:numCache>
            </c:numRef>
          </c:yVal>
          <c:smooth val="1"/>
        </c:ser>
        <c:ser>
          <c:idx val="9"/>
          <c:order val="9"/>
          <c:tx>
            <c:v>135 град</c:v>
          </c:tx>
          <c:spPr>
            <a:ln w="12700">
              <a:solidFill>
                <a:srgbClr val="008000"/>
              </a:solidFill>
              <a:prstDash val="solid"/>
            </a:ln>
          </c:spPr>
          <c:marker>
            <c:symbol val="diamond"/>
            <c:size val="5"/>
            <c:spPr>
              <a:solidFill>
                <a:srgbClr val="CCFFFF"/>
              </a:solidFill>
              <a:ln>
                <a:solidFill>
                  <a:srgbClr val="008000"/>
                </a:solidFill>
                <a:prstDash val="solid"/>
              </a:ln>
            </c:spPr>
          </c:marker>
          <c:xVal>
            <c:numRef>
              <c:f>Лист1!$B$187:$B$205</c:f>
              <c:numCache>
                <c:formatCode>General</c:formatCode>
                <c:ptCount val="19"/>
                <c:pt idx="0">
                  <c:v>180</c:v>
                </c:pt>
                <c:pt idx="1">
                  <c:v>190</c:v>
                </c:pt>
                <c:pt idx="2">
                  <c:v>200</c:v>
                </c:pt>
                <c:pt idx="3">
                  <c:v>210</c:v>
                </c:pt>
                <c:pt idx="4">
                  <c:v>220</c:v>
                </c:pt>
                <c:pt idx="5">
                  <c:v>230</c:v>
                </c:pt>
                <c:pt idx="6">
                  <c:v>240</c:v>
                </c:pt>
                <c:pt idx="7">
                  <c:v>250</c:v>
                </c:pt>
                <c:pt idx="8">
                  <c:v>260</c:v>
                </c:pt>
                <c:pt idx="9">
                  <c:v>270</c:v>
                </c:pt>
                <c:pt idx="10">
                  <c:v>280</c:v>
                </c:pt>
                <c:pt idx="11">
                  <c:v>290</c:v>
                </c:pt>
                <c:pt idx="12">
                  <c:v>300</c:v>
                </c:pt>
                <c:pt idx="13">
                  <c:v>310</c:v>
                </c:pt>
                <c:pt idx="14">
                  <c:v>320</c:v>
                </c:pt>
                <c:pt idx="15">
                  <c:v>330</c:v>
                </c:pt>
                <c:pt idx="16">
                  <c:v>340</c:v>
                </c:pt>
                <c:pt idx="17">
                  <c:v>350</c:v>
                </c:pt>
                <c:pt idx="18">
                  <c:v>360</c:v>
                </c:pt>
              </c:numCache>
            </c:numRef>
          </c:xVal>
          <c:yVal>
            <c:numRef>
              <c:f>Лист1!$N$187:$N$205</c:f>
              <c:numCache>
                <c:formatCode>0.0</c:formatCode>
                <c:ptCount val="19"/>
                <c:pt idx="0">
                  <c:v>56.488377</c:v>
                </c:pt>
                <c:pt idx="1">
                  <c:v>50.935886000000004</c:v>
                </c:pt>
                <c:pt idx="2">
                  <c:v>47.562320999999997</c:v>
                </c:pt>
                <c:pt idx="3">
                  <c:v>43.388858999999997</c:v>
                </c:pt>
                <c:pt idx="4">
                  <c:v>37.545440999999997</c:v>
                </c:pt>
                <c:pt idx="5">
                  <c:v>31.954628</c:v>
                </c:pt>
                <c:pt idx="6">
                  <c:v>27.0672</c:v>
                </c:pt>
                <c:pt idx="7">
                  <c:v>22.698454000000002</c:v>
                </c:pt>
                <c:pt idx="8">
                  <c:v>18.707241</c:v>
                </c:pt>
                <c:pt idx="9">
                  <c:v>15.015979</c:v>
                </c:pt>
                <c:pt idx="10">
                  <c:v>11.551095</c:v>
                </c:pt>
                <c:pt idx="11">
                  <c:v>8.2485870000000006</c:v>
                </c:pt>
                <c:pt idx="12">
                  <c:v>5.0527610000000003</c:v>
                </c:pt>
                <c:pt idx="13">
                  <c:v>1.9146970000000001</c:v>
                </c:pt>
                <c:pt idx="14">
                  <c:v>-1.2121170000000001</c:v>
                </c:pt>
                <c:pt idx="15">
                  <c:v>-4.3468730000000004</c:v>
                </c:pt>
                <c:pt idx="16">
                  <c:v>-7.5346760000000002</c:v>
                </c:pt>
                <c:pt idx="17">
                  <c:v>-10.759714000000001</c:v>
                </c:pt>
                <c:pt idx="18">
                  <c:v>-16.770009999999999</c:v>
                </c:pt>
              </c:numCache>
            </c:numRef>
          </c:yVal>
          <c:smooth val="1"/>
        </c:ser>
        <c:ser>
          <c:idx val="10"/>
          <c:order val="10"/>
          <c:tx>
            <c:v>150 град</c:v>
          </c:tx>
          <c:spPr>
            <a:ln w="12700">
              <a:solidFill>
                <a:srgbClr val="FF6600"/>
              </a:solidFill>
              <a:prstDash val="solid"/>
            </a:ln>
          </c:spPr>
          <c:marker>
            <c:symbol val="square"/>
            <c:size val="5"/>
            <c:spPr>
              <a:solidFill>
                <a:srgbClr val="CCFFCC"/>
              </a:solidFill>
              <a:ln>
                <a:solidFill>
                  <a:srgbClr val="FF6600"/>
                </a:solidFill>
                <a:prstDash val="solid"/>
              </a:ln>
            </c:spPr>
          </c:marker>
          <c:xVal>
            <c:numRef>
              <c:f>Лист1!$B$207:$B$225</c:f>
              <c:numCache>
                <c:formatCode>General</c:formatCode>
                <c:ptCount val="19"/>
                <c:pt idx="0">
                  <c:v>180</c:v>
                </c:pt>
                <c:pt idx="1">
                  <c:v>190</c:v>
                </c:pt>
                <c:pt idx="2">
                  <c:v>200</c:v>
                </c:pt>
                <c:pt idx="3">
                  <c:v>210</c:v>
                </c:pt>
                <c:pt idx="4">
                  <c:v>220</c:v>
                </c:pt>
                <c:pt idx="5">
                  <c:v>230</c:v>
                </c:pt>
                <c:pt idx="6">
                  <c:v>240</c:v>
                </c:pt>
                <c:pt idx="7">
                  <c:v>250</c:v>
                </c:pt>
                <c:pt idx="8">
                  <c:v>260</c:v>
                </c:pt>
                <c:pt idx="9">
                  <c:v>270</c:v>
                </c:pt>
                <c:pt idx="10">
                  <c:v>280</c:v>
                </c:pt>
                <c:pt idx="11">
                  <c:v>290</c:v>
                </c:pt>
                <c:pt idx="12">
                  <c:v>300</c:v>
                </c:pt>
                <c:pt idx="13">
                  <c:v>310</c:v>
                </c:pt>
                <c:pt idx="14">
                  <c:v>320</c:v>
                </c:pt>
                <c:pt idx="15">
                  <c:v>330</c:v>
                </c:pt>
                <c:pt idx="16">
                  <c:v>340</c:v>
                </c:pt>
                <c:pt idx="17">
                  <c:v>350</c:v>
                </c:pt>
                <c:pt idx="18">
                  <c:v>360</c:v>
                </c:pt>
              </c:numCache>
            </c:numRef>
          </c:xVal>
          <c:yVal>
            <c:numRef>
              <c:f>Лист1!$N$207:$N$225</c:f>
              <c:numCache>
                <c:formatCode>0.0</c:formatCode>
                <c:ptCount val="19"/>
                <c:pt idx="0">
                  <c:v>66.986900000000006</c:v>
                </c:pt>
                <c:pt idx="1">
                  <c:v>60.481361</c:v>
                </c:pt>
                <c:pt idx="2">
                  <c:v>56.482269000000002</c:v>
                </c:pt>
                <c:pt idx="3">
                  <c:v>51.489547999999999</c:v>
                </c:pt>
                <c:pt idx="4">
                  <c:v>44.496490000000001</c:v>
                </c:pt>
                <c:pt idx="5">
                  <c:v>37.796120000000002</c:v>
                </c:pt>
                <c:pt idx="6">
                  <c:v>31.925871000000001</c:v>
                </c:pt>
                <c:pt idx="7">
                  <c:v>26.662918000000001</c:v>
                </c:pt>
                <c:pt idx="8">
                  <c:v>21.834485999999998</c:v>
                </c:pt>
                <c:pt idx="9">
                  <c:v>17.344238000000001</c:v>
                </c:pt>
                <c:pt idx="10">
                  <c:v>13.099099000000001</c:v>
                </c:pt>
                <c:pt idx="11">
                  <c:v>9.0167529999999996</c:v>
                </c:pt>
                <c:pt idx="12">
                  <c:v>5.0256879999999997</c:v>
                </c:pt>
                <c:pt idx="13">
                  <c:v>1.0626370000000001</c:v>
                </c:pt>
                <c:pt idx="14">
                  <c:v>-2.9335040000000001</c:v>
                </c:pt>
                <c:pt idx="15">
                  <c:v>-6.9874739999999997</c:v>
                </c:pt>
                <c:pt idx="16">
                  <c:v>-11.160467000000001</c:v>
                </c:pt>
                <c:pt idx="17">
                  <c:v>-15.440206</c:v>
                </c:pt>
                <c:pt idx="18">
                  <c:v>-23.495681999999999</c:v>
                </c:pt>
              </c:numCache>
            </c:numRef>
          </c:yVal>
          <c:smooth val="1"/>
        </c:ser>
        <c:ser>
          <c:idx val="11"/>
          <c:order val="11"/>
          <c:tx>
            <c:v>165 град</c:v>
          </c:tx>
          <c:spPr>
            <a:ln w="12700">
              <a:solidFill>
                <a:srgbClr val="993300"/>
              </a:solidFill>
              <a:prstDash val="solid"/>
            </a:ln>
          </c:spPr>
          <c:marker>
            <c:symbol val="triangle"/>
            <c:size val="5"/>
            <c:spPr>
              <a:solidFill>
                <a:srgbClr val="FFFF99"/>
              </a:solidFill>
              <a:ln>
                <a:solidFill>
                  <a:srgbClr val="993300"/>
                </a:solidFill>
                <a:prstDash val="solid"/>
              </a:ln>
            </c:spPr>
          </c:marker>
          <c:xVal>
            <c:numRef>
              <c:f>Лист1!$B$227:$B$245</c:f>
              <c:numCache>
                <c:formatCode>General</c:formatCode>
                <c:ptCount val="19"/>
                <c:pt idx="0">
                  <c:v>180</c:v>
                </c:pt>
                <c:pt idx="1">
                  <c:v>190</c:v>
                </c:pt>
                <c:pt idx="2">
                  <c:v>200</c:v>
                </c:pt>
                <c:pt idx="3">
                  <c:v>210</c:v>
                </c:pt>
                <c:pt idx="4">
                  <c:v>220</c:v>
                </c:pt>
                <c:pt idx="5">
                  <c:v>230</c:v>
                </c:pt>
                <c:pt idx="6">
                  <c:v>240</c:v>
                </c:pt>
                <c:pt idx="7">
                  <c:v>250</c:v>
                </c:pt>
                <c:pt idx="8">
                  <c:v>260</c:v>
                </c:pt>
                <c:pt idx="9">
                  <c:v>270</c:v>
                </c:pt>
                <c:pt idx="10">
                  <c:v>280</c:v>
                </c:pt>
                <c:pt idx="11">
                  <c:v>290</c:v>
                </c:pt>
                <c:pt idx="12">
                  <c:v>300</c:v>
                </c:pt>
                <c:pt idx="13">
                  <c:v>310</c:v>
                </c:pt>
                <c:pt idx="14">
                  <c:v>320</c:v>
                </c:pt>
                <c:pt idx="15">
                  <c:v>330</c:v>
                </c:pt>
                <c:pt idx="16">
                  <c:v>340</c:v>
                </c:pt>
                <c:pt idx="17">
                  <c:v>350</c:v>
                </c:pt>
                <c:pt idx="18">
                  <c:v>360</c:v>
                </c:pt>
              </c:numCache>
            </c:numRef>
          </c:xVal>
          <c:yVal>
            <c:numRef>
              <c:f>Лист1!$N$227:$N$245</c:f>
              <c:numCache>
                <c:formatCode>0.0</c:formatCode>
                <c:ptCount val="19"/>
                <c:pt idx="0">
                  <c:v>73.233101000000005</c:v>
                </c:pt>
                <c:pt idx="1">
                  <c:v>66.196692999999996</c:v>
                </c:pt>
                <c:pt idx="2">
                  <c:v>61.837040000000002</c:v>
                </c:pt>
                <c:pt idx="3">
                  <c:v>56.352764000000001</c:v>
                </c:pt>
                <c:pt idx="4">
                  <c:v>48.662590000000002</c:v>
                </c:pt>
                <c:pt idx="5">
                  <c:v>41.287388</c:v>
                </c:pt>
                <c:pt idx="6">
                  <c:v>34.816459999999999</c:v>
                </c:pt>
                <c:pt idx="7">
                  <c:v>29.004128999999999</c:v>
                </c:pt>
                <c:pt idx="8">
                  <c:v>23.659506</c:v>
                </c:pt>
                <c:pt idx="9">
                  <c:v>18.673054</c:v>
                </c:pt>
                <c:pt idx="10">
                  <c:v>13.939197999999999</c:v>
                </c:pt>
                <c:pt idx="11">
                  <c:v>9.3656480000000002</c:v>
                </c:pt>
                <c:pt idx="12">
                  <c:v>4.8712910000000003</c:v>
                </c:pt>
                <c:pt idx="13">
                  <c:v>0.38311200000000001</c:v>
                </c:pt>
                <c:pt idx="14">
                  <c:v>-4.1692410000000004</c:v>
                </c:pt>
                <c:pt idx="15">
                  <c:v>-8.8131249999999994</c:v>
                </c:pt>
                <c:pt idx="16">
                  <c:v>-13.62027</c:v>
                </c:pt>
                <c:pt idx="17">
                  <c:v>-18.581377</c:v>
                </c:pt>
                <c:pt idx="18">
                  <c:v>-27.953569000000002</c:v>
                </c:pt>
              </c:numCache>
            </c:numRef>
          </c:yVal>
          <c:smooth val="1"/>
        </c:ser>
        <c:ser>
          <c:idx val="12"/>
          <c:order val="12"/>
          <c:tx>
            <c:v>180 град</c:v>
          </c:tx>
          <c:spPr>
            <a:ln w="12700">
              <a:solidFill>
                <a:srgbClr val="000080"/>
              </a:solidFill>
              <a:prstDash val="solid"/>
            </a:ln>
          </c:spPr>
          <c:marker>
            <c:symbol val="x"/>
            <c:size val="5"/>
            <c:spPr>
              <a:noFill/>
              <a:ln>
                <a:solidFill>
                  <a:srgbClr val="000080"/>
                </a:solidFill>
                <a:prstDash val="solid"/>
              </a:ln>
            </c:spPr>
          </c:marker>
          <c:xVal>
            <c:numRef>
              <c:f>Лист1!$B$247:$B$265</c:f>
              <c:numCache>
                <c:formatCode>General</c:formatCode>
                <c:ptCount val="19"/>
                <c:pt idx="0">
                  <c:v>180</c:v>
                </c:pt>
                <c:pt idx="1">
                  <c:v>190</c:v>
                </c:pt>
                <c:pt idx="2">
                  <c:v>200</c:v>
                </c:pt>
                <c:pt idx="3">
                  <c:v>210</c:v>
                </c:pt>
                <c:pt idx="4">
                  <c:v>220</c:v>
                </c:pt>
                <c:pt idx="5">
                  <c:v>230</c:v>
                </c:pt>
                <c:pt idx="6">
                  <c:v>240</c:v>
                </c:pt>
                <c:pt idx="7">
                  <c:v>250</c:v>
                </c:pt>
                <c:pt idx="8">
                  <c:v>260</c:v>
                </c:pt>
                <c:pt idx="9">
                  <c:v>270</c:v>
                </c:pt>
                <c:pt idx="10">
                  <c:v>280</c:v>
                </c:pt>
                <c:pt idx="11">
                  <c:v>290</c:v>
                </c:pt>
                <c:pt idx="12">
                  <c:v>300</c:v>
                </c:pt>
                <c:pt idx="13">
                  <c:v>310</c:v>
                </c:pt>
                <c:pt idx="14">
                  <c:v>320</c:v>
                </c:pt>
                <c:pt idx="15">
                  <c:v>330</c:v>
                </c:pt>
                <c:pt idx="16">
                  <c:v>340</c:v>
                </c:pt>
                <c:pt idx="17">
                  <c:v>350</c:v>
                </c:pt>
                <c:pt idx="18">
                  <c:v>360</c:v>
                </c:pt>
              </c:numCache>
            </c:numRef>
          </c:xVal>
          <c:yVal>
            <c:numRef>
              <c:f>Лист1!$N$247:$N$265</c:f>
              <c:numCache>
                <c:formatCode>0.0</c:formatCode>
                <c:ptCount val="19"/>
                <c:pt idx="0">
                  <c:v>75.636696000000001</c:v>
                </c:pt>
                <c:pt idx="1">
                  <c:v>68.417136999999997</c:v>
                </c:pt>
                <c:pt idx="2">
                  <c:v>63.923797999999998</c:v>
                </c:pt>
                <c:pt idx="3">
                  <c:v>58.244953000000002</c:v>
                </c:pt>
                <c:pt idx="4">
                  <c:v>50.279114</c:v>
                </c:pt>
                <c:pt idx="5">
                  <c:v>42.635165999999998</c:v>
                </c:pt>
                <c:pt idx="6">
                  <c:v>35.925117</c:v>
                </c:pt>
                <c:pt idx="7">
                  <c:v>29.895174000000001</c:v>
                </c:pt>
                <c:pt idx="8">
                  <c:v>24.345324999999999</c:v>
                </c:pt>
                <c:pt idx="9">
                  <c:v>19.161629000000001</c:v>
                </c:pt>
                <c:pt idx="10">
                  <c:v>14.234805</c:v>
                </c:pt>
                <c:pt idx="11">
                  <c:v>9.468178</c:v>
                </c:pt>
                <c:pt idx="12">
                  <c:v>4.7763210000000003</c:v>
                </c:pt>
                <c:pt idx="13">
                  <c:v>8.2976999999999995E-2</c:v>
                </c:pt>
                <c:pt idx="14">
                  <c:v>-4.6852770000000001</c:v>
                </c:pt>
                <c:pt idx="15">
                  <c:v>-9.5570869999999992</c:v>
                </c:pt>
                <c:pt idx="16">
                  <c:v>-14.608072</c:v>
                </c:pt>
                <c:pt idx="17">
                  <c:v>-19.830967000000001</c:v>
                </c:pt>
                <c:pt idx="18">
                  <c:v>-29.703399999999998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94669824"/>
        <c:axId val="94676480"/>
      </c:scatterChart>
      <c:valAx>
        <c:axId val="94669824"/>
        <c:scaling>
          <c:orientation val="minMax"/>
          <c:max val="370"/>
          <c:min val="170"/>
        </c:scaling>
        <c:delete val="0"/>
        <c:axPos val="b"/>
        <c:minorGridlines>
          <c:spPr>
            <a:ln w="3175">
              <a:solidFill>
                <a:srgbClr val="000000"/>
              </a:solidFill>
              <a:prstDash val="sysDash"/>
            </a:ln>
          </c:spPr>
        </c:minorGridlines>
        <c:title>
          <c:tx>
            <c:rich>
              <a:bodyPr/>
              <a:lstStyle/>
              <a:p>
                <a:pPr>
                  <a:defRPr sz="1150" b="1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r>
                  <a:rPr lang="ru-RU"/>
                  <a:t>радиус, мм</a:t>
                </a:r>
              </a:p>
            </c:rich>
          </c:tx>
          <c:layout>
            <c:manualLayout>
              <c:xMode val="edge"/>
              <c:yMode val="edge"/>
              <c:x val="0.8116848457906275"/>
              <c:y val="0.22214369795095615"/>
            </c:manualLayout>
          </c:layout>
          <c:overlay val="0"/>
          <c:spPr>
            <a:solidFill>
              <a:srgbClr val="FFFFFF"/>
            </a:solidFill>
            <a:ln w="25400">
              <a:noFill/>
            </a:ln>
          </c:spPr>
        </c:title>
        <c:numFmt formatCode="General" sourceLinked="1"/>
        <c:majorTickMark val="out"/>
        <c:minorTickMark val="cross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950" b="0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94676480"/>
        <c:crosses val="autoZero"/>
        <c:crossBetween val="midCat"/>
        <c:majorUnit val="10"/>
        <c:minorUnit val="10"/>
      </c:valAx>
      <c:valAx>
        <c:axId val="94676480"/>
        <c:scaling>
          <c:orientation val="minMax"/>
          <c:max val="80"/>
          <c:min val="-180"/>
        </c:scaling>
        <c:delete val="0"/>
        <c:axPos val="l"/>
        <c:majorGridlines>
          <c:spPr>
            <a:ln w="3175">
              <a:solidFill>
                <a:srgbClr val="000000"/>
              </a:solidFill>
              <a:prstDash val="sysDash"/>
            </a:ln>
          </c:spPr>
        </c:majorGridlines>
        <c:minorGridlines>
          <c:spPr>
            <a:ln w="3175">
              <a:solidFill>
                <a:srgbClr val="000000"/>
              </a:solidFill>
              <a:prstDash val="sysDash"/>
            </a:ln>
          </c:spPr>
        </c:minorGridlines>
        <c:title>
          <c:tx>
            <c:rich>
              <a:bodyPr/>
              <a:lstStyle/>
              <a:p>
                <a:pPr>
                  <a:defRPr sz="1200" b="1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r>
                  <a:rPr lang="en-US"/>
                  <a:t>c</a:t>
                </a:r>
                <a:r>
                  <a:rPr lang="ru-RU"/>
                  <a:t>игма </a:t>
                </a:r>
                <a:r>
                  <a:rPr lang="en-US"/>
                  <a:t>r</a:t>
                </a:r>
              </a:p>
            </c:rich>
          </c:tx>
          <c:layout>
            <c:manualLayout>
              <c:xMode val="edge"/>
              <c:yMode val="edge"/>
              <c:x val="1.9122810352668673E-2"/>
              <c:y val="8.1027156086589683E-2"/>
            </c:manualLayout>
          </c:layout>
          <c:overlay val="0"/>
          <c:spPr>
            <a:noFill/>
            <a:ln w="25400">
              <a:noFill/>
            </a:ln>
          </c:spPr>
        </c:title>
        <c:numFmt formatCode="0.0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950" b="0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94669824"/>
        <c:crossesAt val="170"/>
        <c:crossBetween val="midCat"/>
        <c:majorUnit val="40"/>
        <c:minorUnit val="20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77286808312935651"/>
          <c:y val="0.49846419714550227"/>
          <c:w val="0.17962665198214875"/>
          <c:h val="0.43423137876386686"/>
        </c:manualLayout>
      </c:layout>
      <c:overlay val="0"/>
      <c:spPr>
        <a:solidFill>
          <a:srgbClr val="FFFFFF"/>
        </a:solidFill>
        <a:ln w="3175">
          <a:solidFill>
            <a:srgbClr val="000000"/>
          </a:solidFill>
          <a:prstDash val="solid"/>
        </a:ln>
      </c:spPr>
      <c:txPr>
        <a:bodyPr/>
        <a:lstStyle/>
        <a:p>
          <a:pPr>
            <a:defRPr sz="870" b="0" i="0" u="none" strike="noStrike" baseline="0">
              <a:solidFill>
                <a:srgbClr val="000000"/>
              </a:solidFill>
              <a:latin typeface="Arial Cyr"/>
              <a:ea typeface="Arial Cyr"/>
              <a:cs typeface="Arial Cyr"/>
            </a:defRPr>
          </a:pPr>
          <a:endParaRPr lang="ru-RU"/>
        </a:p>
      </c:txPr>
    </c:legend>
    <c:plotVisOnly val="1"/>
    <c:dispBlanksAs val="gap"/>
    <c:showDLblsOverMax val="0"/>
  </c:chart>
  <c:spPr>
    <a:noFill/>
    <a:ln w="9525">
      <a:noFill/>
    </a:ln>
  </c:spPr>
  <c:txPr>
    <a:bodyPr/>
    <a:lstStyle/>
    <a:p>
      <a:pPr>
        <a:defRPr sz="950" b="0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7A8E95-FE03-40D0-86B3-BA4C0724C156}" type="datetimeFigureOut">
              <a:rPr lang="ru-RU" smtClean="0"/>
              <a:t>08.04.2014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C4A079-7F04-4596-A244-B3A42DF527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70387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C4A079-7F04-4596-A244-B3A42DF52794}" type="slidenum">
              <a:rPr lang="ru-RU" smtClean="0"/>
              <a:t>54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89860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FCE7D9-55D7-4A0E-994B-2C3CB76257E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029339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5952C5-4F6E-4783-A769-2011E16391F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458312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0E156A-CB7B-4B20-BA8B-D4D61AB783B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704756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11267" name="Rectangle 3"/>
            <p:cNvSpPr>
              <a:spLocks noChangeArrowheads="1"/>
            </p:cNvSpPr>
            <p:nvPr/>
          </p:nvSpPr>
          <p:spPr bwMode="hidden">
            <a:xfrm>
              <a:off x="0" y="0"/>
              <a:ext cx="2208" cy="4320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 altLang="ru-RU" sz="2400">
                <a:latin typeface="Times New Roman" pitchFamily="18" charset="0"/>
              </a:endParaRPr>
            </a:p>
          </p:txBody>
        </p:sp>
        <p:sp>
          <p:nvSpPr>
            <p:cNvPr id="11268" name="Rectangle 4"/>
            <p:cNvSpPr>
              <a:spLocks noChangeArrowheads="1"/>
            </p:cNvSpPr>
            <p:nvPr/>
          </p:nvSpPr>
          <p:spPr bwMode="hidden">
            <a:xfrm>
              <a:off x="1081" y="1065"/>
              <a:ext cx="4679" cy="1596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altLang="ru-RU" sz="2400">
                <a:latin typeface="Times New Roman" pitchFamily="18" charset="0"/>
              </a:endParaRPr>
            </a:p>
          </p:txBody>
        </p:sp>
        <p:grpSp>
          <p:nvGrpSpPr>
            <p:cNvPr id="11269" name="Group 5"/>
            <p:cNvGrpSpPr>
              <a:grpSpLocks/>
            </p:cNvGrpSpPr>
            <p:nvPr/>
          </p:nvGrpSpPr>
          <p:grpSpPr bwMode="auto">
            <a:xfrm>
              <a:off x="0" y="672"/>
              <a:ext cx="1806" cy="1989"/>
              <a:chOff x="0" y="672"/>
              <a:chExt cx="1806" cy="1989"/>
            </a:xfrm>
          </p:grpSpPr>
          <p:sp>
            <p:nvSpPr>
              <p:cNvPr id="11270" name="Rectangle 6"/>
              <p:cNvSpPr>
                <a:spLocks noChangeArrowheads="1"/>
              </p:cNvSpPr>
              <p:nvPr userDrawn="1"/>
            </p:nvSpPr>
            <p:spPr bwMode="auto">
              <a:xfrm>
                <a:off x="361" y="2257"/>
                <a:ext cx="363" cy="404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altLang="ru-RU" sz="2400">
                  <a:latin typeface="Times New Roman" pitchFamily="18" charset="0"/>
                </a:endParaRPr>
              </a:p>
            </p:txBody>
          </p:sp>
          <p:sp>
            <p:nvSpPr>
              <p:cNvPr id="11271" name="Rectangle 7"/>
              <p:cNvSpPr>
                <a:spLocks noChangeArrowheads="1"/>
              </p:cNvSpPr>
              <p:nvPr userDrawn="1"/>
            </p:nvSpPr>
            <p:spPr bwMode="auto">
              <a:xfrm>
                <a:off x="1081" y="1065"/>
                <a:ext cx="362" cy="405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altLang="ru-RU" sz="2400">
                  <a:latin typeface="Times New Roman" pitchFamily="18" charset="0"/>
                </a:endParaRPr>
              </a:p>
            </p:txBody>
          </p:sp>
          <p:sp>
            <p:nvSpPr>
              <p:cNvPr id="11272" name="Rectangle 8"/>
              <p:cNvSpPr>
                <a:spLocks noChangeArrowheads="1"/>
              </p:cNvSpPr>
              <p:nvPr userDrawn="1"/>
            </p:nvSpPr>
            <p:spPr bwMode="auto">
              <a:xfrm>
                <a:off x="1437" y="672"/>
                <a:ext cx="369" cy="400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altLang="ru-RU" sz="2400">
                  <a:latin typeface="Times New Roman" pitchFamily="18" charset="0"/>
                </a:endParaRPr>
              </a:p>
            </p:txBody>
          </p:sp>
          <p:sp>
            <p:nvSpPr>
              <p:cNvPr id="11273" name="Rectangle 9"/>
              <p:cNvSpPr>
                <a:spLocks noChangeArrowheads="1"/>
              </p:cNvSpPr>
              <p:nvPr userDrawn="1"/>
            </p:nvSpPr>
            <p:spPr bwMode="auto">
              <a:xfrm>
                <a:off x="719" y="2257"/>
                <a:ext cx="368" cy="404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altLang="ru-RU" sz="2400">
                  <a:latin typeface="Times New Roman" pitchFamily="18" charset="0"/>
                </a:endParaRPr>
              </a:p>
            </p:txBody>
          </p:sp>
          <p:sp>
            <p:nvSpPr>
              <p:cNvPr id="11274" name="Rectangle 10"/>
              <p:cNvSpPr>
                <a:spLocks noChangeArrowheads="1"/>
              </p:cNvSpPr>
              <p:nvPr userDrawn="1"/>
            </p:nvSpPr>
            <p:spPr bwMode="auto">
              <a:xfrm>
                <a:off x="1437" y="1065"/>
                <a:ext cx="369" cy="40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altLang="ru-RU" sz="2400">
                  <a:latin typeface="Times New Roman" pitchFamily="18" charset="0"/>
                </a:endParaRPr>
              </a:p>
            </p:txBody>
          </p:sp>
          <p:sp>
            <p:nvSpPr>
              <p:cNvPr id="11275" name="Rectangle 11"/>
              <p:cNvSpPr>
                <a:spLocks noChangeArrowheads="1"/>
              </p:cNvSpPr>
              <p:nvPr userDrawn="1"/>
            </p:nvSpPr>
            <p:spPr bwMode="auto">
              <a:xfrm>
                <a:off x="719" y="1464"/>
                <a:ext cx="368" cy="399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altLang="ru-RU" sz="2400">
                  <a:latin typeface="Times New Roman" pitchFamily="18" charset="0"/>
                </a:endParaRPr>
              </a:p>
            </p:txBody>
          </p:sp>
          <p:sp>
            <p:nvSpPr>
              <p:cNvPr id="11276" name="Rectangle 12"/>
              <p:cNvSpPr>
                <a:spLocks noChangeArrowheads="1"/>
              </p:cNvSpPr>
              <p:nvPr userDrawn="1"/>
            </p:nvSpPr>
            <p:spPr bwMode="auto">
              <a:xfrm>
                <a:off x="0" y="1464"/>
                <a:ext cx="367" cy="399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altLang="ru-RU" sz="2400">
                  <a:latin typeface="Times New Roman" pitchFamily="18" charset="0"/>
                </a:endParaRPr>
              </a:p>
            </p:txBody>
          </p:sp>
          <p:sp>
            <p:nvSpPr>
              <p:cNvPr id="11277" name="Rectangle 13"/>
              <p:cNvSpPr>
                <a:spLocks noChangeArrowheads="1"/>
              </p:cNvSpPr>
              <p:nvPr userDrawn="1"/>
            </p:nvSpPr>
            <p:spPr bwMode="auto">
              <a:xfrm>
                <a:off x="1081" y="1464"/>
                <a:ext cx="362" cy="39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altLang="ru-RU" sz="2400">
                  <a:latin typeface="Times New Roman" pitchFamily="18" charset="0"/>
                </a:endParaRPr>
              </a:p>
            </p:txBody>
          </p:sp>
          <p:sp>
            <p:nvSpPr>
              <p:cNvPr id="11278" name="Rectangle 14"/>
              <p:cNvSpPr>
                <a:spLocks noChangeArrowheads="1"/>
              </p:cNvSpPr>
              <p:nvPr userDrawn="1"/>
            </p:nvSpPr>
            <p:spPr bwMode="auto">
              <a:xfrm>
                <a:off x="361" y="1857"/>
                <a:ext cx="363" cy="406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altLang="ru-RU" sz="2400">
                  <a:latin typeface="Times New Roman" pitchFamily="18" charset="0"/>
                </a:endParaRPr>
              </a:p>
            </p:txBody>
          </p:sp>
          <p:sp>
            <p:nvSpPr>
              <p:cNvPr id="11279" name="Rectangle 15"/>
              <p:cNvSpPr>
                <a:spLocks noChangeArrowheads="1"/>
              </p:cNvSpPr>
              <p:nvPr userDrawn="1"/>
            </p:nvSpPr>
            <p:spPr bwMode="auto">
              <a:xfrm>
                <a:off x="719" y="1857"/>
                <a:ext cx="368" cy="40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altLang="ru-RU" sz="2400">
                  <a:latin typeface="Times New Roman" pitchFamily="18" charset="0"/>
                </a:endParaRPr>
              </a:p>
            </p:txBody>
          </p:sp>
        </p:grpSp>
      </p:grpSp>
      <p:sp>
        <p:nvSpPr>
          <p:cNvPr id="11280" name="Rectangle 16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11281" name="Rectangle 1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11282" name="Rectangle 1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54F42B00-7D04-4587-BB5F-FC160117958B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11283" name="Rectangle 19"/>
          <p:cNvSpPr>
            <a:spLocks noGrp="1" noChangeArrowheads="1"/>
          </p:cNvSpPr>
          <p:nvPr>
            <p:ph type="ctrTitle"/>
          </p:nvPr>
        </p:nvSpPr>
        <p:spPr>
          <a:xfrm>
            <a:off x="2971800" y="1828800"/>
            <a:ext cx="6019800" cy="2209800"/>
          </a:xfrm>
        </p:spPr>
        <p:txBody>
          <a:bodyPr/>
          <a:lstStyle>
            <a:lvl1pPr>
              <a:defRPr sz="5000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  <p:sp>
        <p:nvSpPr>
          <p:cNvPr id="11284" name="Rectangle 20"/>
          <p:cNvSpPr>
            <a:spLocks noGrp="1" noChangeArrowheads="1"/>
          </p:cNvSpPr>
          <p:nvPr>
            <p:ph type="subTitle" idx="1"/>
          </p:nvPr>
        </p:nvSpPr>
        <p:spPr>
          <a:xfrm>
            <a:off x="2971800" y="4267200"/>
            <a:ext cx="6019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3400"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6" dur="500" fill="hold"/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83" grpId="0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6B86F072-DF8B-46EA-B12E-447861531EC3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420941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C21A44A5-5292-4B3D-BE40-0669D928EE1B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080120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3296DFB-CE5D-4307-BCAC-26F70ACEA18E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849035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C0A6CABF-726A-40A3-B6E8-1A1BAC3F3C35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9" name="Дата 8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359570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2E6829AB-630D-47F4-9962-8C8F9C41033A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8893987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6C74B76-7C6F-4CEA-A1D0-0BBD35F43B92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0103590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AE04072-5D95-48F7-8F2A-FD50A9D8D2B5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337600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D648D2-CE15-45AE-A4B7-6DAFF94F0B2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6219924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C9B012ED-64C0-476A-A829-7AA6A2192A97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8267936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C324C783-1CE4-4F08-BFCA-7D15497A37FB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5846676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198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ECEAAAB-9F2D-4E7C-A93A-87F94286F20B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708427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35FA01-B6E0-442B-A8E5-E5C72141F12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296488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5B75D1-7C1D-493B-AD28-F18B4A42A59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439019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5983A9-1252-4152-A5EE-04966701D78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054685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F9CCE3-2424-4FE6-8EC7-F8E789FF97A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542799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B63153-E487-4AA6-9141-D21C03F70F2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150217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073838-B12A-4556-A55C-D4432D9D45D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981988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51ED18-5C5B-407B-AE42-C44C79E70F9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157267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 alt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 alt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B9FC1B65-4AAB-43AF-908B-EB80503117D2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endParaRPr lang="ru-RU" altLang="ru-RU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 Black" pitchFamily="34" charset="0"/>
              </a:defRPr>
            </a:lvl1pPr>
          </a:lstStyle>
          <a:p>
            <a:fld id="{C3DE5A41-0B5C-45DC-958B-C823811918B9}" type="slidenum">
              <a:rPr lang="ru-RU" altLang="ru-RU"/>
              <a:pPr/>
              <a:t>‹#›</a:t>
            </a:fld>
            <a:endParaRPr lang="ru-RU" altLang="ru-RU"/>
          </a:p>
        </p:txBody>
      </p:sp>
      <p:grpSp>
        <p:nvGrpSpPr>
          <p:cNvPr id="10244" name="Group 4"/>
          <p:cNvGrpSpPr>
            <a:grpSpLocks/>
          </p:cNvGrpSpPr>
          <p:nvPr/>
        </p:nvGrpSpPr>
        <p:grpSpPr bwMode="auto">
          <a:xfrm>
            <a:off x="0" y="0"/>
            <a:ext cx="9144000" cy="546100"/>
            <a:chOff x="0" y="0"/>
            <a:chExt cx="5760" cy="344"/>
          </a:xfrm>
        </p:grpSpPr>
        <p:sp>
          <p:nvSpPr>
            <p:cNvPr id="10245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180" cy="336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 altLang="ru-RU" sz="2400">
                <a:latin typeface="Times New Roman" pitchFamily="18" charset="0"/>
              </a:endParaRPr>
            </a:p>
          </p:txBody>
        </p:sp>
        <p:sp>
          <p:nvSpPr>
            <p:cNvPr id="10246" name="Rectangle 6"/>
            <p:cNvSpPr>
              <a:spLocks noChangeArrowheads="1"/>
            </p:cNvSpPr>
            <p:nvPr/>
          </p:nvSpPr>
          <p:spPr bwMode="auto">
            <a:xfrm>
              <a:off x="260" y="85"/>
              <a:ext cx="5500" cy="1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altLang="ru-RU" sz="2400">
                <a:latin typeface="Times New Roman" pitchFamily="18" charset="0"/>
              </a:endParaRPr>
            </a:p>
          </p:txBody>
        </p:sp>
        <p:sp>
          <p:nvSpPr>
            <p:cNvPr id="10247" name="Rectangle 7"/>
            <p:cNvSpPr>
              <a:spLocks noChangeArrowheads="1"/>
            </p:cNvSpPr>
            <p:nvPr/>
          </p:nvSpPr>
          <p:spPr bwMode="auto">
            <a:xfrm>
              <a:off x="258" y="85"/>
              <a:ext cx="87" cy="89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altLang="ru-RU">
                <a:solidFill>
                  <a:schemeClr val="hlink"/>
                </a:solidFill>
              </a:endParaRPr>
            </a:p>
          </p:txBody>
        </p:sp>
        <p:sp>
          <p:nvSpPr>
            <p:cNvPr id="10248" name="Rectangle 8"/>
            <p:cNvSpPr>
              <a:spLocks noChangeArrowheads="1"/>
            </p:cNvSpPr>
            <p:nvPr/>
          </p:nvSpPr>
          <p:spPr bwMode="auto">
            <a:xfrm>
              <a:off x="345" y="0"/>
              <a:ext cx="88" cy="8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altLang="ru-RU">
                <a:solidFill>
                  <a:schemeClr val="hlink"/>
                </a:solidFill>
              </a:endParaRPr>
            </a:p>
          </p:txBody>
        </p:sp>
        <p:sp>
          <p:nvSpPr>
            <p:cNvPr id="10249" name="Rectangle 9"/>
            <p:cNvSpPr>
              <a:spLocks noChangeArrowheads="1"/>
            </p:cNvSpPr>
            <p:nvPr/>
          </p:nvSpPr>
          <p:spPr bwMode="auto">
            <a:xfrm>
              <a:off x="345" y="85"/>
              <a:ext cx="88" cy="8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altLang="ru-RU">
                <a:solidFill>
                  <a:schemeClr val="accent2"/>
                </a:solidFill>
              </a:endParaRPr>
            </a:p>
          </p:txBody>
        </p:sp>
        <p:sp>
          <p:nvSpPr>
            <p:cNvPr id="10250" name="Rectangle 10"/>
            <p:cNvSpPr>
              <a:spLocks noChangeArrowheads="1"/>
            </p:cNvSpPr>
            <p:nvPr/>
          </p:nvSpPr>
          <p:spPr bwMode="auto">
            <a:xfrm>
              <a:off x="173" y="173"/>
              <a:ext cx="86" cy="8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altLang="ru-RU">
                <a:solidFill>
                  <a:schemeClr val="hlink"/>
                </a:solidFill>
              </a:endParaRPr>
            </a:p>
          </p:txBody>
        </p:sp>
        <p:sp>
          <p:nvSpPr>
            <p:cNvPr id="10251" name="Rectangle 11"/>
            <p:cNvSpPr>
              <a:spLocks noChangeArrowheads="1"/>
            </p:cNvSpPr>
            <p:nvPr/>
          </p:nvSpPr>
          <p:spPr bwMode="auto">
            <a:xfrm>
              <a:off x="83" y="86"/>
              <a:ext cx="89" cy="8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altLang="ru-RU" sz="2400">
                <a:latin typeface="Times New Roman" pitchFamily="18" charset="0"/>
              </a:endParaRPr>
            </a:p>
          </p:txBody>
        </p:sp>
        <p:sp>
          <p:nvSpPr>
            <p:cNvPr id="10252" name="Rectangle 12"/>
            <p:cNvSpPr>
              <a:spLocks noChangeArrowheads="1"/>
            </p:cNvSpPr>
            <p:nvPr/>
          </p:nvSpPr>
          <p:spPr bwMode="auto">
            <a:xfrm>
              <a:off x="258" y="171"/>
              <a:ext cx="87" cy="8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altLang="ru-RU">
                <a:solidFill>
                  <a:schemeClr val="accent2"/>
                </a:solidFill>
              </a:endParaRPr>
            </a:p>
          </p:txBody>
        </p:sp>
        <p:sp>
          <p:nvSpPr>
            <p:cNvPr id="10253" name="Rectangle 13"/>
            <p:cNvSpPr>
              <a:spLocks noChangeArrowheads="1"/>
            </p:cNvSpPr>
            <p:nvPr/>
          </p:nvSpPr>
          <p:spPr bwMode="auto">
            <a:xfrm>
              <a:off x="173" y="258"/>
              <a:ext cx="86" cy="8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altLang="ru-RU">
                <a:solidFill>
                  <a:schemeClr val="accent2"/>
                </a:solidFill>
              </a:endParaRPr>
            </a:p>
          </p:txBody>
        </p:sp>
      </p:grpSp>
      <p:sp>
        <p:nvSpPr>
          <p:cNvPr id="10254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57200"/>
            <a:ext cx="82296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55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388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56" name="Rectangle 1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6" dur="5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4" grpId="0"/>
    </p:bldLst>
  </p:timing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itchFamily="2" charset="2"/>
        <a:buChar char="¨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¨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video" Target="file:///D:\WORK\&#1055;&#1088;&#1077;&#1079;&#1077;&#1085;&#1090;&#1072;&#1094;&#1080;&#1080;\&#1055;&#1088;&#1077;&#1079;&#1077;&#1085;&#1090;&#1072;&#1094;&#1080;&#1103;%20&#1041;&#1088;&#1103;&#1085;&#1089;&#1082;-2014\&#1055;&#1088;&#1077;&#1079;&#1077;&#1085;&#1090;&#1072;&#1094;&#1080;&#1103;%20&#1043;&#1086;&#1090;&#1086;&#1074;&#1072;&#1103;\flatcarDP3.avi" TargetMode="External"/><Relationship Id="rId1" Type="http://schemas.microsoft.com/office/2007/relationships/media" Target="file:///D:\WORK\&#1055;&#1088;&#1077;&#1079;&#1077;&#1085;&#1090;&#1072;&#1094;&#1080;&#1080;\&#1055;&#1088;&#1077;&#1079;&#1077;&#1085;&#1090;&#1072;&#1094;&#1080;&#1103;%20&#1041;&#1088;&#1103;&#1085;&#1089;&#1082;-2014\&#1055;&#1088;&#1077;&#1079;&#1077;&#1085;&#1090;&#1072;&#1094;&#1080;&#1103;%20&#1043;&#1086;&#1090;&#1086;&#1074;&#1072;&#1103;\flatcarDP3.avi" TargetMode="External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video" Target="file:///D:\WORK\&#1055;&#1088;&#1077;&#1079;&#1077;&#1085;&#1090;&#1072;&#1094;&#1080;&#1080;\&#1055;&#1088;&#1077;&#1079;&#1077;&#1085;&#1090;&#1072;&#1094;&#1080;&#1103;%20&#1041;&#1088;&#1103;&#1085;&#1089;&#1082;-2014\&#1055;&#1088;&#1077;&#1079;&#1077;&#1085;&#1090;&#1072;&#1094;&#1080;&#1103;%20&#1043;&#1086;&#1090;&#1086;&#1074;&#1072;&#1103;\tem9.avi" TargetMode="External"/><Relationship Id="rId1" Type="http://schemas.microsoft.com/office/2007/relationships/media" Target="file:///D:\WORK\&#1055;&#1088;&#1077;&#1079;&#1077;&#1085;&#1090;&#1072;&#1094;&#1080;&#1080;\&#1055;&#1088;&#1077;&#1079;&#1077;&#1085;&#1090;&#1072;&#1094;&#1080;&#1103;%20&#1041;&#1088;&#1103;&#1085;&#1089;&#1082;-2014\&#1055;&#1088;&#1077;&#1079;&#1077;&#1085;&#1090;&#1072;&#1094;&#1080;&#1103;%20&#1043;&#1086;&#1090;&#1086;&#1074;&#1072;&#1103;\tem9.avi" TargetMode="External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video" Target="file:///D:\WORK\&#1055;&#1088;&#1077;&#1079;&#1077;&#1085;&#1090;&#1072;&#1094;&#1080;&#1080;\&#1055;&#1088;&#1077;&#1079;&#1077;&#1085;&#1090;&#1072;&#1094;&#1080;&#1103;%20&#1041;&#1088;&#1103;&#1085;&#1089;&#1082;-2014\&#1055;&#1088;&#1077;&#1079;&#1077;&#1085;&#1090;&#1072;&#1094;&#1080;&#1103;%20&#1043;&#1086;&#1090;&#1086;&#1074;&#1072;&#1103;\tem7.avi" TargetMode="External"/><Relationship Id="rId1" Type="http://schemas.microsoft.com/office/2007/relationships/media" Target="file:///D:\WORK\&#1055;&#1088;&#1077;&#1079;&#1077;&#1085;&#1090;&#1072;&#1094;&#1080;&#1080;\&#1055;&#1088;&#1077;&#1079;&#1077;&#1085;&#1090;&#1072;&#1094;&#1080;&#1103;%20&#1041;&#1088;&#1103;&#1085;&#1089;&#1082;-2014\&#1055;&#1088;&#1077;&#1079;&#1077;&#1085;&#1090;&#1072;&#1094;&#1080;&#1103;%20&#1043;&#1086;&#1090;&#1086;&#1074;&#1072;&#1103;\tem7.avi" TargetMode="External"/><Relationship Id="rId4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video" Target="file:///D:\WORK\&#1055;&#1088;&#1077;&#1079;&#1077;&#1085;&#1090;&#1072;&#1094;&#1080;&#1080;\&#1055;&#1088;&#1077;&#1079;&#1077;&#1085;&#1090;&#1072;&#1094;&#1080;&#1103;%20&#1041;&#1088;&#1103;&#1085;&#1089;&#1082;-2014\&#1055;&#1088;&#1077;&#1079;&#1077;&#1085;&#1090;&#1072;&#1094;&#1080;&#1103;%20&#1043;&#1086;&#1090;&#1086;&#1074;&#1072;&#1103;\2&#1058;&#1069;&#1052;7S-Curve180m3D.avi" TargetMode="External"/><Relationship Id="rId1" Type="http://schemas.microsoft.com/office/2007/relationships/media" Target="file:///D:\WORK\&#1055;&#1088;&#1077;&#1079;&#1077;&#1085;&#1090;&#1072;&#1094;&#1080;&#1080;\&#1055;&#1088;&#1077;&#1079;&#1077;&#1085;&#1090;&#1072;&#1094;&#1080;&#1103;%20&#1041;&#1088;&#1103;&#1085;&#1089;&#1082;-2014\&#1055;&#1088;&#1077;&#1079;&#1077;&#1085;&#1090;&#1072;&#1094;&#1080;&#1103;%20&#1043;&#1086;&#1090;&#1086;&#1074;&#1072;&#1103;\2&#1058;&#1069;&#1052;7S-Curve180m3D.avi" TargetMode="External"/><Relationship Id="rId4" Type="http://schemas.openxmlformats.org/officeDocument/2006/relationships/image" Target="../media/image40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video" Target="file:///D:\WORK\&#1055;&#1088;&#1077;&#1079;&#1077;&#1085;&#1090;&#1072;&#1094;&#1080;&#1080;\&#1055;&#1088;&#1077;&#1079;&#1077;&#1085;&#1090;&#1072;&#1094;&#1080;&#1103;%20&#1041;&#1088;&#1103;&#1085;&#1089;&#1082;-2014\&#1055;&#1088;&#1077;&#1079;&#1077;&#1085;&#1090;&#1072;&#1094;&#1080;&#1103;%20&#1043;&#1086;&#1090;&#1086;&#1074;&#1072;&#1103;\2&#1058;&#1069;&#1052;7S-Curve120mTopView.avi" TargetMode="External"/><Relationship Id="rId1" Type="http://schemas.microsoft.com/office/2007/relationships/media" Target="file:///D:\WORK\&#1055;&#1088;&#1077;&#1079;&#1077;&#1085;&#1090;&#1072;&#1094;&#1080;&#1080;\&#1055;&#1088;&#1077;&#1079;&#1077;&#1085;&#1090;&#1072;&#1094;&#1080;&#1103;%20&#1041;&#1088;&#1103;&#1085;&#1089;&#1082;-2014\&#1055;&#1088;&#1077;&#1079;&#1077;&#1085;&#1090;&#1072;&#1094;&#1080;&#1103;%20&#1043;&#1086;&#1090;&#1086;&#1074;&#1072;&#1103;\2&#1058;&#1069;&#1052;7S-Curve120mTopView.avi" TargetMode="External"/><Relationship Id="rId4" Type="http://schemas.openxmlformats.org/officeDocument/2006/relationships/image" Target="../media/image4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8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8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8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8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18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18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8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18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18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8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8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8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gif"/><Relationship Id="rId1" Type="http://schemas.openxmlformats.org/officeDocument/2006/relationships/slideLayout" Target="../slideLayouts/slideLayout18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18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8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Логотип  ВНИКТИ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700" y="188913"/>
            <a:ext cx="1327150" cy="1481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4716016" y="4477762"/>
            <a:ext cx="442798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ru-RU" altLang="ru-RU" b="1" i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БЫКОВ В.А. СПИРОВ А.В.</a:t>
            </a:r>
            <a:endParaRPr lang="ru-RU" altLang="ru-RU" b="1" i="1" dirty="0">
              <a:solidFill>
                <a:schemeClr val="bg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87842" y="1844824"/>
            <a:ext cx="738031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bg1"/>
                </a:solidFill>
              </a:rPr>
              <a:t>Применение программного комплекса «Универсальный механизм»</a:t>
            </a:r>
            <a:br>
              <a:rPr lang="ru-RU" sz="2800" b="1" dirty="0" smtClean="0">
                <a:solidFill>
                  <a:schemeClr val="bg1"/>
                </a:solidFill>
              </a:rPr>
            </a:br>
            <a:r>
              <a:rPr lang="en-US" sz="2800" b="1" dirty="0" err="1" smtClean="0">
                <a:solidFill>
                  <a:schemeClr val="bg1"/>
                </a:solidFill>
              </a:rPr>
              <a:t>для</a:t>
            </a:r>
            <a:r>
              <a:rPr lang="en-US" sz="2800" b="1" dirty="0" smtClean="0">
                <a:solidFill>
                  <a:schemeClr val="bg1"/>
                </a:solidFill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</a:rPr>
              <a:t>компьютерного</a:t>
            </a:r>
            <a:r>
              <a:rPr lang="en-US" sz="2800" b="1" dirty="0" smtClean="0">
                <a:solidFill>
                  <a:schemeClr val="bg1"/>
                </a:solidFill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</a:rPr>
              <a:t>моделирования</a:t>
            </a:r>
            <a:r>
              <a:rPr lang="en-US" sz="2800" b="1" dirty="0" smtClean="0">
                <a:solidFill>
                  <a:schemeClr val="bg1"/>
                </a:solidFill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</a:rPr>
              <a:t>динамики</a:t>
            </a:r>
            <a:r>
              <a:rPr lang="en-US" sz="2800" b="1" dirty="0" smtClean="0">
                <a:solidFill>
                  <a:schemeClr val="bg1"/>
                </a:solidFill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</a:rPr>
              <a:t>подвижного</a:t>
            </a:r>
            <a:r>
              <a:rPr lang="en-US" sz="2800" b="1" dirty="0" smtClean="0">
                <a:solidFill>
                  <a:schemeClr val="bg1"/>
                </a:solidFill>
              </a:rPr>
              <a:t> </a:t>
            </a:r>
            <a:r>
              <a:rPr lang="en-US" sz="2800" b="1" dirty="0" err="1" smtClean="0">
                <a:solidFill>
                  <a:schemeClr val="bg1"/>
                </a:solidFill>
              </a:rPr>
              <a:t>состава</a:t>
            </a:r>
            <a:r>
              <a:rPr lang="ru-RU" sz="2800" b="1" dirty="0" smtClean="0">
                <a:solidFill>
                  <a:schemeClr val="bg1"/>
                </a:solidFill>
              </a:rPr>
              <a:t/>
            </a:r>
            <a:br>
              <a:rPr lang="ru-RU" sz="2800" b="1" dirty="0" smtClean="0">
                <a:solidFill>
                  <a:schemeClr val="bg1"/>
                </a:solidFill>
              </a:rPr>
            </a:br>
            <a:r>
              <a:rPr lang="ru-RU" sz="2800" b="1" dirty="0" smtClean="0">
                <a:solidFill>
                  <a:schemeClr val="bg1"/>
                </a:solidFill>
              </a:rPr>
              <a:t>в ОАО «ВНИКТИ»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0" y="5540308"/>
            <a:ext cx="8244408" cy="1328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b="1" dirty="0"/>
              <a:t>Научно-технический семинар</a:t>
            </a:r>
          </a:p>
          <a:p>
            <a:pPr>
              <a:spcBef>
                <a:spcPct val="50000"/>
              </a:spcBef>
            </a:pPr>
            <a:r>
              <a:rPr lang="ru-RU" altLang="ru-RU" b="1" dirty="0"/>
              <a:t>Компьютерное моделирование в железнодорожном транспорте: вопросы динамики, прочности и износа</a:t>
            </a:r>
            <a:br>
              <a:rPr lang="ru-RU" altLang="ru-RU" b="1" dirty="0"/>
            </a:br>
            <a:r>
              <a:rPr lang="ru-RU" altLang="ru-RU" b="1" dirty="0" smtClean="0"/>
              <a:t>9-1</a:t>
            </a:r>
            <a:r>
              <a:rPr lang="en-US" altLang="ru-RU" b="1" dirty="0" smtClean="0"/>
              <a:t>0</a:t>
            </a:r>
            <a:r>
              <a:rPr lang="ru-RU" altLang="ru-RU" b="1" dirty="0" smtClean="0"/>
              <a:t> апреля 2014, </a:t>
            </a:r>
            <a:r>
              <a:rPr lang="ru-RU" altLang="ru-RU" b="1" dirty="0"/>
              <a:t>Брянск, Россия</a:t>
            </a:r>
            <a:r>
              <a:rPr lang="ru-RU" altLang="ru-R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25856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02" name="Rectangle 2"/>
          <p:cNvSpPr>
            <a:spLocks noChangeArrowheads="1"/>
          </p:cNvSpPr>
          <p:nvPr/>
        </p:nvSpPr>
        <p:spPr bwMode="auto">
          <a:xfrm>
            <a:off x="838200" y="111125"/>
            <a:ext cx="812641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/>
            <a:r>
              <a:rPr lang="ru-RU" altLang="ru-RU" b="1" i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Модель платформы </a:t>
            </a:r>
            <a:r>
              <a:rPr lang="ru-RU" altLang="ru-RU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13-1223 на тележках ДП-3</a:t>
            </a:r>
            <a:r>
              <a:rPr lang="ru-RU" altLang="ru-RU"/>
              <a:t> </a:t>
            </a:r>
          </a:p>
        </p:txBody>
      </p:sp>
      <p:sp>
        <p:nvSpPr>
          <p:cNvPr id="409603" name="Text Box 3"/>
          <p:cNvSpPr txBox="1">
            <a:spLocks noChangeArrowheads="1"/>
          </p:cNvSpPr>
          <p:nvPr/>
        </p:nvSpPr>
        <p:spPr bwMode="auto">
          <a:xfrm>
            <a:off x="1943100" y="762000"/>
            <a:ext cx="55340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b="1">
                <a:latin typeface="Arial" charset="0"/>
              </a:rPr>
              <a:t>ФОРМА 9,35 Гц</a:t>
            </a:r>
          </a:p>
        </p:txBody>
      </p:sp>
      <p:pic>
        <p:nvPicPr>
          <p:cNvPr id="409606" name="Picture 6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48" t="27489" r="23175" b="15099"/>
          <a:stretch>
            <a:fillRect/>
          </a:stretch>
        </p:blipFill>
        <p:spPr bwMode="auto">
          <a:xfrm>
            <a:off x="571500" y="1781175"/>
            <a:ext cx="3789363" cy="316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07" name="Picture 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37" t="27322" r="17270" b="15453"/>
          <a:stretch>
            <a:fillRect/>
          </a:stretch>
        </p:blipFill>
        <p:spPr bwMode="auto">
          <a:xfrm>
            <a:off x="4410075" y="1838325"/>
            <a:ext cx="4125913" cy="307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45464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626" name="Rectangle 2"/>
          <p:cNvSpPr>
            <a:spLocks noChangeArrowheads="1"/>
          </p:cNvSpPr>
          <p:nvPr/>
        </p:nvSpPr>
        <p:spPr bwMode="auto">
          <a:xfrm>
            <a:off x="838200" y="111125"/>
            <a:ext cx="812641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/>
            <a:r>
              <a:rPr lang="ru-RU" altLang="ru-RU" b="1" i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Модель платформы </a:t>
            </a:r>
            <a:r>
              <a:rPr lang="ru-RU" altLang="ru-RU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13-1223 на тележках ДП-3</a:t>
            </a:r>
            <a:r>
              <a:rPr lang="ru-RU" altLang="ru-RU"/>
              <a:t> </a:t>
            </a:r>
          </a:p>
        </p:txBody>
      </p:sp>
      <p:sp>
        <p:nvSpPr>
          <p:cNvPr id="410627" name="Text Box 3"/>
          <p:cNvSpPr txBox="1">
            <a:spLocks noChangeArrowheads="1"/>
          </p:cNvSpPr>
          <p:nvPr/>
        </p:nvSpPr>
        <p:spPr bwMode="auto">
          <a:xfrm>
            <a:off x="1943100" y="762000"/>
            <a:ext cx="55340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b="1">
                <a:latin typeface="Arial" charset="0"/>
              </a:rPr>
              <a:t>ФОРМА 9,76 Гц</a:t>
            </a:r>
          </a:p>
        </p:txBody>
      </p:sp>
      <p:pic>
        <p:nvPicPr>
          <p:cNvPr id="410630" name="Picture 6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00" t="25447" r="17302" b="19641"/>
          <a:stretch>
            <a:fillRect/>
          </a:stretch>
        </p:blipFill>
        <p:spPr bwMode="auto">
          <a:xfrm>
            <a:off x="628650" y="1847850"/>
            <a:ext cx="4043363" cy="296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631" name="Picture 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58" t="30475" r="18779" b="9688"/>
          <a:stretch>
            <a:fillRect/>
          </a:stretch>
        </p:blipFill>
        <p:spPr bwMode="auto">
          <a:xfrm>
            <a:off x="4695825" y="1847850"/>
            <a:ext cx="3787775" cy="2992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54608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698" name="Rectangle 2"/>
          <p:cNvSpPr>
            <a:spLocks noChangeArrowheads="1"/>
          </p:cNvSpPr>
          <p:nvPr/>
        </p:nvSpPr>
        <p:spPr bwMode="auto">
          <a:xfrm>
            <a:off x="838200" y="111125"/>
            <a:ext cx="812641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/>
            <a:r>
              <a:rPr lang="ru-RU" altLang="ru-RU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Модель платформы </a:t>
            </a:r>
            <a:r>
              <a:rPr lang="ru-RU" altLang="ru-RU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13-1223 на тележках ДП-3</a:t>
            </a:r>
            <a:r>
              <a:rPr lang="ru-RU" altLang="ru-RU" dirty="0"/>
              <a:t> </a:t>
            </a:r>
          </a:p>
        </p:txBody>
      </p:sp>
      <p:sp>
        <p:nvSpPr>
          <p:cNvPr id="413699" name="Text Box 3"/>
          <p:cNvSpPr txBox="1">
            <a:spLocks noChangeArrowheads="1"/>
          </p:cNvSpPr>
          <p:nvPr/>
        </p:nvSpPr>
        <p:spPr bwMode="auto">
          <a:xfrm>
            <a:off x="1943100" y="762000"/>
            <a:ext cx="55340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b="1">
                <a:latin typeface="Arial" charset="0"/>
              </a:rPr>
              <a:t>ВАРИАНТЫ ЗАГРУЗКИ</a:t>
            </a:r>
          </a:p>
        </p:txBody>
      </p:sp>
      <p:pic>
        <p:nvPicPr>
          <p:cNvPr id="413702" name="Picture 6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536"/>
          <a:stretch>
            <a:fillRect/>
          </a:stretch>
        </p:blipFill>
        <p:spPr bwMode="auto">
          <a:xfrm>
            <a:off x="323850" y="1152525"/>
            <a:ext cx="4559300" cy="247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703" name="Picture 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5238" y="3648075"/>
            <a:ext cx="5111750" cy="261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3704" name="Text Box 8"/>
          <p:cNvSpPr txBox="1">
            <a:spLocks noChangeArrowheads="1"/>
          </p:cNvSpPr>
          <p:nvPr/>
        </p:nvSpPr>
        <p:spPr bwMode="auto">
          <a:xfrm>
            <a:off x="322263" y="3303588"/>
            <a:ext cx="20955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b="1">
                <a:latin typeface="Arial" charset="0"/>
              </a:rPr>
              <a:t>5,6 ТС НА ОСЬ</a:t>
            </a:r>
          </a:p>
        </p:txBody>
      </p:sp>
      <p:sp>
        <p:nvSpPr>
          <p:cNvPr id="413705" name="Text Box 9"/>
          <p:cNvSpPr txBox="1">
            <a:spLocks noChangeArrowheads="1"/>
          </p:cNvSpPr>
          <p:nvPr/>
        </p:nvSpPr>
        <p:spPr bwMode="auto">
          <a:xfrm>
            <a:off x="6578600" y="3349625"/>
            <a:ext cx="20955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b="1">
                <a:latin typeface="Arial" charset="0"/>
              </a:rPr>
              <a:t>23,5ТС НА ОСЬ</a:t>
            </a:r>
          </a:p>
        </p:txBody>
      </p:sp>
    </p:spTree>
    <p:extLst>
      <p:ext uri="{BB962C8B-B14F-4D97-AF65-F5344CB8AC3E}">
        <p14:creationId xmlns:p14="http://schemas.microsoft.com/office/powerpoint/2010/main" val="3031053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11560" y="692696"/>
            <a:ext cx="78488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Движение по прямому пути 100 км/ч</a:t>
            </a:r>
            <a:endParaRPr lang="ru-RU" b="1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838200" y="111125"/>
            <a:ext cx="812641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/>
            <a:r>
              <a:rPr lang="ru-RU" altLang="ru-RU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Модель платформы </a:t>
            </a:r>
            <a:r>
              <a:rPr lang="ru-RU" altLang="ru-RU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13-1223 на тележках ДП-3</a:t>
            </a:r>
            <a:r>
              <a:rPr lang="ru-RU" altLang="ru-RU" dirty="0"/>
              <a:t> </a:t>
            </a:r>
          </a:p>
        </p:txBody>
      </p:sp>
      <p:pic>
        <p:nvPicPr>
          <p:cNvPr id="6" name="flatcarDP3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11560" y="1350060"/>
            <a:ext cx="7924508" cy="4607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2216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8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838200" y="111125"/>
            <a:ext cx="812641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/>
            <a:r>
              <a:rPr lang="ru-RU" altLang="ru-RU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Модель платформы </a:t>
            </a:r>
            <a:r>
              <a:rPr lang="ru-RU" altLang="ru-RU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13-1223 на тележках ДП-3</a:t>
            </a:r>
            <a:r>
              <a:rPr lang="ru-RU" altLang="ru-RU" dirty="0"/>
              <a:t>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915493" y="479281"/>
            <a:ext cx="28557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Результаты испытаний</a:t>
            </a:r>
            <a:endParaRPr lang="ru-RU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45" t="41538" r="1813" b="11026"/>
          <a:stretch/>
        </p:blipFill>
        <p:spPr>
          <a:xfrm>
            <a:off x="1259632" y="1052736"/>
            <a:ext cx="6768752" cy="5328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2657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838200" y="111125"/>
            <a:ext cx="812641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/>
            <a:r>
              <a:rPr lang="ru-RU" altLang="ru-RU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Модель </a:t>
            </a:r>
            <a:r>
              <a:rPr lang="ru-RU" altLang="ru-RU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тепловоза ТЭМ9Н</a:t>
            </a:r>
            <a:r>
              <a:rPr lang="ru-RU" altLang="ru-RU" dirty="0" smtClean="0"/>
              <a:t> </a:t>
            </a:r>
            <a:endParaRPr lang="ru-RU" alt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836712"/>
            <a:ext cx="7055235" cy="4896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29751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647" r="8897" b="10297"/>
          <a:stretch>
            <a:fillRect/>
          </a:stretch>
        </p:blipFill>
        <p:spPr bwMode="auto">
          <a:xfrm>
            <a:off x="1979712" y="1700808"/>
            <a:ext cx="5439892" cy="3772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838200" y="111125"/>
            <a:ext cx="812641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/>
            <a:r>
              <a:rPr lang="ru-RU" altLang="ru-RU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Модель </a:t>
            </a:r>
            <a:r>
              <a:rPr lang="ru-RU" altLang="ru-RU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тепловоза ТЭМ9Н</a:t>
            </a:r>
            <a:r>
              <a:rPr lang="ru-RU" altLang="ru-RU" dirty="0" smtClean="0"/>
              <a:t> </a:t>
            </a:r>
            <a:endParaRPr lang="ru-RU" alt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611560" y="980728"/>
            <a:ext cx="78488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Колесно-моторный блок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519160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372" b="14644"/>
          <a:stretch>
            <a:fillRect/>
          </a:stretch>
        </p:blipFill>
        <p:spPr bwMode="auto">
          <a:xfrm>
            <a:off x="1297922" y="1844824"/>
            <a:ext cx="6696744" cy="4256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838200" y="111125"/>
            <a:ext cx="812641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/>
            <a:r>
              <a:rPr lang="ru-RU" altLang="ru-RU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Модель </a:t>
            </a:r>
            <a:r>
              <a:rPr lang="ru-RU" altLang="ru-RU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тепловоза ТЭМ9Н</a:t>
            </a:r>
            <a:r>
              <a:rPr lang="ru-RU" altLang="ru-RU" dirty="0" smtClean="0"/>
              <a:t> </a:t>
            </a:r>
            <a:endParaRPr lang="ru-RU" alt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611560" y="980728"/>
            <a:ext cx="78488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Тележка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721681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838200" y="111125"/>
            <a:ext cx="812641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/>
            <a:r>
              <a:rPr lang="ru-RU" altLang="ru-RU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Модель </a:t>
            </a:r>
            <a:r>
              <a:rPr lang="ru-RU" altLang="ru-RU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тепловоза ТЭМ9Н</a:t>
            </a:r>
            <a:r>
              <a:rPr lang="ru-RU" altLang="ru-RU" dirty="0" smtClean="0"/>
              <a:t> </a:t>
            </a:r>
            <a:endParaRPr lang="ru-RU" alt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611560" y="980728"/>
            <a:ext cx="78488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err="1" smtClean="0"/>
              <a:t>Скользун</a:t>
            </a:r>
            <a:endParaRPr lang="ru-RU" b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136"/>
          <a:stretch>
            <a:fillRect/>
          </a:stretch>
        </p:blipFill>
        <p:spPr bwMode="auto">
          <a:xfrm>
            <a:off x="1564196" y="1628800"/>
            <a:ext cx="5943600" cy="422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28058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838200" y="111125"/>
            <a:ext cx="812641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/>
            <a:r>
              <a:rPr lang="ru-RU" altLang="ru-RU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Модель </a:t>
            </a:r>
            <a:r>
              <a:rPr lang="ru-RU" altLang="ru-RU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тепловоза ТЭМ9Н</a:t>
            </a:r>
            <a:r>
              <a:rPr lang="ru-RU" altLang="ru-RU" dirty="0" smtClean="0"/>
              <a:t> </a:t>
            </a:r>
            <a:endParaRPr lang="ru-RU" alt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11560" y="783259"/>
            <a:ext cx="78488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Движение по прямому пути 100 км/ч</a:t>
            </a:r>
            <a:endParaRPr lang="ru-RU" b="1" dirty="0"/>
          </a:p>
        </p:txBody>
      </p:sp>
      <p:pic>
        <p:nvPicPr>
          <p:cNvPr id="2" name="tem9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704975" y="1343025"/>
            <a:ext cx="5734050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6369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9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618" name="Rectangle 2"/>
          <p:cNvSpPr>
            <a:spLocks noChangeArrowheads="1"/>
          </p:cNvSpPr>
          <p:nvPr/>
        </p:nvSpPr>
        <p:spPr bwMode="auto">
          <a:xfrm>
            <a:off x="838200" y="111125"/>
            <a:ext cx="812641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/>
            <a:r>
              <a:rPr lang="ru-RU" altLang="ru-RU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Работы</a:t>
            </a:r>
            <a:r>
              <a:rPr lang="ru-RU" altLang="ru-RU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по компьютерному моделированию</a:t>
            </a:r>
            <a:r>
              <a:rPr lang="ru-RU" altLang="ru-RU" dirty="0" smtClean="0"/>
              <a:t> </a:t>
            </a:r>
            <a:endParaRPr lang="ru-RU" altLang="ru-RU" dirty="0"/>
          </a:p>
        </p:txBody>
      </p:sp>
      <p:sp>
        <p:nvSpPr>
          <p:cNvPr id="3" name="Text Box 69"/>
          <p:cNvSpPr txBox="1">
            <a:spLocks noChangeArrowheads="1"/>
          </p:cNvSpPr>
          <p:nvPr/>
        </p:nvSpPr>
        <p:spPr bwMode="auto">
          <a:xfrm>
            <a:off x="2215091" y="1772816"/>
            <a:ext cx="5353050" cy="3539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285750" indent="-285750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ru-RU" altLang="ru-RU" sz="2800" b="1" dirty="0" smtClean="0"/>
              <a:t>Моделирование динамики локомотивов, вагонов, путевых машин</a:t>
            </a:r>
          </a:p>
          <a:p>
            <a:pPr marL="285750" indent="-285750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ru-RU" altLang="ru-RU" sz="2800" b="1" dirty="0" smtClean="0"/>
              <a:t>Работы по ширине колеи и сопротивлению движению</a:t>
            </a:r>
          </a:p>
          <a:p>
            <a:pPr marL="285750" indent="-285750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ru-RU" altLang="ru-RU" sz="2800" b="1" dirty="0" smtClean="0"/>
              <a:t>Изучение условий схода подвижного состава</a:t>
            </a:r>
            <a:endParaRPr lang="ru-RU" alt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650081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0" r="76"/>
          <a:stretch>
            <a:fillRect/>
          </a:stretch>
        </p:blipFill>
        <p:spPr bwMode="auto">
          <a:xfrm>
            <a:off x="1691680" y="2106143"/>
            <a:ext cx="5951538" cy="119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1338" y="3861048"/>
            <a:ext cx="5934075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838200" y="111125"/>
            <a:ext cx="812641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/>
            <a:r>
              <a:rPr lang="ru-RU" altLang="ru-RU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Модель </a:t>
            </a:r>
            <a:r>
              <a:rPr lang="ru-RU" altLang="ru-RU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тепловоза ТЭМ9Н</a:t>
            </a:r>
            <a:r>
              <a:rPr lang="ru-RU" altLang="ru-RU" dirty="0" smtClean="0"/>
              <a:t> </a:t>
            </a:r>
            <a:endParaRPr lang="ru-RU" alt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62273" y="631133"/>
            <a:ext cx="78488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Сравнение с результатами испытаний</a:t>
            </a:r>
            <a:endParaRPr lang="ru-RU" b="1" dirty="0"/>
          </a:p>
        </p:txBody>
      </p:sp>
      <p:sp>
        <p:nvSpPr>
          <p:cNvPr id="7" name="TextBox 6"/>
          <p:cNvSpPr txBox="1"/>
          <p:nvPr/>
        </p:nvSpPr>
        <p:spPr>
          <a:xfrm>
            <a:off x="532910" y="1260976"/>
            <a:ext cx="78488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Сброс с клиньев: подпрыгивание</a:t>
            </a:r>
            <a:endParaRPr lang="ru-RU" b="1" dirty="0"/>
          </a:p>
        </p:txBody>
      </p:sp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1768842" y="1844824"/>
            <a:ext cx="4387334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Прогибы пружин, у.е. (испытания)</a:t>
            </a:r>
            <a:endParaRPr kumimoji="0" lang="ru-RU" alt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1738785" y="3535293"/>
            <a:ext cx="4387334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Прогибы пружин</a:t>
            </a:r>
            <a:r>
              <a:rPr kumimoji="0" lang="ru-RU" altLang="ru-RU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, </a:t>
            </a:r>
            <a:r>
              <a:rPr lang="ru-RU" altLang="ru-RU" sz="1400" b="1" smtClean="0">
                <a:latin typeface="Calibri" pitchFamily="34" charset="0"/>
              </a:rPr>
              <a:t>мм</a:t>
            </a:r>
            <a:r>
              <a:rPr kumimoji="0" lang="ru-RU" altLang="ru-RU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 </a:t>
            </a: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(модель)</a:t>
            </a:r>
            <a:endParaRPr kumimoji="0" lang="ru-RU" alt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0052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838200" y="111125"/>
            <a:ext cx="812641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/>
            <a:r>
              <a:rPr lang="ru-RU" altLang="ru-RU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Модель </a:t>
            </a:r>
            <a:r>
              <a:rPr lang="ru-RU" altLang="ru-RU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тепловоза ТЭМ9Н</a:t>
            </a:r>
            <a:r>
              <a:rPr lang="ru-RU" altLang="ru-RU" dirty="0" smtClean="0"/>
              <a:t> </a:t>
            </a:r>
            <a:endParaRPr lang="ru-RU" alt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62273" y="631133"/>
            <a:ext cx="78488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Сравнение с результатами испытаний</a:t>
            </a:r>
            <a:endParaRPr lang="ru-RU" b="1" dirty="0"/>
          </a:p>
        </p:txBody>
      </p:sp>
      <p:sp>
        <p:nvSpPr>
          <p:cNvPr id="7" name="TextBox 6"/>
          <p:cNvSpPr txBox="1"/>
          <p:nvPr/>
        </p:nvSpPr>
        <p:spPr>
          <a:xfrm>
            <a:off x="532910" y="1260976"/>
            <a:ext cx="78488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Сброс с клиньев: боковая качка</a:t>
            </a:r>
            <a:endParaRPr lang="ru-RU" b="1" dirty="0"/>
          </a:p>
        </p:txBody>
      </p:sp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1768842" y="1844824"/>
            <a:ext cx="4387334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Прогибы пружин, у.е. (испытания)</a:t>
            </a:r>
            <a:endParaRPr kumimoji="0" lang="ru-RU" alt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1768842" y="3673844"/>
            <a:ext cx="4387334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Прогибы пружин, мм (модель)</a:t>
            </a:r>
            <a:endParaRPr kumimoji="0" lang="ru-RU" alt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41" t="4164"/>
          <a:stretch>
            <a:fillRect/>
          </a:stretch>
        </p:blipFill>
        <p:spPr bwMode="auto">
          <a:xfrm>
            <a:off x="1565696" y="2222869"/>
            <a:ext cx="6042025" cy="145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5695" y="4024407"/>
            <a:ext cx="5934075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18913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838200" y="111125"/>
            <a:ext cx="812641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/>
            <a:r>
              <a:rPr lang="ru-RU" altLang="ru-RU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Модель </a:t>
            </a:r>
            <a:r>
              <a:rPr lang="ru-RU" altLang="ru-RU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тепловоза ТЭМ9Н</a:t>
            </a:r>
            <a:r>
              <a:rPr lang="ru-RU" altLang="ru-RU" dirty="0" smtClean="0"/>
              <a:t> </a:t>
            </a:r>
            <a:endParaRPr lang="ru-RU" alt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62273" y="631133"/>
            <a:ext cx="78488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Сравнение с результатами испытаний</a:t>
            </a:r>
            <a:endParaRPr lang="ru-RU" b="1" dirty="0"/>
          </a:p>
        </p:txBody>
      </p:sp>
      <p:sp>
        <p:nvSpPr>
          <p:cNvPr id="7" name="TextBox 6"/>
          <p:cNvSpPr txBox="1"/>
          <p:nvPr/>
        </p:nvSpPr>
        <p:spPr>
          <a:xfrm>
            <a:off x="532910" y="1260976"/>
            <a:ext cx="78488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Прямой путь, 100 км/ч</a:t>
            </a:r>
            <a:endParaRPr lang="ru-RU" b="1" dirty="0"/>
          </a:p>
        </p:txBody>
      </p:sp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1187624" y="1682899"/>
            <a:ext cx="4387334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Прогибы пружин, мм (испытания)</a:t>
            </a:r>
            <a:endParaRPr kumimoji="0" lang="ru-RU" alt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1196525" y="3755675"/>
            <a:ext cx="4387334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Прогибы пружин, мм (модель)</a:t>
            </a:r>
            <a:endParaRPr kumimoji="0" lang="ru-RU" alt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2" r="43556"/>
          <a:stretch>
            <a:fillRect/>
          </a:stretch>
        </p:blipFill>
        <p:spPr bwMode="auto">
          <a:xfrm>
            <a:off x="782984" y="1993837"/>
            <a:ext cx="7348723" cy="1773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420" y="4149080"/>
            <a:ext cx="7375785" cy="1739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77450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838200" y="111125"/>
            <a:ext cx="812641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/>
            <a:r>
              <a:rPr lang="ru-RU" altLang="ru-RU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Модель </a:t>
            </a:r>
            <a:r>
              <a:rPr lang="ru-RU" altLang="ru-RU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тепловоза ТЭМ9Н</a:t>
            </a:r>
            <a:r>
              <a:rPr lang="ru-RU" altLang="ru-RU" dirty="0" smtClean="0"/>
              <a:t> </a:t>
            </a:r>
            <a:endParaRPr lang="ru-RU" alt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62273" y="631133"/>
            <a:ext cx="78488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Сравнение с результатами испытаний</a:t>
            </a:r>
            <a:endParaRPr lang="ru-RU" b="1" dirty="0"/>
          </a:p>
        </p:txBody>
      </p:sp>
      <p:sp>
        <p:nvSpPr>
          <p:cNvPr id="7" name="TextBox 6"/>
          <p:cNvSpPr txBox="1"/>
          <p:nvPr/>
        </p:nvSpPr>
        <p:spPr>
          <a:xfrm>
            <a:off x="532910" y="1076310"/>
            <a:ext cx="78488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Прямой путь, 100 км/ч</a:t>
            </a:r>
            <a:endParaRPr lang="ru-RU" b="1" dirty="0"/>
          </a:p>
        </p:txBody>
      </p:sp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838200" y="1997426"/>
            <a:ext cx="3024336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Прогибы пружин, СПМ (испытания)</a:t>
            </a:r>
            <a:endParaRPr kumimoji="0" lang="ru-RU" alt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5449298" y="1997426"/>
            <a:ext cx="2932484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Прогибы пружин, СПМ (модель)</a:t>
            </a:r>
            <a:endParaRPr kumimoji="0" lang="ru-RU" alt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9133" r="44670"/>
          <a:stretch/>
        </p:blipFill>
        <p:spPr bwMode="auto">
          <a:xfrm>
            <a:off x="5255803" y="2787162"/>
            <a:ext cx="3019816" cy="2927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798" t="6747" r="20957" b="63280"/>
          <a:stretch/>
        </p:blipFill>
        <p:spPr bwMode="auto">
          <a:xfrm>
            <a:off x="405444" y="2538069"/>
            <a:ext cx="3394759" cy="3141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1187624" y="3499241"/>
            <a:ext cx="504056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en-US" altLang="ru-RU" sz="1400" b="1" dirty="0" smtClean="0">
                <a:latin typeface="Calibri" pitchFamily="34" charset="0"/>
              </a:rPr>
              <a:t>1</a:t>
            </a:r>
            <a:r>
              <a:rPr lang="ru-RU" altLang="ru-RU" sz="1400" b="1" dirty="0" smtClean="0">
                <a:latin typeface="Calibri" pitchFamily="34" charset="0"/>
              </a:rPr>
              <a:t>Гц</a:t>
            </a:r>
            <a:endParaRPr kumimoji="0" lang="ru-RU" alt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5580112" y="3645024"/>
            <a:ext cx="504056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en-US" altLang="ru-RU" sz="1400" b="1" dirty="0" smtClean="0">
                <a:latin typeface="Calibri" pitchFamily="34" charset="0"/>
              </a:rPr>
              <a:t>1</a:t>
            </a:r>
            <a:r>
              <a:rPr lang="ru-RU" altLang="ru-RU" sz="1400" b="1" dirty="0" smtClean="0">
                <a:latin typeface="Calibri" pitchFamily="34" charset="0"/>
              </a:rPr>
              <a:t>Гц</a:t>
            </a:r>
            <a:endParaRPr kumimoji="0" lang="ru-RU" alt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1434417" y="2625237"/>
            <a:ext cx="504056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ru-RU" altLang="ru-RU" sz="1400" b="1" dirty="0" smtClean="0">
                <a:latin typeface="Calibri" pitchFamily="34" charset="0"/>
              </a:rPr>
              <a:t>2Гц</a:t>
            </a:r>
            <a:endParaRPr kumimoji="0" lang="ru-RU" alt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5826905" y="2771020"/>
            <a:ext cx="504056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ru-RU" altLang="ru-RU" sz="1400" b="1" dirty="0" smtClean="0">
                <a:latin typeface="Calibri" pitchFamily="34" charset="0"/>
              </a:rPr>
              <a:t>2Гц</a:t>
            </a:r>
            <a:endParaRPr kumimoji="0" lang="ru-RU" alt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6641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838200" y="111125"/>
            <a:ext cx="812641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/>
            <a:r>
              <a:rPr lang="ru-RU" altLang="ru-RU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Модель </a:t>
            </a:r>
            <a:r>
              <a:rPr lang="ru-RU" altLang="ru-RU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тепловоза ТЭМ9Н</a:t>
            </a:r>
            <a:r>
              <a:rPr lang="ru-RU" altLang="ru-RU" dirty="0" smtClean="0"/>
              <a:t> </a:t>
            </a:r>
            <a:endParaRPr lang="ru-RU" alt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62273" y="631133"/>
            <a:ext cx="78488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Сравнение с результатами испытаний</a:t>
            </a:r>
            <a:endParaRPr lang="ru-RU" b="1" dirty="0"/>
          </a:p>
        </p:txBody>
      </p:sp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971600" y="1196752"/>
            <a:ext cx="3024336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Прогибы пружин, мм</a:t>
            </a:r>
            <a:endParaRPr kumimoji="0" lang="ru-RU" alt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26"/>
          <a:stretch>
            <a:fillRect/>
          </a:stretch>
        </p:blipFill>
        <p:spPr bwMode="auto">
          <a:xfrm>
            <a:off x="1812408" y="1828328"/>
            <a:ext cx="5724525" cy="371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838199" y="5949280"/>
            <a:ext cx="7672945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ru-RU" altLang="ru-RU" sz="1400" b="1" dirty="0" smtClean="0">
                <a:latin typeface="Arial" pitchFamily="34" charset="0"/>
              </a:rPr>
              <a:t>О и Х – эксперимент			линии - модель</a:t>
            </a:r>
            <a:endParaRPr kumimoji="0" lang="ru-RU" alt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7536933" y="5085184"/>
            <a:ext cx="811212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altLang="ru-RU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V</a:t>
            </a:r>
            <a:r>
              <a:rPr kumimoji="0" lang="ru-RU" altLang="ru-RU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, км/ч</a:t>
            </a:r>
            <a:endParaRPr kumimoji="0" lang="ru-RU" alt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1989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838200" y="111125"/>
            <a:ext cx="812641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/>
            <a:r>
              <a:rPr lang="ru-RU" altLang="ru-RU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Модель </a:t>
            </a:r>
            <a:r>
              <a:rPr lang="ru-RU" altLang="ru-RU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тепловоза ТЭМ9Н</a:t>
            </a:r>
            <a:r>
              <a:rPr lang="ru-RU" altLang="ru-RU" dirty="0" smtClean="0"/>
              <a:t> </a:t>
            </a:r>
            <a:endParaRPr lang="ru-RU" alt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62273" y="631133"/>
            <a:ext cx="78488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Сравнение с результатами испытаний</a:t>
            </a:r>
            <a:endParaRPr lang="ru-RU" b="1" dirty="0"/>
          </a:p>
        </p:txBody>
      </p:sp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971600" y="1358677"/>
            <a:ext cx="3024336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Рамные силы, кН</a:t>
            </a:r>
            <a:endParaRPr kumimoji="0" lang="ru-RU" alt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838199" y="5949280"/>
            <a:ext cx="7672945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ru-RU" altLang="ru-RU" sz="1400" b="1" dirty="0" smtClean="0">
                <a:latin typeface="Arial" pitchFamily="34" charset="0"/>
              </a:rPr>
              <a:t>О и Х – эксперимент			линии - модель</a:t>
            </a:r>
            <a:endParaRPr kumimoji="0" lang="ru-RU" alt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7536933" y="5213261"/>
            <a:ext cx="811212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altLang="ru-RU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V</a:t>
            </a:r>
            <a:r>
              <a:rPr kumimoji="0" lang="ru-RU" altLang="ru-RU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, км/ч</a:t>
            </a:r>
            <a:endParaRPr kumimoji="0" lang="ru-RU" alt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26"/>
          <a:stretch>
            <a:fillRect/>
          </a:stretch>
        </p:blipFill>
        <p:spPr bwMode="auto">
          <a:xfrm>
            <a:off x="1812408" y="1993795"/>
            <a:ext cx="5724525" cy="371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95624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838200" y="111125"/>
            <a:ext cx="812641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/>
            <a:r>
              <a:rPr lang="ru-RU" altLang="ru-RU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Модель </a:t>
            </a:r>
            <a:r>
              <a:rPr lang="ru-RU" altLang="ru-RU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тепловоза ТЭМ9Н</a:t>
            </a:r>
            <a:r>
              <a:rPr lang="ru-RU" altLang="ru-RU" dirty="0" smtClean="0"/>
              <a:t> </a:t>
            </a:r>
            <a:endParaRPr lang="ru-RU" alt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62273" y="631133"/>
            <a:ext cx="78488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Задача моделирования</a:t>
            </a:r>
            <a:endParaRPr lang="ru-RU" b="1" dirty="0"/>
          </a:p>
        </p:txBody>
      </p:sp>
      <p:sp>
        <p:nvSpPr>
          <p:cNvPr id="8" name="TextBox 7"/>
          <p:cNvSpPr txBox="1"/>
          <p:nvPr/>
        </p:nvSpPr>
        <p:spPr>
          <a:xfrm>
            <a:off x="539552" y="1232355"/>
            <a:ext cx="784887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«Расчет возможности обеспечения нормируемых величин динамических воздействий тепловоза на путь при предельно допустимых износах узлов экипажа во всем диапазоне скоростей движения»</a:t>
            </a:r>
            <a:endParaRPr lang="ru-RU" sz="24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662273" y="3212976"/>
            <a:ext cx="784887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b="1" dirty="0" smtClean="0"/>
              <a:t>Снижение демпфирования в буксовой ступени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b="1" dirty="0" smtClean="0"/>
              <a:t>Увеличение момента сопротивления повороту тележки относительно кузова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b="1" dirty="0" smtClean="0"/>
              <a:t>Разность диаметров колес в колесной паре и в тележке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b="1" dirty="0" smtClean="0"/>
              <a:t>Изношенные профили колес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258056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838200" y="111125"/>
            <a:ext cx="812641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/>
            <a:r>
              <a:rPr lang="ru-RU" altLang="ru-RU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Модель </a:t>
            </a:r>
            <a:r>
              <a:rPr lang="ru-RU" altLang="ru-RU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тепловоза ТЭМ7</a:t>
            </a:r>
            <a:r>
              <a:rPr lang="ru-RU" altLang="ru-RU" dirty="0" smtClean="0"/>
              <a:t> </a:t>
            </a:r>
            <a:endParaRPr lang="ru-RU" alt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340768"/>
            <a:ext cx="8480326" cy="4332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34680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838200" y="111125"/>
            <a:ext cx="812641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/>
            <a:r>
              <a:rPr lang="ru-RU" altLang="ru-RU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Модель </a:t>
            </a:r>
            <a:r>
              <a:rPr lang="ru-RU" altLang="ru-RU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тепловоза ТЭМ7</a:t>
            </a:r>
            <a:r>
              <a:rPr lang="ru-RU" altLang="ru-RU" dirty="0" smtClean="0"/>
              <a:t> </a:t>
            </a:r>
            <a:endParaRPr lang="ru-RU" altLang="ru-RU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495" b="12143"/>
          <a:stretch/>
        </p:blipFill>
        <p:spPr bwMode="auto">
          <a:xfrm>
            <a:off x="927716" y="1700808"/>
            <a:ext cx="7537924" cy="4445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764112" y="908720"/>
            <a:ext cx="78488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4-х </a:t>
            </a:r>
            <a:r>
              <a:rPr lang="ru-RU" b="1" dirty="0" err="1" smtClean="0"/>
              <a:t>осная</a:t>
            </a:r>
            <a:r>
              <a:rPr lang="ru-RU" b="1" dirty="0" smtClean="0"/>
              <a:t> тележка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668049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838200" y="111125"/>
            <a:ext cx="812641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/>
            <a:r>
              <a:rPr lang="ru-RU" altLang="ru-RU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Модель </a:t>
            </a:r>
            <a:r>
              <a:rPr lang="ru-RU" altLang="ru-RU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тепловоза ТЭМ7</a:t>
            </a:r>
            <a:r>
              <a:rPr lang="ru-RU" altLang="ru-RU" dirty="0" smtClean="0"/>
              <a:t> </a:t>
            </a:r>
            <a:endParaRPr lang="ru-RU" alt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764112" y="908720"/>
            <a:ext cx="78488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2-х </a:t>
            </a:r>
            <a:r>
              <a:rPr lang="ru-RU" b="1" dirty="0" err="1" smtClean="0"/>
              <a:t>осная</a:t>
            </a:r>
            <a:r>
              <a:rPr lang="ru-RU" b="1" dirty="0" smtClean="0"/>
              <a:t> тележка</a:t>
            </a:r>
            <a:endParaRPr lang="ru-RU" b="1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508"/>
          <a:stretch/>
        </p:blipFill>
        <p:spPr bwMode="auto">
          <a:xfrm>
            <a:off x="1619672" y="1484784"/>
            <a:ext cx="6357020" cy="4731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04730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618" name="Rectangle 2"/>
          <p:cNvSpPr>
            <a:spLocks noChangeArrowheads="1"/>
          </p:cNvSpPr>
          <p:nvPr/>
        </p:nvSpPr>
        <p:spPr bwMode="auto">
          <a:xfrm>
            <a:off x="838200" y="111125"/>
            <a:ext cx="812641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/>
            <a:r>
              <a:rPr lang="ru-RU" altLang="ru-RU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Модель платформы </a:t>
            </a:r>
            <a:r>
              <a:rPr lang="ru-RU" altLang="ru-RU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13-1223 на тележках ДП-3</a:t>
            </a:r>
            <a:r>
              <a:rPr lang="ru-RU" altLang="ru-RU" dirty="0"/>
              <a:t> </a:t>
            </a:r>
          </a:p>
        </p:txBody>
      </p:sp>
      <p:pic>
        <p:nvPicPr>
          <p:cNvPr id="367684" name="Picture 68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536"/>
          <a:stretch>
            <a:fillRect/>
          </a:stretch>
        </p:blipFill>
        <p:spPr bwMode="auto">
          <a:xfrm>
            <a:off x="800099" y="1595437"/>
            <a:ext cx="7688263" cy="4186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7685" name="Text Box 69"/>
          <p:cNvSpPr txBox="1">
            <a:spLocks noChangeArrowheads="1"/>
          </p:cNvSpPr>
          <p:nvPr/>
        </p:nvSpPr>
        <p:spPr bwMode="auto">
          <a:xfrm>
            <a:off x="2038350" y="952500"/>
            <a:ext cx="53530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b="1" dirty="0">
                <a:latin typeface="Arial" charset="0"/>
              </a:rPr>
              <a:t>ОБЩИЙ ВИД МОДЕЛИ ПЛАТФОРМЫ</a:t>
            </a:r>
          </a:p>
        </p:txBody>
      </p:sp>
    </p:spTree>
    <p:extLst>
      <p:ext uri="{BB962C8B-B14F-4D97-AF65-F5344CB8AC3E}">
        <p14:creationId xmlns:p14="http://schemas.microsoft.com/office/powerpoint/2010/main" val="1197076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838200" y="111125"/>
            <a:ext cx="812641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/>
            <a:r>
              <a:rPr lang="ru-RU" altLang="ru-RU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Модель </a:t>
            </a:r>
            <a:r>
              <a:rPr lang="ru-RU" altLang="ru-RU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тепловоза ТЭМ7</a:t>
            </a:r>
            <a:r>
              <a:rPr lang="ru-RU" altLang="ru-RU" dirty="0" smtClean="0"/>
              <a:t> </a:t>
            </a:r>
            <a:endParaRPr lang="ru-RU" alt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764112" y="908720"/>
            <a:ext cx="78488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Промежуточная рама</a:t>
            </a:r>
            <a:endParaRPr lang="ru-RU" b="1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7" t="27386" r="7628" b="16804"/>
          <a:stretch/>
        </p:blipFill>
        <p:spPr bwMode="auto">
          <a:xfrm>
            <a:off x="1426872" y="2060848"/>
            <a:ext cx="6523352" cy="3709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7493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838200" y="111125"/>
            <a:ext cx="812641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/>
            <a:r>
              <a:rPr lang="ru-RU" altLang="ru-RU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Модель </a:t>
            </a:r>
            <a:r>
              <a:rPr lang="ru-RU" altLang="ru-RU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тепловоза ТЭМ7</a:t>
            </a:r>
            <a:r>
              <a:rPr lang="ru-RU" altLang="ru-RU" dirty="0" smtClean="0"/>
              <a:t> </a:t>
            </a:r>
            <a:endParaRPr lang="ru-RU" alt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764112" y="908720"/>
            <a:ext cx="78488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Механизм передачи тяги</a:t>
            </a:r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77" b="6336"/>
          <a:stretch/>
        </p:blipFill>
        <p:spPr bwMode="auto">
          <a:xfrm>
            <a:off x="1547664" y="1556792"/>
            <a:ext cx="5996980" cy="47126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09741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838200" y="111125"/>
            <a:ext cx="812641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/>
            <a:r>
              <a:rPr lang="ru-RU" altLang="ru-RU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Модель </a:t>
            </a:r>
            <a:r>
              <a:rPr lang="ru-RU" altLang="ru-RU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тепловоза ТЭМ7</a:t>
            </a:r>
            <a:r>
              <a:rPr lang="ru-RU" altLang="ru-RU" dirty="0" smtClean="0"/>
              <a:t> </a:t>
            </a:r>
            <a:endParaRPr lang="ru-RU" alt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611560" y="980728"/>
            <a:ext cx="78488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Движение по прямому пути 100 км/ч</a:t>
            </a:r>
            <a:endParaRPr lang="ru-RU" b="1" dirty="0"/>
          </a:p>
        </p:txBody>
      </p:sp>
      <p:pic>
        <p:nvPicPr>
          <p:cNvPr id="2" name="tem7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8200" y="1445703"/>
            <a:ext cx="7459363" cy="4669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155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1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838200" y="111125"/>
            <a:ext cx="812641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/>
            <a:r>
              <a:rPr lang="ru-RU" altLang="ru-RU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Модель </a:t>
            </a:r>
            <a:r>
              <a:rPr lang="ru-RU" altLang="ru-RU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тепловоза ТЭМ7</a:t>
            </a:r>
            <a:r>
              <a:rPr lang="ru-RU" altLang="ru-RU" dirty="0" smtClean="0"/>
              <a:t> </a:t>
            </a:r>
            <a:endParaRPr lang="ru-RU" alt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611560" y="980728"/>
            <a:ext cx="78488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err="1" smtClean="0"/>
              <a:t>Газотурбовоз</a:t>
            </a:r>
            <a:r>
              <a:rPr lang="ru-RU" b="1" dirty="0" smtClean="0"/>
              <a:t> ГТ1</a:t>
            </a:r>
            <a:r>
              <a:rPr lang="en-US" b="1" dirty="0" smtClean="0"/>
              <a:t>h-002</a:t>
            </a:r>
            <a:endParaRPr lang="ru-RU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556792"/>
            <a:ext cx="7128792" cy="4675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340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838200" y="111125"/>
            <a:ext cx="812641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/>
            <a:r>
              <a:rPr lang="ru-RU" altLang="ru-RU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Модель </a:t>
            </a:r>
            <a:r>
              <a:rPr lang="ru-RU" altLang="ru-RU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тепловоза ТЭМ7</a:t>
            </a:r>
            <a:r>
              <a:rPr lang="ru-RU" altLang="ru-RU" dirty="0" smtClean="0"/>
              <a:t> </a:t>
            </a:r>
            <a:endParaRPr lang="ru-RU" alt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611560" y="980728"/>
            <a:ext cx="78488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Схема </a:t>
            </a:r>
            <a:r>
              <a:rPr lang="ru-RU" b="1" dirty="0" err="1" smtClean="0"/>
              <a:t>межсекционных</a:t>
            </a:r>
            <a:r>
              <a:rPr lang="ru-RU" b="1" dirty="0" smtClean="0"/>
              <a:t> перемещений</a:t>
            </a:r>
            <a:endParaRPr lang="ru-RU" b="1" dirty="0"/>
          </a:p>
        </p:txBody>
      </p:sp>
      <p:sp>
        <p:nvSpPr>
          <p:cNvPr id="3" name="Rectangle 7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4" name="Group 1"/>
          <p:cNvGrpSpPr>
            <a:grpSpLocks/>
          </p:cNvGrpSpPr>
          <p:nvPr/>
        </p:nvGrpSpPr>
        <p:grpSpPr bwMode="auto">
          <a:xfrm>
            <a:off x="1516126" y="1586891"/>
            <a:ext cx="7074521" cy="4465671"/>
            <a:chOff x="3321" y="5385"/>
            <a:chExt cx="9072" cy="5911"/>
          </a:xfrm>
        </p:grpSpPr>
        <p:grpSp>
          <p:nvGrpSpPr>
            <p:cNvPr id="6" name="Group 42"/>
            <p:cNvGrpSpPr>
              <a:grpSpLocks/>
            </p:cNvGrpSpPr>
            <p:nvPr/>
          </p:nvGrpSpPr>
          <p:grpSpPr bwMode="auto">
            <a:xfrm>
              <a:off x="3321" y="5385"/>
              <a:ext cx="2904" cy="5911"/>
              <a:chOff x="3321" y="3466"/>
              <a:chExt cx="2904" cy="5911"/>
            </a:xfrm>
          </p:grpSpPr>
          <p:grpSp>
            <p:nvGrpSpPr>
              <p:cNvPr id="48" name="Group 63"/>
              <p:cNvGrpSpPr>
                <a:grpSpLocks/>
              </p:cNvGrpSpPr>
              <p:nvPr/>
            </p:nvGrpSpPr>
            <p:grpSpPr bwMode="auto">
              <a:xfrm>
                <a:off x="3411" y="6419"/>
                <a:ext cx="1698" cy="2958"/>
                <a:chOff x="3411" y="7191"/>
                <a:chExt cx="1698" cy="2958"/>
              </a:xfrm>
            </p:grpSpPr>
            <p:grpSp>
              <p:nvGrpSpPr>
                <p:cNvPr id="69" name="Group 65"/>
                <p:cNvGrpSpPr>
                  <a:grpSpLocks/>
                </p:cNvGrpSpPr>
                <p:nvPr/>
              </p:nvGrpSpPr>
              <p:grpSpPr bwMode="auto">
                <a:xfrm>
                  <a:off x="3411" y="7191"/>
                  <a:ext cx="1698" cy="2958"/>
                  <a:chOff x="3411" y="7191"/>
                  <a:chExt cx="1698" cy="2958"/>
                </a:xfrm>
              </p:grpSpPr>
              <p:grpSp>
                <p:nvGrpSpPr>
                  <p:cNvPr id="71" name="Group 67"/>
                  <p:cNvGrpSpPr>
                    <a:grpSpLocks/>
                  </p:cNvGrpSpPr>
                  <p:nvPr/>
                </p:nvGrpSpPr>
                <p:grpSpPr bwMode="auto">
                  <a:xfrm>
                    <a:off x="3411" y="7191"/>
                    <a:ext cx="1698" cy="2958"/>
                    <a:chOff x="3411" y="7191"/>
                    <a:chExt cx="1698" cy="2958"/>
                  </a:xfrm>
                </p:grpSpPr>
                <p:grpSp>
                  <p:nvGrpSpPr>
                    <p:cNvPr id="73" name="Group 71"/>
                    <p:cNvGrpSpPr>
                      <a:grpSpLocks/>
                    </p:cNvGrpSpPr>
                    <p:nvPr/>
                  </p:nvGrpSpPr>
                  <p:grpSpPr bwMode="auto">
                    <a:xfrm flipV="1">
                      <a:off x="3689" y="7191"/>
                      <a:ext cx="1420" cy="2958"/>
                      <a:chOff x="3121" y="5025"/>
                      <a:chExt cx="1420" cy="2958"/>
                    </a:xfrm>
                  </p:grpSpPr>
                  <p:grpSp>
                    <p:nvGrpSpPr>
                      <p:cNvPr id="77" name="Group 73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121" y="5025"/>
                        <a:ext cx="1420" cy="2934"/>
                        <a:chOff x="3121" y="5025"/>
                        <a:chExt cx="1420" cy="2934"/>
                      </a:xfrm>
                    </p:grpSpPr>
                    <p:sp>
                      <p:nvSpPr>
                        <p:cNvPr id="79" name="Rectangle 76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 flipV="1">
                          <a:off x="3260" y="5241"/>
                          <a:ext cx="1136" cy="2376"/>
                        </a:xfrm>
                        <a:prstGeom prst="rect">
                          <a:avLst/>
                        </a:prstGeom>
                        <a:solidFill>
                          <a:srgbClr val="FFFFFF"/>
                        </a:solidFill>
                        <a:ln w="19050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:ln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80" name="Rectangle 75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3121" y="5091"/>
                          <a:ext cx="1420" cy="360"/>
                        </a:xfrm>
                        <a:prstGeom prst="rect">
                          <a:avLst/>
                        </a:prstGeom>
                        <a:solidFill>
                          <a:srgbClr val="FFFFFF"/>
                        </a:solidFill>
                        <a:ln>
                          <a:noFill/>
                        </a:ln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81" name="Line 74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3831" y="5025"/>
                          <a:ext cx="0" cy="2934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rgbClr val="000000"/>
                          </a:solidFill>
                          <a:prstDash val="lgDashDot"/>
                          <a:round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noFill/>
                            </a14:hiddenFill>
                          </a:ext>
                        </a:extLst>
                      </p:spPr>
                      <p:txBody>
                        <a:bodyPr vert="horz" wrap="square" lIns="91440" tIns="45720" rIns="91440" bIns="4572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endParaRPr lang="ru-RU"/>
                        </a:p>
                      </p:txBody>
                    </p:sp>
                  </p:grpSp>
                  <p:sp>
                    <p:nvSpPr>
                      <p:cNvPr id="78" name="Line 7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31" y="7623"/>
                        <a:ext cx="0" cy="360"/>
                      </a:xfrm>
                      <a:prstGeom prst="line">
                        <a:avLst/>
                      </a:prstGeom>
                      <a:noFill/>
                      <a:ln w="25400">
                        <a:solidFill>
                          <a:srgbClr val="000000"/>
                        </a:solidFill>
                        <a:round/>
                        <a:headEnd/>
                        <a:tailEnd type="oval" w="med" len="med"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ru-RU"/>
                      </a:p>
                    </p:txBody>
                  </p:sp>
                </p:grpSp>
                <p:sp>
                  <p:nvSpPr>
                    <p:cNvPr id="74" name="Line 70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3411" y="9057"/>
                      <a:ext cx="984" cy="0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339966"/>
                      </a:solidFill>
                      <a:round/>
                      <a:headEnd/>
                      <a:tailEnd type="triangle" w="med" len="lg"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5" name="Line 69"/>
                    <p:cNvSpPr>
                      <a:spLocks noChangeShapeType="1"/>
                    </p:cNvSpPr>
                    <p:nvPr/>
                  </p:nvSpPr>
                  <p:spPr bwMode="auto">
                    <a:xfrm rot="5400000" flipH="1">
                      <a:off x="3902" y="8570"/>
                      <a:ext cx="994" cy="0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FF0000"/>
                      </a:solidFill>
                      <a:round/>
                      <a:headEnd/>
                      <a:tailEnd type="triangle" w="med" len="lg"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6" name="Oval 6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269" y="8925"/>
                      <a:ext cx="252" cy="252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25400">
                      <a:solidFill>
                        <a:srgbClr val="0000FF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ru-RU"/>
                    </a:p>
                  </p:txBody>
                </p:sp>
              </p:grpSp>
              <p:sp>
                <p:nvSpPr>
                  <p:cNvPr id="72" name="Line 66"/>
                  <p:cNvSpPr>
                    <a:spLocks noChangeShapeType="1"/>
                  </p:cNvSpPr>
                  <p:nvPr/>
                </p:nvSpPr>
                <p:spPr bwMode="auto">
                  <a:xfrm>
                    <a:off x="4380" y="9045"/>
                    <a:ext cx="15" cy="6"/>
                  </a:xfrm>
                  <a:prstGeom prst="line">
                    <a:avLst/>
                  </a:prstGeom>
                  <a:noFill/>
                  <a:ln w="9525">
                    <a:solidFill>
                      <a:srgbClr val="0000FF"/>
                    </a:solidFill>
                    <a:round/>
                    <a:headEnd/>
                    <a:tailEnd type="oval" w="sm" len="sm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</p:grpSp>
            <p:sp>
              <p:nvSpPr>
                <p:cNvPr id="70" name="Line 64"/>
                <p:cNvSpPr>
                  <a:spLocks noChangeShapeType="1"/>
                </p:cNvSpPr>
                <p:nvPr/>
              </p:nvSpPr>
              <p:spPr bwMode="auto">
                <a:xfrm flipH="1">
                  <a:off x="4857" y="7539"/>
                  <a:ext cx="12" cy="12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 type="oval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</p:grpSp>
          <p:grpSp>
            <p:nvGrpSpPr>
              <p:cNvPr id="49" name="Group 43"/>
              <p:cNvGrpSpPr>
                <a:grpSpLocks/>
              </p:cNvGrpSpPr>
              <p:nvPr/>
            </p:nvGrpSpPr>
            <p:grpSpPr bwMode="auto">
              <a:xfrm>
                <a:off x="3321" y="3466"/>
                <a:ext cx="2904" cy="5280"/>
                <a:chOff x="3321" y="3466"/>
                <a:chExt cx="2904" cy="5280"/>
              </a:xfrm>
            </p:grpSpPr>
            <p:grpSp>
              <p:nvGrpSpPr>
                <p:cNvPr id="50" name="Group 55"/>
                <p:cNvGrpSpPr>
                  <a:grpSpLocks/>
                </p:cNvGrpSpPr>
                <p:nvPr/>
              </p:nvGrpSpPr>
              <p:grpSpPr bwMode="auto">
                <a:xfrm>
                  <a:off x="3689" y="3466"/>
                  <a:ext cx="1420" cy="2958"/>
                  <a:chOff x="3689" y="4239"/>
                  <a:chExt cx="1420" cy="2958"/>
                </a:xfrm>
              </p:grpSpPr>
              <p:grpSp>
                <p:nvGrpSpPr>
                  <p:cNvPr id="62" name="Group 57"/>
                  <p:cNvGrpSpPr>
                    <a:grpSpLocks/>
                  </p:cNvGrpSpPr>
                  <p:nvPr/>
                </p:nvGrpSpPr>
                <p:grpSpPr bwMode="auto">
                  <a:xfrm>
                    <a:off x="3689" y="4239"/>
                    <a:ext cx="1420" cy="2958"/>
                    <a:chOff x="3121" y="5025"/>
                    <a:chExt cx="1420" cy="2958"/>
                  </a:xfrm>
                </p:grpSpPr>
                <p:grpSp>
                  <p:nvGrpSpPr>
                    <p:cNvPr id="64" name="Group 5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121" y="5025"/>
                      <a:ext cx="1420" cy="2934"/>
                      <a:chOff x="3121" y="5025"/>
                      <a:chExt cx="1420" cy="2934"/>
                    </a:xfrm>
                  </p:grpSpPr>
                  <p:sp>
                    <p:nvSpPr>
                      <p:cNvPr id="66" name="Rectangle 6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260" y="5241"/>
                        <a:ext cx="1136" cy="2376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 w="19050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67" name="Rectangle 6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121" y="5091"/>
                        <a:ext cx="1420" cy="360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68" name="Line 6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31" y="5025"/>
                        <a:ext cx="0" cy="2934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rgbClr val="000000"/>
                        </a:solidFill>
                        <a:prstDash val="lgDashDot"/>
                        <a:round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  <p:txBody>
                      <a:bodyPr vert="horz" wrap="square" lIns="91440" tIns="45720" rIns="91440" bIns="45720" numCol="1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endParaRPr lang="ru-RU"/>
                      </a:p>
                    </p:txBody>
                  </p:sp>
                </p:grpSp>
                <p:sp>
                  <p:nvSpPr>
                    <p:cNvPr id="65" name="Line 5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831" y="7623"/>
                      <a:ext cx="0" cy="360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000000"/>
                      </a:solidFill>
                      <a:round/>
                      <a:headEnd/>
                      <a:tailEnd type="oval" w="med" len="med"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ru-RU"/>
                    </a:p>
                  </p:txBody>
                </p:sp>
              </p:grpSp>
              <p:sp>
                <p:nvSpPr>
                  <p:cNvPr id="63" name="Line 56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927" y="6831"/>
                    <a:ext cx="12" cy="12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 type="oval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ru-RU"/>
                  </a:p>
                </p:txBody>
              </p:sp>
            </p:grpSp>
            <p:sp>
              <p:nvSpPr>
                <p:cNvPr id="51" name="Line 54"/>
                <p:cNvSpPr>
                  <a:spLocks noChangeShapeType="1"/>
                </p:cNvSpPr>
                <p:nvPr/>
              </p:nvSpPr>
              <p:spPr bwMode="auto">
                <a:xfrm flipH="1" flipV="1">
                  <a:off x="3927" y="6065"/>
                  <a:ext cx="930" cy="702"/>
                </a:xfrm>
                <a:prstGeom prst="line">
                  <a:avLst/>
                </a:prstGeom>
                <a:noFill/>
                <a:ln w="25400">
                  <a:solidFill>
                    <a:srgbClr val="FF9900"/>
                  </a:solidFill>
                  <a:round/>
                  <a:headEnd/>
                  <a:tailEnd type="triangle" w="lg" len="lg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2" name="AutoShape 53"/>
                <p:cNvSpPr>
                  <a:spLocks noChangeArrowheads="1"/>
                </p:cNvSpPr>
                <p:nvPr/>
              </p:nvSpPr>
              <p:spPr bwMode="auto">
                <a:xfrm>
                  <a:off x="5259" y="3839"/>
                  <a:ext cx="432" cy="756"/>
                </a:xfrm>
                <a:prstGeom prst="upArrow">
                  <a:avLst>
                    <a:gd name="adj1" fmla="val 37500"/>
                    <a:gd name="adj2" fmla="val 81480"/>
                  </a:avLst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  <p:sp>
              <p:nvSpPr>
                <p:cNvPr id="53" name="Text Box 52"/>
                <p:cNvSpPr txBox="1">
                  <a:spLocks noChangeArrowheads="1"/>
                </p:cNvSpPr>
                <p:nvPr/>
              </p:nvSpPr>
              <p:spPr bwMode="auto">
                <a:xfrm>
                  <a:off x="5745" y="3887"/>
                  <a:ext cx="360" cy="390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0" tIns="0" rIns="0" bIns="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altLang="ru-RU" sz="1400" b="0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  <a:ea typeface="Times New Roman" pitchFamily="18" charset="0"/>
                    </a:rPr>
                    <a:t>V</a:t>
                  </a:r>
                  <a:endParaRPr kumimoji="0" lang="en-US" altLang="ru-RU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</a:endParaRPr>
                </a:p>
              </p:txBody>
            </p:sp>
            <p:sp>
              <p:nvSpPr>
                <p:cNvPr id="54" name="Text Box 51"/>
                <p:cNvSpPr txBox="1">
                  <a:spLocks noChangeArrowheads="1"/>
                </p:cNvSpPr>
                <p:nvPr/>
              </p:nvSpPr>
              <p:spPr bwMode="auto">
                <a:xfrm>
                  <a:off x="4557" y="4810"/>
                  <a:ext cx="1608" cy="360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0" tIns="0" rIns="0" bIns="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ru-RU" altLang="ru-RU" sz="1400" b="0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  <a:ea typeface="Times New Roman" pitchFamily="18" charset="0"/>
                    </a:rPr>
                    <a:t>Секция № 1</a:t>
                  </a:r>
                  <a:endParaRPr kumimoji="0" lang="ru-RU" altLang="ru-RU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</a:endParaRPr>
                </a:p>
              </p:txBody>
            </p:sp>
            <p:sp>
              <p:nvSpPr>
                <p:cNvPr id="55" name="Text Box 50"/>
                <p:cNvSpPr txBox="1">
                  <a:spLocks noChangeArrowheads="1"/>
                </p:cNvSpPr>
                <p:nvPr/>
              </p:nvSpPr>
              <p:spPr bwMode="auto">
                <a:xfrm>
                  <a:off x="4617" y="7648"/>
                  <a:ext cx="1608" cy="360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0" tIns="0" rIns="0" bIns="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ru-RU" altLang="ru-RU" sz="1400" b="0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  <a:ea typeface="Times New Roman" pitchFamily="18" charset="0"/>
                    </a:rPr>
                    <a:t>Секция № 2</a:t>
                  </a:r>
                  <a:endParaRPr kumimoji="0" lang="ru-RU" altLang="ru-RU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</a:endParaRPr>
                </a:p>
              </p:txBody>
            </p:sp>
            <p:sp>
              <p:nvSpPr>
                <p:cNvPr id="56" name="Text Box 49"/>
                <p:cNvSpPr txBox="1">
                  <a:spLocks noChangeArrowheads="1"/>
                </p:cNvSpPr>
                <p:nvPr/>
              </p:nvSpPr>
              <p:spPr bwMode="auto">
                <a:xfrm>
                  <a:off x="4479" y="7108"/>
                  <a:ext cx="336" cy="360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0" tIns="0" rIns="0" bIns="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altLang="ru-RU" sz="1400" b="1" i="0" u="none" strike="noStrike" cap="none" normalizeH="0" baseline="0" smtClean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Arial" pitchFamily="34" charset="0"/>
                      <a:ea typeface="Times New Roman" pitchFamily="18" charset="0"/>
                    </a:rPr>
                    <a:t>X</a:t>
                  </a:r>
                  <a:endParaRPr kumimoji="0" lang="en-US" altLang="ru-RU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</a:endParaRPr>
                </a:p>
              </p:txBody>
            </p:sp>
            <p:sp>
              <p:nvSpPr>
                <p:cNvPr id="57" name="Text Box 48"/>
                <p:cNvSpPr txBox="1">
                  <a:spLocks noChangeArrowheads="1"/>
                </p:cNvSpPr>
                <p:nvPr/>
              </p:nvSpPr>
              <p:spPr bwMode="auto">
                <a:xfrm>
                  <a:off x="3321" y="7846"/>
                  <a:ext cx="336" cy="360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0" tIns="0" rIns="0" bIns="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altLang="ru-RU" sz="1400" b="1" i="0" u="none" strike="noStrike" cap="none" normalizeH="0" baseline="0" smtClean="0">
                      <a:ln>
                        <a:noFill/>
                      </a:ln>
                      <a:solidFill>
                        <a:srgbClr val="339966"/>
                      </a:solidFill>
                      <a:effectLst/>
                      <a:latin typeface="Arial" pitchFamily="34" charset="0"/>
                      <a:ea typeface="Times New Roman" pitchFamily="18" charset="0"/>
                    </a:rPr>
                    <a:t>Y</a:t>
                  </a:r>
                  <a:endParaRPr kumimoji="0" lang="en-US" altLang="ru-RU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</a:endParaRPr>
                </a:p>
              </p:txBody>
            </p:sp>
            <p:sp>
              <p:nvSpPr>
                <p:cNvPr id="58" name="Text Box 47"/>
                <p:cNvSpPr txBox="1">
                  <a:spLocks noChangeArrowheads="1"/>
                </p:cNvSpPr>
                <p:nvPr/>
              </p:nvSpPr>
              <p:spPr bwMode="auto">
                <a:xfrm>
                  <a:off x="4527" y="8386"/>
                  <a:ext cx="336" cy="360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0" tIns="0" rIns="0" bIns="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altLang="ru-RU" sz="1400" b="1" i="0" u="none" strike="noStrike" cap="none" normalizeH="0" baseline="0" smtClean="0">
                      <a:ln>
                        <a:noFill/>
                      </a:ln>
                      <a:solidFill>
                        <a:srgbClr val="0000FF"/>
                      </a:solidFill>
                      <a:effectLst/>
                      <a:latin typeface="Arial" pitchFamily="34" charset="0"/>
                      <a:ea typeface="Times New Roman" pitchFamily="18" charset="0"/>
                    </a:rPr>
                    <a:t>Z</a:t>
                  </a:r>
                  <a:endParaRPr kumimoji="0" lang="en-US" altLang="ru-RU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</a:endParaRPr>
                </a:p>
              </p:txBody>
            </p:sp>
            <p:sp>
              <p:nvSpPr>
                <p:cNvPr id="59" name="AutoShape 46"/>
                <p:cNvSpPr>
                  <a:spLocks/>
                </p:cNvSpPr>
                <p:nvPr/>
              </p:nvSpPr>
              <p:spPr bwMode="auto">
                <a:xfrm>
                  <a:off x="5457" y="5962"/>
                  <a:ext cx="762" cy="366"/>
                </a:xfrm>
                <a:prstGeom prst="callout1">
                  <a:avLst>
                    <a:gd name="adj1" fmla="val 48981"/>
                    <a:gd name="adj2" fmla="val -15736"/>
                    <a:gd name="adj3" fmla="val 167347"/>
                    <a:gd name="adj4" fmla="val -103278"/>
                  </a:avLst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0" tIns="0" rIns="0" bIns="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altLang="ru-RU" sz="1400" b="1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  <a:ea typeface="Times New Roman" pitchFamily="18" charset="0"/>
                    </a:rPr>
                    <a:t>r21</a:t>
                  </a:r>
                  <a:endParaRPr kumimoji="0" lang="en-US" altLang="ru-RU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</a:endParaRPr>
                </a:p>
              </p:txBody>
            </p:sp>
            <p:sp>
              <p:nvSpPr>
                <p:cNvPr id="60" name="Text Box 45"/>
                <p:cNvSpPr txBox="1">
                  <a:spLocks noChangeArrowheads="1"/>
                </p:cNvSpPr>
                <p:nvPr/>
              </p:nvSpPr>
              <p:spPr bwMode="auto">
                <a:xfrm>
                  <a:off x="3879" y="5650"/>
                  <a:ext cx="450" cy="324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0" tIns="0" rIns="0" bIns="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ru-RU" altLang="ru-RU" sz="1400" b="0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  <a:ea typeface="Times New Roman" pitchFamily="18" charset="0"/>
                    </a:rPr>
                    <a:t>т.1</a:t>
                  </a:r>
                  <a:endParaRPr kumimoji="0" lang="ru-RU" altLang="ru-RU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</a:endParaRPr>
                </a:p>
              </p:txBody>
            </p:sp>
            <p:sp>
              <p:nvSpPr>
                <p:cNvPr id="61" name="Text Box 44"/>
                <p:cNvSpPr txBox="1">
                  <a:spLocks noChangeArrowheads="1"/>
                </p:cNvSpPr>
                <p:nvPr/>
              </p:nvSpPr>
              <p:spPr bwMode="auto">
                <a:xfrm>
                  <a:off x="5007" y="6628"/>
                  <a:ext cx="450" cy="324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0" tIns="0" rIns="0" bIns="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ru-RU" altLang="ru-RU" sz="1400" b="0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  <a:ea typeface="Times New Roman" pitchFamily="18" charset="0"/>
                    </a:rPr>
                    <a:t>т.2</a:t>
                  </a:r>
                  <a:endParaRPr kumimoji="0" lang="ru-RU" altLang="ru-RU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</a:endParaRPr>
                </a:p>
              </p:txBody>
            </p:sp>
          </p:grpSp>
        </p:grpSp>
        <p:grpSp>
          <p:nvGrpSpPr>
            <p:cNvPr id="8" name="Group 2"/>
            <p:cNvGrpSpPr>
              <a:grpSpLocks/>
            </p:cNvGrpSpPr>
            <p:nvPr/>
          </p:nvGrpSpPr>
          <p:grpSpPr bwMode="auto">
            <a:xfrm>
              <a:off x="7863" y="5500"/>
              <a:ext cx="4530" cy="5735"/>
              <a:chOff x="7863" y="5500"/>
              <a:chExt cx="4530" cy="5735"/>
            </a:xfrm>
          </p:grpSpPr>
          <p:sp>
            <p:nvSpPr>
              <p:cNvPr id="9" name="Text Box 41"/>
              <p:cNvSpPr txBox="1">
                <a:spLocks noChangeArrowheads="1"/>
              </p:cNvSpPr>
              <p:nvPr/>
            </p:nvSpPr>
            <p:spPr bwMode="auto">
              <a:xfrm>
                <a:off x="10791" y="5691"/>
                <a:ext cx="552" cy="552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ru-RU" sz="14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Times New Roman" pitchFamily="18" charset="0"/>
                  </a:rPr>
                  <a:t>V</a:t>
                </a:r>
                <a:endParaRPr kumimoji="0" lang="en-US" alt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  <p:grpSp>
            <p:nvGrpSpPr>
              <p:cNvPr id="10" name="Group 3"/>
              <p:cNvGrpSpPr>
                <a:grpSpLocks/>
              </p:cNvGrpSpPr>
              <p:nvPr/>
            </p:nvGrpSpPr>
            <p:grpSpPr bwMode="auto">
              <a:xfrm>
                <a:off x="7863" y="5500"/>
                <a:ext cx="4530" cy="5735"/>
                <a:chOff x="7863" y="5500"/>
                <a:chExt cx="4530" cy="5735"/>
              </a:xfrm>
            </p:grpSpPr>
            <p:sp>
              <p:nvSpPr>
                <p:cNvPr id="11" name="Text Box 40"/>
                <p:cNvSpPr txBox="1">
                  <a:spLocks noChangeArrowheads="1"/>
                </p:cNvSpPr>
                <p:nvPr/>
              </p:nvSpPr>
              <p:spPr bwMode="auto">
                <a:xfrm>
                  <a:off x="7953" y="9939"/>
                  <a:ext cx="336" cy="360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0" tIns="0" rIns="0" bIns="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altLang="ru-RU" sz="1400" b="1" i="0" u="none" strike="noStrike" cap="none" normalizeH="0" baseline="0" smtClean="0">
                      <a:ln>
                        <a:noFill/>
                      </a:ln>
                      <a:solidFill>
                        <a:srgbClr val="339966"/>
                      </a:solidFill>
                      <a:effectLst/>
                      <a:latin typeface="Arial" pitchFamily="34" charset="0"/>
                      <a:ea typeface="Times New Roman" pitchFamily="18" charset="0"/>
                    </a:rPr>
                    <a:t>Y</a:t>
                  </a:r>
                  <a:endParaRPr kumimoji="0" lang="en-US" altLang="ru-RU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</a:endParaRPr>
                </a:p>
              </p:txBody>
            </p:sp>
            <p:sp>
              <p:nvSpPr>
                <p:cNvPr id="12" name="Text Box 39"/>
                <p:cNvSpPr txBox="1">
                  <a:spLocks noChangeArrowheads="1"/>
                </p:cNvSpPr>
                <p:nvPr/>
              </p:nvSpPr>
              <p:spPr bwMode="auto">
                <a:xfrm>
                  <a:off x="9129" y="8361"/>
                  <a:ext cx="450" cy="324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0" tIns="0" rIns="0" bIns="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ru-RU" altLang="ru-RU" sz="1400" b="0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  <a:ea typeface="Times New Roman" pitchFamily="18" charset="0"/>
                    </a:rPr>
                    <a:t>т.2</a:t>
                  </a:r>
                  <a:endParaRPr kumimoji="0" lang="ru-RU" altLang="ru-RU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</a:endParaRPr>
                </a:p>
              </p:txBody>
            </p:sp>
            <p:grpSp>
              <p:nvGrpSpPr>
                <p:cNvPr id="13" name="Group 7"/>
                <p:cNvGrpSpPr>
                  <a:grpSpLocks/>
                </p:cNvGrpSpPr>
                <p:nvPr/>
              </p:nvGrpSpPr>
              <p:grpSpPr bwMode="auto">
                <a:xfrm>
                  <a:off x="7863" y="5500"/>
                  <a:ext cx="4530" cy="5735"/>
                  <a:chOff x="7875" y="5511"/>
                  <a:chExt cx="4530" cy="5735"/>
                </a:xfrm>
              </p:grpSpPr>
              <p:grpSp>
                <p:nvGrpSpPr>
                  <p:cNvPr id="17" name="Group 9"/>
                  <p:cNvGrpSpPr>
                    <a:grpSpLocks/>
                  </p:cNvGrpSpPr>
                  <p:nvPr/>
                </p:nvGrpSpPr>
                <p:grpSpPr bwMode="auto">
                  <a:xfrm>
                    <a:off x="7875" y="5511"/>
                    <a:ext cx="4530" cy="5735"/>
                    <a:chOff x="7875" y="5511"/>
                    <a:chExt cx="4530" cy="5735"/>
                  </a:xfrm>
                </p:grpSpPr>
                <p:grpSp>
                  <p:nvGrpSpPr>
                    <p:cNvPr id="19" name="Group 1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7875" y="5511"/>
                      <a:ext cx="4530" cy="5735"/>
                      <a:chOff x="7875" y="5511"/>
                      <a:chExt cx="4530" cy="5735"/>
                    </a:xfrm>
                  </p:grpSpPr>
                  <p:grpSp>
                    <p:nvGrpSpPr>
                      <p:cNvPr id="21" name="Group 19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7875" y="5511"/>
                        <a:ext cx="4530" cy="5735"/>
                        <a:chOff x="7446" y="5536"/>
                        <a:chExt cx="4530" cy="5735"/>
                      </a:xfrm>
                    </p:grpSpPr>
                    <p:grpSp>
                      <p:nvGrpSpPr>
                        <p:cNvPr id="29" name="Group 21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7446" y="5536"/>
                          <a:ext cx="4530" cy="5735"/>
                          <a:chOff x="7446" y="5536"/>
                          <a:chExt cx="4530" cy="5735"/>
                        </a:xfrm>
                      </p:grpSpPr>
                      <p:sp>
                        <p:nvSpPr>
                          <p:cNvPr id="31" name="AutoShape 38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 rot="-5140752">
                            <a:off x="9361" y="6098"/>
                            <a:ext cx="2015" cy="1084"/>
                          </a:xfrm>
                          <a:custGeom>
                            <a:avLst/>
                            <a:gdLst>
                              <a:gd name="G0" fmla="+- -3140667 0 0"/>
                              <a:gd name="G1" fmla="+- -5874579 0 0"/>
                              <a:gd name="G2" fmla="+- -3140667 0 -5874579"/>
                              <a:gd name="G3" fmla="+- 10800 0 0"/>
                              <a:gd name="G4" fmla="+- 0 0 -3140667"/>
                              <a:gd name="T0" fmla="*/ 360 256 1"/>
                              <a:gd name="T1" fmla="*/ 0 256 1"/>
                              <a:gd name="G5" fmla="+- G2 T0 T1"/>
                              <a:gd name="G6" fmla="?: G2 G2 G5"/>
                              <a:gd name="G7" fmla="+- 0 0 G6"/>
                              <a:gd name="G8" fmla="+- 7238 0 0"/>
                              <a:gd name="G9" fmla="+- 0 0 -5874579"/>
                              <a:gd name="G10" fmla="+- 7238 0 2700"/>
                              <a:gd name="G11" fmla="cos G10 -3140667"/>
                              <a:gd name="G12" fmla="sin G10 -3140667"/>
                              <a:gd name="G13" fmla="cos 13500 -3140667"/>
                              <a:gd name="G14" fmla="sin 13500 -3140667"/>
                              <a:gd name="G15" fmla="+- G11 10800 0"/>
                              <a:gd name="G16" fmla="+- G12 10800 0"/>
                              <a:gd name="G17" fmla="+- G13 10800 0"/>
                              <a:gd name="G18" fmla="+- G14 10800 0"/>
                              <a:gd name="G19" fmla="*/ 7238 1 2"/>
                              <a:gd name="G20" fmla="+- G19 5400 0"/>
                              <a:gd name="G21" fmla="cos G20 -3140667"/>
                              <a:gd name="G22" fmla="sin G20 -3140667"/>
                              <a:gd name="G23" fmla="+- G21 10800 0"/>
                              <a:gd name="G24" fmla="+- G12 G23 G22"/>
                              <a:gd name="G25" fmla="+- G22 G23 G11"/>
                              <a:gd name="G26" fmla="cos 10800 -3140667"/>
                              <a:gd name="G27" fmla="sin 10800 -3140667"/>
                              <a:gd name="G28" fmla="cos 7238 -3140667"/>
                              <a:gd name="G29" fmla="sin 7238 -3140667"/>
                              <a:gd name="G30" fmla="+- G26 10800 0"/>
                              <a:gd name="G31" fmla="+- G27 10800 0"/>
                              <a:gd name="G32" fmla="+- G28 10800 0"/>
                              <a:gd name="G33" fmla="+- G29 10800 0"/>
                              <a:gd name="G34" fmla="+- G19 5400 0"/>
                              <a:gd name="G35" fmla="cos G34 -5874579"/>
                              <a:gd name="G36" fmla="sin G34 -5874579"/>
                              <a:gd name="G37" fmla="+/ -5874579 -3140667 2"/>
                              <a:gd name="T2" fmla="*/ 180 256 1"/>
                              <a:gd name="T3" fmla="*/ 0 256 1"/>
                              <a:gd name="G38" fmla="+- G37 T2 T3"/>
                              <a:gd name="G39" fmla="?: G2 G37 G38"/>
                              <a:gd name="G40" fmla="cos 10800 G39"/>
                              <a:gd name="G41" fmla="sin 10800 G39"/>
                              <a:gd name="G42" fmla="cos 7238 G39"/>
                              <a:gd name="G43" fmla="sin 7238 G39"/>
                              <a:gd name="G44" fmla="+- G40 10800 0"/>
                              <a:gd name="G45" fmla="+- G41 10800 0"/>
                              <a:gd name="G46" fmla="+- G42 10800 0"/>
                              <a:gd name="G47" fmla="+- G43 10800 0"/>
                              <a:gd name="G48" fmla="+- G35 10800 0"/>
                              <a:gd name="G49" fmla="+- G36 10800 0"/>
                              <a:gd name="T4" fmla="*/ 14708 w 21600"/>
                              <a:gd name="T5" fmla="*/ 732 h 21600"/>
                              <a:gd name="T6" fmla="*/ 10856 w 21600"/>
                              <a:gd name="T7" fmla="*/ 1781 h 21600"/>
                              <a:gd name="T8" fmla="*/ 13419 w 21600"/>
                              <a:gd name="T9" fmla="*/ 4052 h 21600"/>
                              <a:gd name="T10" fmla="*/ 19846 w 21600"/>
                              <a:gd name="T11" fmla="*/ 779 h 21600"/>
                              <a:gd name="T12" fmla="*/ 20169 w 21600"/>
                              <a:gd name="T13" fmla="*/ 7107 h 21600"/>
                              <a:gd name="T14" fmla="*/ 13841 w 21600"/>
                              <a:gd name="T15" fmla="*/ 7431 h 21600"/>
                              <a:gd name="T16" fmla="*/ 3163 w 21600"/>
                              <a:gd name="T17" fmla="*/ 3163 h 21600"/>
                              <a:gd name="T18" fmla="*/ 18437 w 21600"/>
                              <a:gd name="T19" fmla="*/ 18437 h 21600"/>
                            </a:gdLst>
                            <a:ahLst/>
                            <a:cxnLst>
                              <a:cxn ang="0">
                                <a:pos x="T4" y="T5"/>
                              </a:cxn>
                              <a:cxn ang="0">
                                <a:pos x="T6" y="T7"/>
                              </a:cxn>
                              <a:cxn ang="0">
                                <a:pos x="T8" y="T9"/>
                              </a:cxn>
                              <a:cxn ang="0">
                                <a:pos x="T10" y="T11"/>
                              </a:cxn>
                              <a:cxn ang="0">
                                <a:pos x="T12" y="T13"/>
                              </a:cxn>
                              <a:cxn ang="0">
                                <a:pos x="T14" y="T15"/>
                              </a:cxn>
                            </a:cxnLst>
                            <a:rect l="T16" t="T17" r="T18" b="T19"/>
                            <a:pathLst>
                              <a:path w="21600" h="21600">
                                <a:moveTo>
                                  <a:pt x="15650" y="5427"/>
                                </a:moveTo>
                                <a:cubicBezTo>
                                  <a:pt x="14331" y="4237"/>
                                  <a:pt x="12621" y="3573"/>
                                  <a:pt x="10845" y="3562"/>
                                </a:cubicBezTo>
                                <a:lnTo>
                                  <a:pt x="10868" y="0"/>
                                </a:lnTo>
                                <a:cubicBezTo>
                                  <a:pt x="13518" y="16"/>
                                  <a:pt x="16070" y="1007"/>
                                  <a:pt x="18037" y="2783"/>
                                </a:cubicBezTo>
                                <a:lnTo>
                                  <a:pt x="19846" y="779"/>
                                </a:lnTo>
                                <a:lnTo>
                                  <a:pt x="20169" y="7107"/>
                                </a:lnTo>
                                <a:lnTo>
                                  <a:pt x="13841" y="7431"/>
                                </a:lnTo>
                                <a:lnTo>
                                  <a:pt x="15650" y="5427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FFFFF"/>
                          </a:solidFill>
                          <a:ln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:ln>
                        </p:spPr>
                        <p:txBody>
                          <a:bodyPr vert="horz" wrap="square" lIns="91440" tIns="45720" rIns="91440" bIns="45720" numCol="1" anchor="t" anchorCtr="0" compatLnSpc="1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ru-RU"/>
                          </a:p>
                        </p:txBody>
                      </p:sp>
                      <p:grpSp>
                        <p:nvGrpSpPr>
                          <p:cNvPr id="32" name="Group 22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7446" y="5536"/>
                            <a:ext cx="4530" cy="5735"/>
                            <a:chOff x="7446" y="5536"/>
                            <a:chExt cx="4530" cy="5735"/>
                          </a:xfrm>
                        </p:grpSpPr>
                        <p:grpSp>
                          <p:nvGrpSpPr>
                            <p:cNvPr id="33" name="Group 24"/>
                            <p:cNvGrpSpPr>
                              <a:grpSpLocks/>
                            </p:cNvGrpSpPr>
                            <p:nvPr/>
                          </p:nvGrpSpPr>
                          <p:grpSpPr bwMode="auto">
                            <a:xfrm>
                              <a:off x="7663" y="5536"/>
                              <a:ext cx="1965" cy="5735"/>
                              <a:chOff x="7663" y="5536"/>
                              <a:chExt cx="1965" cy="5735"/>
                            </a:xfrm>
                          </p:grpSpPr>
                          <p:grpSp>
                            <p:nvGrpSpPr>
                              <p:cNvPr id="35" name="Group 29"/>
                              <p:cNvGrpSpPr>
                                <a:grpSpLocks/>
                              </p:cNvGrpSpPr>
                              <p:nvPr/>
                            </p:nvGrpSpPr>
                            <p:grpSpPr bwMode="auto">
                              <a:xfrm>
                                <a:off x="7876" y="5536"/>
                                <a:ext cx="1752" cy="5735"/>
                                <a:chOff x="7876" y="5536"/>
                                <a:chExt cx="1752" cy="5735"/>
                              </a:xfrm>
                            </p:grpSpPr>
                            <p:grpSp>
                              <p:nvGrpSpPr>
                                <p:cNvPr id="40" name="Group 34"/>
                                <p:cNvGrpSpPr>
                                  <a:grpSpLocks/>
                                </p:cNvGrpSpPr>
                                <p:nvPr/>
                              </p:nvGrpSpPr>
                              <p:grpSpPr bwMode="auto">
                                <a:xfrm rot="1507614">
                                  <a:off x="7876" y="5536"/>
                                  <a:ext cx="1420" cy="2934"/>
                                  <a:chOff x="3121" y="5025"/>
                                  <a:chExt cx="1420" cy="2934"/>
                                </a:xfrm>
                              </p:grpSpPr>
                              <p:sp>
                                <p:nvSpPr>
                                  <p:cNvPr id="45" name="Rectangle 37"/>
                                  <p:cNvSpPr>
                                    <a:spLocks noChangeArrowheads="1"/>
                                  </p:cNvSpPr>
                                  <p:nvPr/>
                                </p:nvSpPr>
                                <p:spPr bwMode="auto">
                                  <a:xfrm>
                                    <a:off x="3260" y="5241"/>
                                    <a:ext cx="1136" cy="2376"/>
                                  </a:xfrm>
                                  <a:prstGeom prst="rect">
                                    <a:avLst/>
                                  </a:prstGeom>
                                  <a:solidFill>
                                    <a:srgbClr val="FFFFFF"/>
                                  </a:solidFill>
                                  <a:ln w="19050">
                                    <a:solidFill>
                                      <a:srgbClr val="000000"/>
                                    </a:solidFill>
                                    <a:miter lim="800000"/>
                                    <a:headEnd/>
                                    <a:tailEnd/>
                                  </a:ln>
                                </p:spPr>
                                <p:txBody>
                                  <a:bodyPr vert="horz" wrap="square" lIns="91440" tIns="45720" rIns="91440" bIns="45720" numCol="1" anchor="t" anchorCtr="0" compatLnSpc="1">
                                    <a:prstTxWarp prst="textNoShape">
                                      <a:avLst/>
                                    </a:prstTxWarp>
                                  </a:bodyPr>
                                  <a:lstStyle/>
                                  <a:p>
                                    <a:endParaRPr lang="ru-RU"/>
                                  </a:p>
                                </p:txBody>
                              </p:sp>
                              <p:sp>
                                <p:nvSpPr>
                                  <p:cNvPr id="46" name="Rectangle 36"/>
                                  <p:cNvSpPr>
                                    <a:spLocks noChangeArrowheads="1"/>
                                  </p:cNvSpPr>
                                  <p:nvPr/>
                                </p:nvSpPr>
                                <p:spPr bwMode="auto">
                                  <a:xfrm>
                                    <a:off x="3121" y="5091"/>
                                    <a:ext cx="1420" cy="360"/>
                                  </a:xfrm>
                                  <a:prstGeom prst="rect">
                                    <a:avLst/>
                                  </a:prstGeom>
                                  <a:solidFill>
                                    <a:srgbClr val="FFFFFF"/>
                                  </a:solidFill>
                                  <a:ln>
                                    <a:noFill/>
                                  </a:ln>
                                  <a:extLst>
                                    <a:ext uri="{91240B29-F687-4F45-9708-019B960494DF}">
                                      <a14:hiddenLine xmlns:a14="http://schemas.microsoft.com/office/drawing/2010/main" w="9525">
                                        <a:solidFill>
                                          <a:srgbClr val="000000"/>
                                        </a:solidFill>
                                        <a:miter lim="800000"/>
                                        <a:headEnd/>
                                        <a:tailEnd/>
                                      </a14:hiddenLine>
                                    </a:ext>
                                  </a:extLst>
                                </p:spPr>
                                <p:txBody>
                                  <a:bodyPr vert="horz" wrap="square" lIns="91440" tIns="45720" rIns="91440" bIns="45720" numCol="1" anchor="t" anchorCtr="0" compatLnSpc="1">
                                    <a:prstTxWarp prst="textNoShape">
                                      <a:avLst/>
                                    </a:prstTxWarp>
                                  </a:bodyPr>
                                  <a:lstStyle/>
                                  <a:p>
                                    <a:endParaRPr lang="ru-RU"/>
                                  </a:p>
                                </p:txBody>
                              </p:sp>
                              <p:sp>
                                <p:nvSpPr>
                                  <p:cNvPr id="47" name="Line 35"/>
                                  <p:cNvSpPr>
                                    <a:spLocks noChangeShapeType="1"/>
                                  </p:cNvSpPr>
                                  <p:nvPr/>
                                </p:nvSpPr>
                                <p:spPr bwMode="auto">
                                  <a:xfrm>
                                    <a:off x="3831" y="5025"/>
                                    <a:ext cx="0" cy="2934"/>
                                  </a:xfrm>
                                  <a:prstGeom prst="line">
                                    <a:avLst/>
                                  </a:prstGeom>
                                  <a:noFill/>
                                  <a:ln w="9525">
                                    <a:solidFill>
                                      <a:srgbClr val="000000"/>
                                    </a:solidFill>
                                    <a:prstDash val="lgDashDot"/>
                                    <a:round/>
                                    <a:headEnd/>
                                    <a:tailEnd/>
                                  </a:ln>
                                  <a:extLst>
                                    <a:ext uri="{909E8E84-426E-40DD-AFC4-6F175D3DCCD1}">
                                      <a14:hiddenFill xmlns:a14="http://schemas.microsoft.com/office/drawing/2010/main">
                                        <a:noFill/>
                                      </a14:hiddenFill>
                                    </a:ext>
                                  </a:extLst>
                                </p:spPr>
                                <p:txBody>
                                  <a:bodyPr vert="horz" wrap="square" lIns="91440" tIns="45720" rIns="91440" bIns="45720" numCol="1" anchor="t" anchorCtr="0" compatLnSpc="1">
                                    <a:prstTxWarp prst="textNoShape">
                                      <a:avLst/>
                                    </a:prstTxWarp>
                                  </a:bodyPr>
                                  <a:lstStyle/>
                                  <a:p>
                                    <a:endParaRPr lang="ru-RU"/>
                                  </a:p>
                                </p:txBody>
                              </p:sp>
                            </p:grpSp>
                            <p:grpSp>
                              <p:nvGrpSpPr>
                                <p:cNvPr id="41" name="Group 30"/>
                                <p:cNvGrpSpPr>
                                  <a:grpSpLocks/>
                                </p:cNvGrpSpPr>
                                <p:nvPr/>
                              </p:nvGrpSpPr>
                              <p:grpSpPr bwMode="auto">
                                <a:xfrm>
                                  <a:off x="7936" y="8337"/>
                                  <a:ext cx="1692" cy="2934"/>
                                  <a:chOff x="7936" y="8337"/>
                                  <a:chExt cx="1692" cy="2934"/>
                                </a:xfrm>
                              </p:grpSpPr>
                              <p:sp>
                                <p:nvSpPr>
                                  <p:cNvPr id="42" name="Rectangle 33"/>
                                  <p:cNvSpPr>
                                    <a:spLocks noChangeArrowheads="1"/>
                                  </p:cNvSpPr>
                                  <p:nvPr/>
                                </p:nvSpPr>
                                <p:spPr bwMode="auto">
                                  <a:xfrm rot="-1247332">
                                    <a:off x="7936" y="8675"/>
                                    <a:ext cx="1136" cy="2376"/>
                                  </a:xfrm>
                                  <a:prstGeom prst="rect">
                                    <a:avLst/>
                                  </a:prstGeom>
                                  <a:solidFill>
                                    <a:srgbClr val="FFFFFF"/>
                                  </a:solidFill>
                                  <a:ln w="19050">
                                    <a:solidFill>
                                      <a:srgbClr val="000000"/>
                                    </a:solidFill>
                                    <a:miter lim="800000"/>
                                    <a:headEnd/>
                                    <a:tailEnd/>
                                  </a:ln>
                                </p:spPr>
                                <p:txBody>
                                  <a:bodyPr vert="horz" wrap="square" lIns="91440" tIns="45720" rIns="91440" bIns="45720" numCol="1" anchor="t" anchorCtr="0" compatLnSpc="1">
                                    <a:prstTxWarp prst="textNoShape">
                                      <a:avLst/>
                                    </a:prstTxWarp>
                                  </a:bodyPr>
                                  <a:lstStyle/>
                                  <a:p>
                                    <a:endParaRPr lang="ru-RU"/>
                                  </a:p>
                                </p:txBody>
                              </p:sp>
                              <p:sp>
                                <p:nvSpPr>
                                  <p:cNvPr id="43" name="Rectangle 32"/>
                                  <p:cNvSpPr>
                                    <a:spLocks noChangeArrowheads="1"/>
                                  </p:cNvSpPr>
                                  <p:nvPr/>
                                </p:nvSpPr>
                                <p:spPr bwMode="auto">
                                  <a:xfrm rot="20352668" flipV="1">
                                    <a:off x="8208" y="10765"/>
                                    <a:ext cx="1420" cy="360"/>
                                  </a:xfrm>
                                  <a:prstGeom prst="rect">
                                    <a:avLst/>
                                  </a:prstGeom>
                                  <a:solidFill>
                                    <a:srgbClr val="FFFFFF"/>
                                  </a:solidFill>
                                  <a:ln>
                                    <a:noFill/>
                                  </a:ln>
                                  <a:extLst>
                                    <a:ext uri="{91240B29-F687-4F45-9708-019B960494DF}">
                                      <a14:hiddenLine xmlns:a14="http://schemas.microsoft.com/office/drawing/2010/main" w="9525">
                                        <a:solidFill>
                                          <a:srgbClr val="000000"/>
                                        </a:solidFill>
                                        <a:miter lim="800000"/>
                                        <a:headEnd/>
                                        <a:tailEnd/>
                                      </a14:hiddenLine>
                                    </a:ext>
                                  </a:extLst>
                                </p:spPr>
                                <p:txBody>
                                  <a:bodyPr vert="horz" wrap="square" lIns="91440" tIns="45720" rIns="91440" bIns="45720" numCol="1" anchor="t" anchorCtr="0" compatLnSpc="1">
                                    <a:prstTxWarp prst="textNoShape">
                                      <a:avLst/>
                                    </a:prstTxWarp>
                                  </a:bodyPr>
                                  <a:lstStyle/>
                                  <a:p>
                                    <a:endParaRPr lang="ru-RU"/>
                                  </a:p>
                                </p:txBody>
                              </p:sp>
                              <p:sp>
                                <p:nvSpPr>
                                  <p:cNvPr id="44" name="Line 31"/>
                                  <p:cNvSpPr>
                                    <a:spLocks noChangeShapeType="1"/>
                                  </p:cNvSpPr>
                                  <p:nvPr/>
                                </p:nvSpPr>
                                <p:spPr bwMode="auto">
                                  <a:xfrm rot="20352668" flipV="1">
                                    <a:off x="8485" y="8337"/>
                                    <a:ext cx="0" cy="2934"/>
                                  </a:xfrm>
                                  <a:prstGeom prst="line">
                                    <a:avLst/>
                                  </a:prstGeom>
                                  <a:noFill/>
                                  <a:ln w="9525">
                                    <a:solidFill>
                                      <a:srgbClr val="000000"/>
                                    </a:solidFill>
                                    <a:prstDash val="lgDashDot"/>
                                    <a:round/>
                                    <a:headEnd/>
                                    <a:tailEnd/>
                                  </a:ln>
                                  <a:extLst>
                                    <a:ext uri="{909E8E84-426E-40DD-AFC4-6F175D3DCCD1}">
                                      <a14:hiddenFill xmlns:a14="http://schemas.microsoft.com/office/drawing/2010/main">
                                        <a:noFill/>
                                      </a14:hiddenFill>
                                    </a:ext>
                                  </a:extLst>
                                </p:spPr>
                                <p:txBody>
                                  <a:bodyPr vert="horz" wrap="square" lIns="91440" tIns="45720" rIns="91440" bIns="45720" numCol="1" anchor="t" anchorCtr="0" compatLnSpc="1">
                                    <a:prstTxWarp prst="textNoShape">
                                      <a:avLst/>
                                    </a:prstTxWarp>
                                  </a:bodyPr>
                                  <a:lstStyle/>
                                  <a:p>
                                    <a:endParaRPr lang="ru-RU"/>
                                  </a:p>
                                </p:txBody>
                              </p:sp>
                            </p:grpSp>
                          </p:grpSp>
                          <p:sp>
                            <p:nvSpPr>
                              <p:cNvPr id="36" name="Line 28"/>
                              <p:cNvSpPr>
                                <a:spLocks noChangeShapeType="1"/>
                              </p:cNvSpPr>
                              <p:nvPr/>
                            </p:nvSpPr>
                            <p:spPr bwMode="auto">
                              <a:xfrm rot="20352668" flipH="1">
                                <a:off x="7663" y="10269"/>
                                <a:ext cx="980" cy="0"/>
                              </a:xfrm>
                              <a:prstGeom prst="line">
                                <a:avLst/>
                              </a:prstGeom>
                              <a:noFill/>
                              <a:ln w="25400">
                                <a:solidFill>
                                  <a:srgbClr val="339966"/>
                                </a:solidFill>
                                <a:round/>
                                <a:headEnd/>
                                <a:tailEnd type="triangle" w="med" len="lg"/>
                              </a:ln>
                              <a:extLst>
                                <a:ext uri="{909E8E84-426E-40DD-AFC4-6F175D3DCCD1}">
                                  <a14:hiddenFill xmlns:a14="http://schemas.microsoft.com/office/drawing/2010/main">
                                    <a:noFill/>
                                  </a14:hiddenFill>
                                </a:ext>
                              </a:extLst>
                            </p:spPr>
                            <p:txBody>
                              <a:bodyPr vert="horz" wrap="square" lIns="91440" tIns="45720" rIns="91440" bIns="45720" numCol="1" anchor="t" anchorCtr="0" compatLnSpc="1">
                                <a:prstTxWarp prst="textNoShape">
                                  <a:avLst/>
                                </a:prstTxWarp>
                              </a:bodyPr>
                              <a:lstStyle/>
                              <a:p>
                                <a:endParaRPr lang="ru-RU"/>
                              </a:p>
                            </p:txBody>
                          </p:sp>
                          <p:sp>
                            <p:nvSpPr>
                              <p:cNvPr id="37" name="Line 27"/>
                              <p:cNvSpPr>
                                <a:spLocks noChangeShapeType="1"/>
                              </p:cNvSpPr>
                              <p:nvPr/>
                            </p:nvSpPr>
                            <p:spPr bwMode="auto">
                              <a:xfrm rot="4152668" flipH="1">
                                <a:off x="7930" y="9638"/>
                                <a:ext cx="994" cy="0"/>
                              </a:xfrm>
                              <a:prstGeom prst="line">
                                <a:avLst/>
                              </a:prstGeom>
                              <a:noFill/>
                              <a:ln w="25400">
                                <a:solidFill>
                                  <a:srgbClr val="FF0000"/>
                                </a:solidFill>
                                <a:round/>
                                <a:headEnd/>
                                <a:tailEnd type="triangle" w="med" len="lg"/>
                              </a:ln>
                              <a:extLst>
                                <a:ext uri="{909E8E84-426E-40DD-AFC4-6F175D3DCCD1}">
                                  <a14:hiddenFill xmlns:a14="http://schemas.microsoft.com/office/drawing/2010/main">
                                    <a:noFill/>
                                  </a14:hiddenFill>
                                </a:ext>
                              </a:extLst>
                            </p:spPr>
                            <p:txBody>
                              <a:bodyPr vert="horz" wrap="square" lIns="91440" tIns="45720" rIns="91440" bIns="45720" numCol="1" anchor="t" anchorCtr="0" compatLnSpc="1">
                                <a:prstTxWarp prst="textNoShape">
                                  <a:avLst/>
                                </a:prstTxWarp>
                              </a:bodyPr>
                              <a:lstStyle/>
                              <a:p>
                                <a:endParaRPr lang="ru-RU"/>
                              </a:p>
                            </p:txBody>
                          </p:sp>
                          <p:sp>
                            <p:nvSpPr>
                              <p:cNvPr id="38" name="Oval 26"/>
                              <p:cNvSpPr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 rot="-1247332">
                                <a:off x="8487" y="9963"/>
                                <a:ext cx="252" cy="252"/>
                              </a:xfrm>
                              <a:prstGeom prst="ellipse">
                                <a:avLst/>
                              </a:prstGeom>
                              <a:solidFill>
                                <a:srgbClr val="FFFFFF"/>
                              </a:solidFill>
                              <a:ln w="25400">
                                <a:solidFill>
                                  <a:srgbClr val="0000FF"/>
                                </a:solidFill>
                                <a:round/>
                                <a:headEnd/>
                                <a:tailEnd/>
                              </a:ln>
                            </p:spPr>
                            <p:txBody>
                              <a:bodyPr vert="horz" wrap="square" lIns="91440" tIns="45720" rIns="91440" bIns="45720" numCol="1" anchor="t" anchorCtr="0" compatLnSpc="1">
                                <a:prstTxWarp prst="textNoShape">
                                  <a:avLst/>
                                </a:prstTxWarp>
                              </a:bodyPr>
                              <a:lstStyle/>
                              <a:p>
                                <a:endParaRPr lang="ru-RU"/>
                              </a:p>
                            </p:txBody>
                          </p:sp>
                          <p:sp>
                            <p:nvSpPr>
                              <p:cNvPr id="39" name="Line 25"/>
                              <p:cNvSpPr>
                                <a:spLocks noChangeShapeType="1"/>
                              </p:cNvSpPr>
                              <p:nvPr/>
                            </p:nvSpPr>
                            <p:spPr bwMode="auto">
                              <a:xfrm rot="-1247332">
                                <a:off x="8597" y="10085"/>
                                <a:ext cx="15" cy="6"/>
                              </a:xfrm>
                              <a:prstGeom prst="line">
                                <a:avLst/>
                              </a:prstGeom>
                              <a:noFill/>
                              <a:ln w="9525">
                                <a:solidFill>
                                  <a:srgbClr val="0000FF"/>
                                </a:solidFill>
                                <a:round/>
                                <a:headEnd/>
                                <a:tailEnd type="oval" w="sm" len="sm"/>
                              </a:ln>
                              <a:extLst>
                                <a:ext uri="{909E8E84-426E-40DD-AFC4-6F175D3DCCD1}">
                                  <a14:hiddenFill xmlns:a14="http://schemas.microsoft.com/office/drawing/2010/main">
                                    <a:noFill/>
                                  </a14:hiddenFill>
                                </a:ext>
                              </a:extLst>
                            </p:spPr>
                            <p:txBody>
                              <a:bodyPr vert="horz" wrap="square" lIns="91440" tIns="45720" rIns="91440" bIns="45720" numCol="1" anchor="t" anchorCtr="0" compatLnSpc="1">
                                <a:prstTxWarp prst="textNoShape">
                                  <a:avLst/>
                                </a:prstTxWarp>
                              </a:bodyPr>
                              <a:lstStyle/>
                              <a:p>
                                <a:endParaRPr lang="ru-RU"/>
                              </a:p>
                            </p:txBody>
                          </p:sp>
                        </p:grpSp>
                        <p:sp>
                          <p:nvSpPr>
                            <p:cNvPr id="34" name="Arc 23"/>
                            <p:cNvSpPr>
                              <a:spLocks/>
                            </p:cNvSpPr>
                            <p:nvPr/>
                          </p:nvSpPr>
                          <p:spPr bwMode="auto">
                            <a:xfrm rot="2538973" flipH="1" flipV="1">
                              <a:off x="7446" y="6399"/>
                              <a:ext cx="4530" cy="4433"/>
                            </a:xfrm>
                            <a:custGeom>
                              <a:avLst/>
                              <a:gdLst>
                                <a:gd name="G0" fmla="+- 0 0 0"/>
                                <a:gd name="G1" fmla="+- 21136 0 0"/>
                                <a:gd name="G2" fmla="+- 21600 0 0"/>
                                <a:gd name="T0" fmla="*/ 4453 w 21600"/>
                                <a:gd name="T1" fmla="*/ 0 h 21136"/>
                                <a:gd name="T2" fmla="*/ 21600 w 21600"/>
                                <a:gd name="T3" fmla="*/ 21136 h 21136"/>
                                <a:gd name="T4" fmla="*/ 0 w 21600"/>
                                <a:gd name="T5" fmla="*/ 21136 h 21136"/>
                              </a:gdLst>
                              <a:ahLst/>
                              <a:cxnLst>
                                <a:cxn ang="0">
                                  <a:pos x="T0" y="T1"/>
                                </a:cxn>
                                <a:cxn ang="0">
                                  <a:pos x="T2" y="T3"/>
                                </a:cxn>
                                <a:cxn ang="0">
                                  <a:pos x="T4" y="T5"/>
                                </a:cxn>
                              </a:cxnLst>
                              <a:rect l="0" t="0" r="r" b="b"/>
                              <a:pathLst>
                                <a:path w="21600" h="21136" fill="none" extrusionOk="0">
                                  <a:moveTo>
                                    <a:pt x="4453" y="-1"/>
                                  </a:moveTo>
                                  <a:cubicBezTo>
                                    <a:pt x="14446" y="2105"/>
                                    <a:pt x="21600" y="10922"/>
                                    <a:pt x="21600" y="21136"/>
                                  </a:cubicBezTo>
                                </a:path>
                                <a:path w="21600" h="21136" stroke="0" extrusionOk="0">
                                  <a:moveTo>
                                    <a:pt x="4453" y="-1"/>
                                  </a:moveTo>
                                  <a:cubicBezTo>
                                    <a:pt x="14446" y="2105"/>
                                    <a:pt x="21600" y="10922"/>
                                    <a:pt x="21600" y="21136"/>
                                  </a:cubicBezTo>
                                  <a:lnTo>
                                    <a:pt x="0" y="21136"/>
                                  </a:lnTo>
                                  <a:close/>
                                </a:path>
                              </a:pathLst>
                            </a:custGeom>
                            <a:noFill/>
                            <a:ln w="9525">
                              <a:solidFill>
                                <a:srgbClr val="000000"/>
                              </a:solidFill>
                              <a:prstDash val="lgDashDot"/>
                              <a:round/>
                              <a:headEnd/>
                              <a:tailEnd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</a:extLst>
                          </p:spPr>
                          <p:txBody>
                            <a:bodyPr vert="horz" wrap="square" lIns="91440" tIns="45720" rIns="91440" bIns="45720" numCol="1" anchor="t" anchorCtr="0" compatLnSpc="1">
                              <a:prstTxWarp prst="textNoShape">
                                <a:avLst/>
                              </a:prstTxWarp>
                            </a:bodyPr>
                            <a:lstStyle/>
                            <a:p>
                              <a:endParaRPr lang="ru-RU"/>
                            </a:p>
                          </p:txBody>
                        </p:sp>
                      </p:grpSp>
                    </p:grpSp>
                    <p:sp>
                      <p:nvSpPr>
                        <p:cNvPr id="30" name="Text Box 20"/>
                        <p:cNvSpPr txBox="1"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8805" y="6735"/>
                          <a:ext cx="1608" cy="360"/>
                        </a:xfrm>
                        <a:prstGeom prst="rect">
                          <a:avLst/>
                        </a:prstGeom>
                        <a:solidFill>
                          <a:srgbClr val="FFFFFF"/>
                        </a:solidFill>
                        <a:ln>
                          <a:noFill/>
                        </a:ln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  <p:txBody>
                        <a:bodyPr vert="horz" wrap="square" lIns="0" tIns="0" rIns="0" bIns="0" numCol="1" anchor="t" anchorCtr="0" compatLnSpc="1">
                          <a:prstTxWarp prst="textNoShape">
                            <a:avLst/>
                          </a:prstTxWarp>
                        </a:bodyPr>
                        <a:lstStyle/>
                        <a:p>
                          <a:pPr marL="0" marR="0" lvl="0" indent="0" algn="l" defTabSz="914400" rtl="0" eaLnBrk="1" fontAlgn="base" latinLnBrk="0" hangingPunct="1">
                            <a:lnSpc>
                              <a:spcPct val="100000"/>
                            </a:lnSpc>
                            <a:spcBef>
                              <a:spcPct val="0"/>
                            </a:spcBef>
                            <a:spcAft>
                              <a:spcPct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</a:pPr>
                          <a:r>
                            <a:rPr kumimoji="0" lang="ru-RU" altLang="ru-RU" sz="1400" b="0" i="0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latin typeface="Arial" pitchFamily="34" charset="0"/>
                              <a:ea typeface="Times New Roman" pitchFamily="18" charset="0"/>
                            </a:rPr>
                            <a:t>Секция № 1</a:t>
                          </a:r>
                          <a:endParaRPr kumimoji="0" lang="ru-RU" altLang="ru-RU" sz="1800" b="0" i="0" u="none" strike="noStrike" cap="none" normalizeH="0" baseline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Arial" pitchFamily="34" charset="0"/>
                          </a:endParaRPr>
                        </a:p>
                      </p:txBody>
                    </p:sp>
                  </p:grpSp>
                  <p:grpSp>
                    <p:nvGrpSpPr>
                      <p:cNvPr id="22" name="Group 12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8115" y="7773"/>
                        <a:ext cx="840" cy="939"/>
                        <a:chOff x="8115" y="7773"/>
                        <a:chExt cx="840" cy="939"/>
                      </a:xfrm>
                    </p:grpSpPr>
                    <p:grpSp>
                      <p:nvGrpSpPr>
                        <p:cNvPr id="23" name="Group 16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8115" y="7773"/>
                          <a:ext cx="840" cy="786"/>
                          <a:chOff x="8115" y="7773"/>
                          <a:chExt cx="840" cy="786"/>
                        </a:xfrm>
                      </p:grpSpPr>
                      <p:sp>
                        <p:nvSpPr>
                          <p:cNvPr id="27" name="Line 18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rot="1507614" flipH="1">
                            <a:off x="8115" y="7773"/>
                            <a:ext cx="12" cy="12"/>
                          </a:xfrm>
                          <a:prstGeom prst="line">
                            <a:avLst/>
                          </a:prstGeom>
                          <a:noFill/>
                          <a:ln w="9525">
                            <a:solidFill>
                              <a:srgbClr val="000000"/>
                            </a:solidFill>
                            <a:round/>
                            <a:headEnd/>
                            <a:tailEnd type="oval" w="med" len="med"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noFill/>
                              </a14:hiddenFill>
                            </a:ext>
                          </a:extLst>
                        </p:spPr>
                        <p:txBody>
                          <a:bodyPr vert="horz" wrap="square" lIns="91440" tIns="45720" rIns="91440" bIns="45720" numCol="1" anchor="t" anchorCtr="0" compatLnSpc="1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8" name="Line 1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rot="20352668" flipH="1">
                            <a:off x="8943" y="8547"/>
                            <a:ext cx="12" cy="12"/>
                          </a:xfrm>
                          <a:prstGeom prst="line">
                            <a:avLst/>
                          </a:prstGeom>
                          <a:noFill/>
                          <a:ln w="9525">
                            <a:solidFill>
                              <a:srgbClr val="000000"/>
                            </a:solidFill>
                            <a:round/>
                            <a:headEnd/>
                            <a:tailEnd type="oval" w="med" len="med"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noFill/>
                              </a14:hiddenFill>
                            </a:ext>
                          </a:extLst>
                        </p:spPr>
                        <p:txBody>
                          <a:bodyPr vert="horz" wrap="square" lIns="91440" tIns="45720" rIns="91440" bIns="45720" numCol="1" anchor="t" anchorCtr="0" compatLnSpc="1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ru-RU"/>
                          </a:p>
                        </p:txBody>
                      </p:sp>
                    </p:grpSp>
                    <p:grpSp>
                      <p:nvGrpSpPr>
                        <p:cNvPr id="24" name="Group 13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8445" y="8007"/>
                          <a:ext cx="158" cy="705"/>
                          <a:chOff x="8025" y="8025"/>
                          <a:chExt cx="158" cy="705"/>
                        </a:xfrm>
                      </p:grpSpPr>
                      <p:sp>
                        <p:nvSpPr>
                          <p:cNvPr id="25" name="Line 15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rot="1507614">
                            <a:off x="8025" y="8025"/>
                            <a:ext cx="158" cy="333"/>
                          </a:xfrm>
                          <a:prstGeom prst="line">
                            <a:avLst/>
                          </a:prstGeom>
                          <a:noFill/>
                          <a:ln w="25400">
                            <a:solidFill>
                              <a:srgbClr val="000000"/>
                            </a:solidFill>
                            <a:round/>
                            <a:headEnd/>
                            <a:tailEnd type="oval" w="med" len="med"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noFill/>
                              </a14:hiddenFill>
                            </a:ext>
                          </a:extLst>
                        </p:spPr>
                        <p:txBody>
                          <a:bodyPr vert="horz" wrap="square" lIns="91440" tIns="45720" rIns="91440" bIns="45720" numCol="1" anchor="t" anchorCtr="0" compatLnSpc="1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26" name="Line 14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rot="20092386" flipV="1">
                            <a:off x="8025" y="8397"/>
                            <a:ext cx="158" cy="333"/>
                          </a:xfrm>
                          <a:prstGeom prst="line">
                            <a:avLst/>
                          </a:prstGeom>
                          <a:noFill/>
                          <a:ln w="25400">
                            <a:solidFill>
                              <a:srgbClr val="000000"/>
                            </a:solidFill>
                            <a:round/>
                            <a:headEnd/>
                            <a:tailEnd type="oval" w="med" len="med"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noFill/>
                              </a14:hiddenFill>
                            </a:ext>
                          </a:extLst>
                        </p:spPr>
                        <p:txBody>
                          <a:bodyPr vert="horz" wrap="square" lIns="91440" tIns="45720" rIns="91440" bIns="45720" numCol="1" anchor="t" anchorCtr="0" compatLnSpc="1">
                            <a:prstTxWarp prst="textNoShape">
                              <a:avLst/>
                            </a:prstTxWarp>
                          </a:bodyPr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</p:grpSp>
                <p:sp>
                  <p:nvSpPr>
                    <p:cNvPr id="20" name="Line 10"/>
                    <p:cNvSpPr>
                      <a:spLocks noChangeShapeType="1"/>
                    </p:cNvSpPr>
                    <p:nvPr/>
                  </p:nvSpPr>
                  <p:spPr bwMode="auto">
                    <a:xfrm flipH="1" flipV="1">
                      <a:off x="8103" y="7773"/>
                      <a:ext cx="858" cy="774"/>
                    </a:xfrm>
                    <a:prstGeom prst="line">
                      <a:avLst/>
                    </a:prstGeom>
                    <a:noFill/>
                    <a:ln w="25400">
                      <a:solidFill>
                        <a:srgbClr val="FF9900"/>
                      </a:solidFill>
                      <a:round/>
                      <a:headEnd/>
                      <a:tailEnd type="triangle" w="lg" len="lg"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ru-RU"/>
                    </a:p>
                  </p:txBody>
                </p:sp>
              </p:grpSp>
              <p:sp>
                <p:nvSpPr>
                  <p:cNvPr id="18" name="Text 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9231" y="9219"/>
                    <a:ext cx="1608" cy="360"/>
                  </a:xfrm>
                  <a:prstGeom prst="rect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0" tIns="0" rIns="0" bIns="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kumimoji="0" lang="ru-RU" alt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imes New Roman" pitchFamily="18" charset="0"/>
                      </a:rPr>
                      <a:t>Секция № 2</a:t>
                    </a:r>
                    <a:endParaRPr kumimoji="0" lang="ru-RU" altLang="ru-RU" sz="1800" b="0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</a:endParaRPr>
                  </a:p>
                </p:txBody>
              </p:sp>
            </p:grpSp>
            <p:sp>
              <p:nvSpPr>
                <p:cNvPr id="14" name="Text Box 6"/>
                <p:cNvSpPr txBox="1">
                  <a:spLocks noChangeArrowheads="1"/>
                </p:cNvSpPr>
                <p:nvPr/>
              </p:nvSpPr>
              <p:spPr bwMode="auto">
                <a:xfrm>
                  <a:off x="8205" y="7437"/>
                  <a:ext cx="450" cy="324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0" tIns="0" rIns="0" bIns="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ru-RU" altLang="ru-RU" sz="1400" b="0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itchFamily="34" charset="0"/>
                      <a:ea typeface="Times New Roman" pitchFamily="18" charset="0"/>
                    </a:rPr>
                    <a:t>т.1</a:t>
                  </a:r>
                  <a:endParaRPr kumimoji="0" lang="ru-RU" altLang="ru-RU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</a:endParaRPr>
                </a:p>
              </p:txBody>
            </p:sp>
            <p:sp>
              <p:nvSpPr>
                <p:cNvPr id="15" name="Text Box 5"/>
                <p:cNvSpPr txBox="1">
                  <a:spLocks noChangeArrowheads="1"/>
                </p:cNvSpPr>
                <p:nvPr/>
              </p:nvSpPr>
              <p:spPr bwMode="auto">
                <a:xfrm>
                  <a:off x="8301" y="9159"/>
                  <a:ext cx="336" cy="360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0" tIns="0" rIns="0" bIns="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altLang="ru-RU" sz="1400" b="1" i="0" u="none" strike="noStrike" cap="none" normalizeH="0" baseline="0" smtClean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latin typeface="Arial" pitchFamily="34" charset="0"/>
                      <a:ea typeface="Times New Roman" pitchFamily="18" charset="0"/>
                    </a:rPr>
                    <a:t>X</a:t>
                  </a:r>
                  <a:endParaRPr kumimoji="0" lang="en-US" altLang="ru-RU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</a:endParaRPr>
                </a:p>
              </p:txBody>
            </p:sp>
            <p:sp>
              <p:nvSpPr>
                <p:cNvPr id="16" name="Text Box 4"/>
                <p:cNvSpPr txBox="1">
                  <a:spLocks noChangeArrowheads="1"/>
                </p:cNvSpPr>
                <p:nvPr/>
              </p:nvSpPr>
              <p:spPr bwMode="auto">
                <a:xfrm>
                  <a:off x="9237" y="9933"/>
                  <a:ext cx="336" cy="360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0" tIns="0" rIns="0" bIns="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altLang="ru-RU" sz="1400" b="1" i="0" u="none" strike="noStrike" cap="none" normalizeH="0" baseline="0" smtClean="0">
                      <a:ln>
                        <a:noFill/>
                      </a:ln>
                      <a:solidFill>
                        <a:srgbClr val="0000FF"/>
                      </a:solidFill>
                      <a:effectLst/>
                      <a:latin typeface="Arial" pitchFamily="34" charset="0"/>
                      <a:ea typeface="Times New Roman" pitchFamily="18" charset="0"/>
                    </a:rPr>
                    <a:t>Z</a:t>
                  </a:r>
                  <a:endParaRPr kumimoji="0" lang="en-US" altLang="ru-RU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781547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838200" y="111125"/>
            <a:ext cx="812641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/>
            <a:r>
              <a:rPr lang="ru-RU" altLang="ru-RU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Модель </a:t>
            </a:r>
            <a:r>
              <a:rPr lang="ru-RU" altLang="ru-RU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тепловоза ТЭМ7</a:t>
            </a:r>
            <a:r>
              <a:rPr lang="ru-RU" altLang="ru-RU" dirty="0" smtClean="0"/>
              <a:t> </a:t>
            </a:r>
            <a:endParaRPr lang="ru-RU" alt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611560" y="980728"/>
            <a:ext cx="78488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Проход </a:t>
            </a:r>
            <a:r>
              <a:rPr lang="en-US" b="1" dirty="0" smtClean="0"/>
              <a:t>S-</a:t>
            </a:r>
            <a:r>
              <a:rPr lang="ru-RU" b="1" dirty="0" smtClean="0"/>
              <a:t>образной кривой</a:t>
            </a:r>
            <a:endParaRPr lang="ru-RU" b="1" dirty="0"/>
          </a:p>
        </p:txBody>
      </p:sp>
      <p:sp>
        <p:nvSpPr>
          <p:cNvPr id="3" name="Rectangle 7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" name="2ТЭМ7S-Curve180m3D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24081" y="1628800"/>
            <a:ext cx="8423830" cy="430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9066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0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838200" y="111125"/>
            <a:ext cx="812641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/>
            <a:r>
              <a:rPr lang="ru-RU" altLang="ru-RU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Модель </a:t>
            </a:r>
            <a:r>
              <a:rPr lang="ru-RU" altLang="ru-RU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тепловоза ТЭМ7</a:t>
            </a:r>
            <a:r>
              <a:rPr lang="ru-RU" altLang="ru-RU" dirty="0" smtClean="0"/>
              <a:t> </a:t>
            </a:r>
            <a:endParaRPr lang="ru-RU" alt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611560" y="980728"/>
            <a:ext cx="78488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Проход </a:t>
            </a:r>
            <a:r>
              <a:rPr lang="en-US" b="1" dirty="0" smtClean="0"/>
              <a:t>S-</a:t>
            </a:r>
            <a:r>
              <a:rPr lang="ru-RU" b="1" dirty="0" smtClean="0"/>
              <a:t>образной кривой</a:t>
            </a:r>
            <a:endParaRPr lang="ru-RU" b="1" dirty="0"/>
          </a:p>
        </p:txBody>
      </p:sp>
      <p:sp>
        <p:nvSpPr>
          <p:cNvPr id="3" name="Rectangle 7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" name="2ТЭМ7S-Curve120mTopView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28809" y="1556792"/>
            <a:ext cx="8094487" cy="4138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936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3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838200" y="111125"/>
            <a:ext cx="812641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/>
            <a:r>
              <a:rPr lang="ru-RU" altLang="ru-RU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Модель </a:t>
            </a:r>
            <a:r>
              <a:rPr lang="ru-RU" altLang="ru-RU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тепловоза ТЭМ7</a:t>
            </a:r>
            <a:r>
              <a:rPr lang="ru-RU" altLang="ru-RU" dirty="0" smtClean="0"/>
              <a:t> </a:t>
            </a:r>
            <a:endParaRPr lang="ru-RU" alt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611560" y="980728"/>
            <a:ext cx="78488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Проход </a:t>
            </a:r>
            <a:r>
              <a:rPr lang="en-US" b="1" dirty="0" smtClean="0"/>
              <a:t>S-</a:t>
            </a:r>
            <a:r>
              <a:rPr lang="ru-RU" b="1" dirty="0" smtClean="0"/>
              <a:t>образной кривой</a:t>
            </a:r>
            <a:endParaRPr lang="ru-RU" b="1" dirty="0"/>
          </a:p>
        </p:txBody>
      </p:sp>
      <p:sp>
        <p:nvSpPr>
          <p:cNvPr id="3" name="Rectangle 7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554210"/>
            <a:ext cx="3373760" cy="4600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1406" y="1554211"/>
            <a:ext cx="3373760" cy="4600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75505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838200" y="111125"/>
            <a:ext cx="812641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/>
            <a:r>
              <a:rPr lang="ru-RU" altLang="ru-RU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Модель </a:t>
            </a:r>
            <a:r>
              <a:rPr lang="ru-RU" altLang="ru-RU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тепловоза ТЭМ7</a:t>
            </a:r>
            <a:r>
              <a:rPr lang="ru-RU" altLang="ru-RU" dirty="0" smtClean="0"/>
              <a:t> </a:t>
            </a:r>
            <a:endParaRPr lang="ru-RU" alt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611560" y="980728"/>
            <a:ext cx="78488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Движение по прямому пути 100 км/ч</a:t>
            </a:r>
          </a:p>
        </p:txBody>
      </p:sp>
      <p:sp>
        <p:nvSpPr>
          <p:cNvPr id="3" name="Rectangle 7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700807"/>
            <a:ext cx="3458276" cy="4715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1406" y="1700807"/>
            <a:ext cx="3458276" cy="4715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20344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838200" y="111125"/>
            <a:ext cx="812641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/>
            <a:r>
              <a:rPr lang="ru-RU" altLang="ru-RU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Модель </a:t>
            </a:r>
            <a:r>
              <a:rPr lang="ru-RU" altLang="ru-RU" b="1" i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электробалластера</a:t>
            </a:r>
            <a:r>
              <a:rPr lang="ru-RU" altLang="ru-RU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ЭЛБ</a:t>
            </a:r>
            <a:endParaRPr lang="ru-RU" altLang="ru-RU" dirty="0"/>
          </a:p>
        </p:txBody>
      </p:sp>
      <p:sp>
        <p:nvSpPr>
          <p:cNvPr id="3" name="Rectangle 7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081" y="1412776"/>
            <a:ext cx="8315837" cy="4248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Прямая со стрелкой 7"/>
          <p:cNvCxnSpPr/>
          <p:nvPr/>
        </p:nvCxnSpPr>
        <p:spPr>
          <a:xfrm flipH="1" flipV="1">
            <a:off x="838200" y="2564904"/>
            <a:ext cx="69354" cy="1368152"/>
          </a:xfrm>
          <a:prstGeom prst="straightConnector1">
            <a:avLst/>
          </a:prstGeom>
          <a:ln w="25400">
            <a:solidFill>
              <a:schemeClr val="tx1"/>
            </a:solidFill>
            <a:headEnd w="med" len="lg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H="1" flipV="1">
            <a:off x="1979712" y="2924944"/>
            <a:ext cx="1440160" cy="2352457"/>
          </a:xfrm>
          <a:prstGeom prst="straightConnector1">
            <a:avLst/>
          </a:prstGeom>
          <a:ln w="25400">
            <a:solidFill>
              <a:schemeClr val="tx1"/>
            </a:solidFill>
            <a:headEnd w="med" len="lg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H="1" flipV="1">
            <a:off x="3059832" y="3068960"/>
            <a:ext cx="766039" cy="1440160"/>
          </a:xfrm>
          <a:prstGeom prst="straightConnector1">
            <a:avLst/>
          </a:prstGeom>
          <a:ln w="25400">
            <a:solidFill>
              <a:schemeClr val="tx1"/>
            </a:solidFill>
            <a:headEnd w="med" len="lg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179512" y="4077072"/>
            <a:ext cx="24122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Тележка 18-100 с малой осевой нагрузкой, склонная к сходам</a:t>
            </a:r>
            <a:endParaRPr lang="ru-RU" b="1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2843808" y="5291916"/>
            <a:ext cx="19641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Тележка </a:t>
            </a:r>
            <a:r>
              <a:rPr lang="ru-RU" b="1" dirty="0" smtClean="0"/>
              <a:t>18-101 </a:t>
            </a:r>
            <a:endParaRPr lang="ru-RU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3789244" y="4492570"/>
            <a:ext cx="11095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Шарнир</a:t>
            </a:r>
            <a:endParaRPr 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1880554" y="1228110"/>
            <a:ext cx="14654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Секция №1</a:t>
            </a:r>
            <a:endParaRPr lang="ru-RU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6012160" y="1988840"/>
            <a:ext cx="14654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Секция №2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54529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194" name="Rectangle 2"/>
          <p:cNvSpPr>
            <a:spLocks noChangeArrowheads="1"/>
          </p:cNvSpPr>
          <p:nvPr/>
        </p:nvSpPr>
        <p:spPr bwMode="auto">
          <a:xfrm>
            <a:off x="838200" y="111125"/>
            <a:ext cx="812641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/>
            <a:r>
              <a:rPr lang="ru-RU" altLang="ru-RU" b="1" i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Модель платформы </a:t>
            </a:r>
            <a:r>
              <a:rPr lang="ru-RU" altLang="ru-RU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13-1223 на тележках ДП-3</a:t>
            </a:r>
            <a:r>
              <a:rPr lang="ru-RU" altLang="ru-RU"/>
              <a:t> </a:t>
            </a:r>
          </a:p>
        </p:txBody>
      </p:sp>
      <p:sp>
        <p:nvSpPr>
          <p:cNvPr id="392196" name="Text Box 4"/>
          <p:cNvSpPr txBox="1">
            <a:spLocks noChangeArrowheads="1"/>
          </p:cNvSpPr>
          <p:nvPr/>
        </p:nvSpPr>
        <p:spPr bwMode="auto">
          <a:xfrm>
            <a:off x="2085975" y="952500"/>
            <a:ext cx="55340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b="1">
                <a:latin typeface="Arial" charset="0"/>
              </a:rPr>
              <a:t>ОБЩИЙ ВИД МОДЕЛИ ТЕЛЕЖКИ ДП-3</a:t>
            </a:r>
          </a:p>
        </p:txBody>
      </p:sp>
      <p:pic>
        <p:nvPicPr>
          <p:cNvPr id="392204" name="Picture 1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04" b="6522"/>
          <a:stretch>
            <a:fillRect/>
          </a:stretch>
        </p:blipFill>
        <p:spPr bwMode="auto">
          <a:xfrm>
            <a:off x="1371600" y="1474788"/>
            <a:ext cx="6524625" cy="4900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51681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838200" y="111125"/>
            <a:ext cx="812641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/>
            <a:r>
              <a:rPr lang="ru-RU" altLang="ru-RU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Модель </a:t>
            </a:r>
            <a:r>
              <a:rPr lang="ru-RU" altLang="ru-RU" b="1" i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электробалластера</a:t>
            </a:r>
            <a:r>
              <a:rPr lang="ru-RU" altLang="ru-RU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ЭЛБ</a:t>
            </a:r>
            <a:endParaRPr lang="ru-RU" altLang="ru-RU" dirty="0"/>
          </a:p>
        </p:txBody>
      </p:sp>
      <p:sp>
        <p:nvSpPr>
          <p:cNvPr id="3" name="Rectangle 7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611560" y="607441"/>
            <a:ext cx="78488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Движение по </a:t>
            </a:r>
            <a:r>
              <a:rPr lang="ru-RU" b="1" dirty="0" smtClean="0"/>
              <a:t>кривой радиусом 200 м </a:t>
            </a:r>
            <a:endParaRPr lang="ru-RU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282"/>
          <a:stretch/>
        </p:blipFill>
        <p:spPr>
          <a:xfrm>
            <a:off x="2411760" y="969315"/>
            <a:ext cx="4558363" cy="5398477"/>
          </a:xfrm>
          <a:prstGeom prst="rect">
            <a:avLst/>
          </a:prstGeom>
        </p:spPr>
      </p:pic>
      <p:sp>
        <p:nvSpPr>
          <p:cNvPr id="4" name="Овал 3"/>
          <p:cNvSpPr/>
          <p:nvPr/>
        </p:nvSpPr>
        <p:spPr>
          <a:xfrm>
            <a:off x="5508104" y="1484784"/>
            <a:ext cx="720080" cy="72008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9055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838200" y="111125"/>
            <a:ext cx="812641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/>
            <a:r>
              <a:rPr lang="ru-RU" altLang="ru-RU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Модель </a:t>
            </a:r>
            <a:r>
              <a:rPr lang="ru-RU" altLang="ru-RU" b="1" i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электробалластера</a:t>
            </a:r>
            <a:r>
              <a:rPr lang="ru-RU" altLang="ru-RU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ЭЛБ</a:t>
            </a:r>
            <a:endParaRPr lang="ru-RU" altLang="ru-RU" dirty="0"/>
          </a:p>
        </p:txBody>
      </p:sp>
      <p:sp>
        <p:nvSpPr>
          <p:cNvPr id="3" name="Rectangle 7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" name="Text Box 21"/>
          <p:cNvSpPr txBox="1">
            <a:spLocks noChangeArrowheads="1"/>
          </p:cNvSpPr>
          <p:nvPr/>
        </p:nvSpPr>
        <p:spPr bwMode="auto">
          <a:xfrm>
            <a:off x="539750" y="727978"/>
            <a:ext cx="80645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/>
            <a:r>
              <a:rPr lang="ru-RU" altLang="ru-RU" b="1" dirty="0" smtClean="0"/>
              <a:t>Коэффициент </a:t>
            </a:r>
            <a:r>
              <a:rPr lang="ru-RU" altLang="ru-RU" b="1" dirty="0"/>
              <a:t>запаса устойчивости против схода колеса с </a:t>
            </a:r>
            <a:r>
              <a:rPr lang="ru-RU" altLang="ru-RU" b="1" dirty="0" smtClean="0"/>
              <a:t>рельса</a:t>
            </a:r>
          </a:p>
          <a:p>
            <a:pPr algn="ctr"/>
            <a:r>
              <a:rPr lang="ru-RU" altLang="ru-RU" b="1" dirty="0" smtClean="0"/>
              <a:t>в </a:t>
            </a:r>
            <a:r>
              <a:rPr lang="ru-RU" altLang="ru-RU" b="1" dirty="0"/>
              <a:t>кривой радиусом 300 м со скоростью 30 км/ч</a:t>
            </a:r>
          </a:p>
        </p:txBody>
      </p:sp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394" y="1865313"/>
            <a:ext cx="7681912" cy="3074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 Box 57"/>
          <p:cNvSpPr txBox="1">
            <a:spLocks noChangeArrowheads="1"/>
          </p:cNvSpPr>
          <p:nvPr/>
        </p:nvSpPr>
        <p:spPr bwMode="auto">
          <a:xfrm>
            <a:off x="8126656" y="4754563"/>
            <a:ext cx="5191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ctr"/>
            <a:r>
              <a:rPr lang="ru-RU" altLang="ru-RU" sz="1400">
                <a:latin typeface="Times New Roman" pitchFamily="18" charset="0"/>
              </a:rPr>
              <a:t>t</a:t>
            </a:r>
            <a:r>
              <a:rPr lang="en-US" altLang="ru-RU" sz="1400">
                <a:latin typeface="Times New Roman" pitchFamily="18" charset="0"/>
              </a:rPr>
              <a:t>,</a:t>
            </a:r>
            <a:r>
              <a:rPr lang="ru-RU" altLang="ru-RU" sz="1400">
                <a:latin typeface="Times New Roman" pitchFamily="18" charset="0"/>
              </a:rPr>
              <a:t> с</a:t>
            </a:r>
            <a:endParaRPr lang="ru-RU" altLang="ru-RU" sz="1400"/>
          </a:p>
        </p:txBody>
      </p:sp>
      <p:sp>
        <p:nvSpPr>
          <p:cNvPr id="11" name="Text Box 58"/>
          <p:cNvSpPr txBox="1">
            <a:spLocks noChangeArrowheads="1"/>
          </p:cNvSpPr>
          <p:nvPr/>
        </p:nvSpPr>
        <p:spPr bwMode="auto">
          <a:xfrm>
            <a:off x="638419" y="1657350"/>
            <a:ext cx="296862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r>
              <a:rPr lang="ru-RU" altLang="ru-RU" sz="1400">
                <a:latin typeface="Times New Roman" pitchFamily="18" charset="0"/>
              </a:rPr>
              <a:t>η</a:t>
            </a:r>
            <a:endParaRPr lang="ru-RU" altLang="ru-RU"/>
          </a:p>
        </p:txBody>
      </p:sp>
      <p:sp>
        <p:nvSpPr>
          <p:cNvPr id="12" name="Line 61"/>
          <p:cNvSpPr>
            <a:spLocks noChangeShapeType="1"/>
          </p:cNvSpPr>
          <p:nvPr/>
        </p:nvSpPr>
        <p:spPr bwMode="auto">
          <a:xfrm flipV="1">
            <a:off x="851144" y="3921125"/>
            <a:ext cx="7269162" cy="0"/>
          </a:xfrm>
          <a:prstGeom prst="line">
            <a:avLst/>
          </a:prstGeom>
          <a:noFill/>
          <a:ln w="25400">
            <a:solidFill>
              <a:srgbClr val="FF0000"/>
            </a:solidFill>
            <a:prstDash val="lg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" name="Line 66"/>
          <p:cNvSpPr>
            <a:spLocks noChangeShapeType="1"/>
          </p:cNvSpPr>
          <p:nvPr/>
        </p:nvSpPr>
        <p:spPr bwMode="auto">
          <a:xfrm>
            <a:off x="6334369" y="3344863"/>
            <a:ext cx="0" cy="1408112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" name="Text Box 72"/>
          <p:cNvSpPr txBox="1">
            <a:spLocks noChangeArrowheads="1"/>
          </p:cNvSpPr>
          <p:nvPr/>
        </p:nvSpPr>
        <p:spPr bwMode="auto">
          <a:xfrm>
            <a:off x="2340219" y="4400550"/>
            <a:ext cx="2514600" cy="52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r>
              <a:rPr lang="ru-RU" altLang="ru-RU" sz="1600"/>
              <a:t>круговая кривая </a:t>
            </a:r>
            <a:r>
              <a:rPr lang="en-US" altLang="ru-RU" sz="1600"/>
              <a:t>R=300</a:t>
            </a:r>
            <a:r>
              <a:rPr lang="ru-RU" altLang="ru-RU" sz="1600"/>
              <a:t>м</a:t>
            </a:r>
          </a:p>
        </p:txBody>
      </p:sp>
      <p:sp>
        <p:nvSpPr>
          <p:cNvPr id="15" name="Text Box 74"/>
          <p:cNvSpPr txBox="1">
            <a:spLocks noChangeArrowheads="1"/>
          </p:cNvSpPr>
          <p:nvPr/>
        </p:nvSpPr>
        <p:spPr bwMode="auto">
          <a:xfrm>
            <a:off x="6235944" y="4413250"/>
            <a:ext cx="1924050" cy="52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ctr"/>
            <a:r>
              <a:rPr lang="ru-RU" altLang="ru-RU" sz="1400"/>
              <a:t>переходная кривая</a:t>
            </a:r>
          </a:p>
        </p:txBody>
      </p:sp>
      <p:sp>
        <p:nvSpPr>
          <p:cNvPr id="16" name="Text Box 7"/>
          <p:cNvSpPr txBox="1">
            <a:spLocks noChangeArrowheads="1"/>
          </p:cNvSpPr>
          <p:nvPr/>
        </p:nvSpPr>
        <p:spPr bwMode="auto">
          <a:xfrm>
            <a:off x="1070219" y="3592513"/>
            <a:ext cx="5029200" cy="26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ru-RU" altLang="ru-RU" sz="1400" dirty="0">
                <a:solidFill>
                  <a:srgbClr val="FF0000"/>
                </a:solidFill>
              </a:rPr>
              <a:t>Минимальное допустимое значение 1,5</a:t>
            </a:r>
            <a:endParaRPr lang="ru-RU" altLang="ru-RU" sz="1400" dirty="0"/>
          </a:p>
        </p:txBody>
      </p:sp>
      <p:sp>
        <p:nvSpPr>
          <p:cNvPr id="17" name="Line 14"/>
          <p:cNvSpPr>
            <a:spLocks noChangeShapeType="1"/>
          </p:cNvSpPr>
          <p:nvPr/>
        </p:nvSpPr>
        <p:spPr bwMode="auto">
          <a:xfrm>
            <a:off x="859081" y="4354513"/>
            <a:ext cx="54737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8" name="Line 15"/>
          <p:cNvSpPr>
            <a:spLocks noChangeShapeType="1"/>
          </p:cNvSpPr>
          <p:nvPr/>
        </p:nvSpPr>
        <p:spPr bwMode="auto">
          <a:xfrm>
            <a:off x="6334369" y="4354513"/>
            <a:ext cx="1776412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9" name="Line 16"/>
          <p:cNvSpPr>
            <a:spLocks noChangeShapeType="1"/>
          </p:cNvSpPr>
          <p:nvPr/>
        </p:nvSpPr>
        <p:spPr bwMode="auto">
          <a:xfrm>
            <a:off x="997194" y="5383213"/>
            <a:ext cx="739775" cy="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" name="Text Box 17"/>
          <p:cNvSpPr txBox="1">
            <a:spLocks noChangeArrowheads="1"/>
          </p:cNvSpPr>
          <p:nvPr/>
        </p:nvSpPr>
        <p:spPr bwMode="auto">
          <a:xfrm>
            <a:off x="1748081" y="5210175"/>
            <a:ext cx="6510338" cy="1055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ru-RU" altLang="ru-RU" sz="1400">
                <a:latin typeface="Times New Roman" pitchFamily="18" charset="0"/>
              </a:rPr>
              <a:t>Суммарный зазор в скользунах 4 мм</a:t>
            </a:r>
          </a:p>
          <a:p>
            <a:r>
              <a:rPr lang="ru-RU" altLang="ru-RU" sz="1400">
                <a:latin typeface="Times New Roman" pitchFamily="18" charset="0"/>
              </a:rPr>
              <a:t>Суммарный зазор в скользунах 20 мм</a:t>
            </a:r>
          </a:p>
          <a:p>
            <a:r>
              <a:rPr lang="ru-RU" altLang="ru-RU" sz="1400">
                <a:latin typeface="Times New Roman" pitchFamily="18" charset="0"/>
              </a:rPr>
              <a:t>Суммарный зазор в скользунах 20 мм и демонтаж 4 комплектов пружин</a:t>
            </a:r>
          </a:p>
          <a:p>
            <a:endParaRPr lang="ru-RU" altLang="ru-RU" sz="1400"/>
          </a:p>
        </p:txBody>
      </p:sp>
      <p:sp>
        <p:nvSpPr>
          <p:cNvPr id="21" name="Line 18"/>
          <p:cNvSpPr>
            <a:spLocks noChangeShapeType="1"/>
          </p:cNvSpPr>
          <p:nvPr/>
        </p:nvSpPr>
        <p:spPr bwMode="auto">
          <a:xfrm>
            <a:off x="998781" y="5614988"/>
            <a:ext cx="739775" cy="0"/>
          </a:xfrm>
          <a:prstGeom prst="line">
            <a:avLst/>
          </a:prstGeom>
          <a:noFill/>
          <a:ln w="3175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2" name="Line 19"/>
          <p:cNvSpPr>
            <a:spLocks noChangeShapeType="1"/>
          </p:cNvSpPr>
          <p:nvPr/>
        </p:nvSpPr>
        <p:spPr bwMode="auto">
          <a:xfrm>
            <a:off x="979731" y="5838825"/>
            <a:ext cx="739775" cy="0"/>
          </a:xfrm>
          <a:prstGeom prst="line">
            <a:avLst/>
          </a:prstGeom>
          <a:noFill/>
          <a:ln w="31750">
            <a:solidFill>
              <a:srgbClr val="00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4412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838200" y="111125"/>
            <a:ext cx="812641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/>
            <a:r>
              <a:rPr lang="ru-RU" altLang="ru-RU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Модель </a:t>
            </a:r>
            <a:r>
              <a:rPr lang="ru-RU" altLang="ru-RU" b="1" i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электробалластера</a:t>
            </a:r>
            <a:r>
              <a:rPr lang="ru-RU" altLang="ru-RU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ЭЛБ</a:t>
            </a:r>
            <a:endParaRPr lang="ru-RU" altLang="ru-RU" dirty="0"/>
          </a:p>
        </p:txBody>
      </p:sp>
      <p:sp>
        <p:nvSpPr>
          <p:cNvPr id="3" name="Rectangle 7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611560" y="980728"/>
            <a:ext cx="78488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Движение по </a:t>
            </a:r>
            <a:r>
              <a:rPr lang="ru-RU" b="1" dirty="0" smtClean="0"/>
              <a:t>кривой радиусом 200 м </a:t>
            </a:r>
            <a:endParaRPr lang="ru-RU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22" t="17743" r="10289" b="26026"/>
          <a:stretch/>
        </p:blipFill>
        <p:spPr>
          <a:xfrm>
            <a:off x="2171700" y="1477108"/>
            <a:ext cx="4920580" cy="4826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3315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838200" y="111125"/>
            <a:ext cx="812641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/>
            <a:r>
              <a:rPr lang="ru-RU" altLang="ru-RU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Модель </a:t>
            </a:r>
            <a:r>
              <a:rPr lang="ru-RU" altLang="ru-RU" b="1" i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электробалластера</a:t>
            </a:r>
            <a:r>
              <a:rPr lang="ru-RU" altLang="ru-RU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ЭЛБ</a:t>
            </a:r>
            <a:endParaRPr lang="ru-RU" altLang="ru-RU" dirty="0"/>
          </a:p>
        </p:txBody>
      </p:sp>
      <p:sp>
        <p:nvSpPr>
          <p:cNvPr id="3" name="Rectangle 7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755340" y="620688"/>
            <a:ext cx="53285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Испытания </a:t>
            </a:r>
            <a:r>
              <a:rPr lang="ru-RU" b="1" dirty="0" err="1" smtClean="0"/>
              <a:t>электробалластера</a:t>
            </a:r>
            <a:r>
              <a:rPr lang="ru-RU" b="1" dirty="0" smtClean="0"/>
              <a:t> ЭЛБ-3МК на базе ПМС №55 г. Тула </a:t>
            </a:r>
            <a:endParaRPr lang="ru-RU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71793" y="1844824"/>
            <a:ext cx="53285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 smtClean="0"/>
              <a:t>Рамные силы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 smtClean="0"/>
              <a:t>Прогибы пружин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 smtClean="0"/>
              <a:t>Углы поворота тележек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 smtClean="0"/>
              <a:t>Силы в </a:t>
            </a:r>
            <a:r>
              <a:rPr lang="ru-RU" b="1" dirty="0" err="1" smtClean="0"/>
              <a:t>скользунах</a:t>
            </a:r>
            <a:r>
              <a:rPr lang="ru-RU" b="1" dirty="0" smtClean="0"/>
              <a:t> </a:t>
            </a:r>
            <a:endParaRPr lang="ru-RU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71793" y="1391508"/>
            <a:ext cx="29670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/>
              <a:t>Измеряемые величины: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96" t="12168" r="7476" b="19973"/>
          <a:stretch/>
        </p:blipFill>
        <p:spPr>
          <a:xfrm>
            <a:off x="2943882" y="2924944"/>
            <a:ext cx="5930535" cy="3455268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788024" y="2121822"/>
            <a:ext cx="36042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Измерение сил в </a:t>
            </a:r>
            <a:r>
              <a:rPr lang="ru-RU" b="1" dirty="0" err="1" smtClean="0"/>
              <a:t>скользунах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837093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838200" y="111125"/>
            <a:ext cx="812641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/>
            <a:r>
              <a:rPr lang="ru-RU" altLang="ru-RU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Модель </a:t>
            </a:r>
            <a:r>
              <a:rPr lang="ru-RU" altLang="ru-RU" b="1" i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электробалластера</a:t>
            </a:r>
            <a:r>
              <a:rPr lang="ru-RU" altLang="ru-RU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ЭЛБ</a:t>
            </a:r>
            <a:endParaRPr lang="ru-RU" altLang="ru-RU" dirty="0"/>
          </a:p>
        </p:txBody>
      </p:sp>
      <p:sp>
        <p:nvSpPr>
          <p:cNvPr id="3" name="Rectangle 7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755340" y="620688"/>
            <a:ext cx="53285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Испытания </a:t>
            </a:r>
            <a:r>
              <a:rPr lang="ru-RU" b="1" dirty="0" err="1" smtClean="0"/>
              <a:t>электробалластера</a:t>
            </a:r>
            <a:r>
              <a:rPr lang="ru-RU" b="1" dirty="0" smtClean="0"/>
              <a:t> ЭЛБ-3МК на базе ПМС №55 г. Тула </a:t>
            </a:r>
            <a:endParaRPr lang="ru-RU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2617512" y="1340768"/>
            <a:ext cx="36042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Измерение сил в </a:t>
            </a:r>
            <a:r>
              <a:rPr lang="ru-RU" b="1" dirty="0" err="1" smtClean="0"/>
              <a:t>скользунах</a:t>
            </a:r>
            <a:endParaRPr lang="ru-RU" b="1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74" t="26267" r="8514" b="1224"/>
          <a:stretch/>
        </p:blipFill>
        <p:spPr>
          <a:xfrm>
            <a:off x="842810" y="1916832"/>
            <a:ext cx="7406490" cy="4765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4810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838200" y="111125"/>
            <a:ext cx="812641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/>
            <a:r>
              <a:rPr lang="ru-RU" altLang="ru-RU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Модель </a:t>
            </a:r>
            <a:r>
              <a:rPr lang="ru-RU" altLang="ru-RU" b="1" i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электробалластера</a:t>
            </a:r>
            <a:r>
              <a:rPr lang="ru-RU" altLang="ru-RU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ЭЛБ</a:t>
            </a:r>
            <a:endParaRPr lang="ru-RU" altLang="ru-RU" dirty="0"/>
          </a:p>
        </p:txBody>
      </p:sp>
      <p:sp>
        <p:nvSpPr>
          <p:cNvPr id="3" name="Rectangle 7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611560" y="980728"/>
            <a:ext cx="78488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Рекомендации по результатам исследований</a:t>
            </a:r>
            <a:endParaRPr lang="ru-RU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87" t="6530" r="2793" b="53279"/>
          <a:stretch/>
        </p:blipFill>
        <p:spPr>
          <a:xfrm>
            <a:off x="1259632" y="1628800"/>
            <a:ext cx="6552728" cy="4401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643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838200" y="111125"/>
            <a:ext cx="812641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/>
            <a:r>
              <a:rPr lang="ru-RU" altLang="ru-RU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Модель </a:t>
            </a:r>
            <a:r>
              <a:rPr lang="ru-RU" altLang="ru-RU" b="1" i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электробалластера</a:t>
            </a:r>
            <a:r>
              <a:rPr lang="ru-RU" altLang="ru-RU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ЭЛБ</a:t>
            </a:r>
            <a:endParaRPr lang="ru-RU" altLang="ru-RU" dirty="0"/>
          </a:p>
        </p:txBody>
      </p:sp>
      <p:sp>
        <p:nvSpPr>
          <p:cNvPr id="3" name="Rectangle 7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77" t="8669" r="5580" b="12192"/>
          <a:stretch/>
        </p:blipFill>
        <p:spPr>
          <a:xfrm>
            <a:off x="214705" y="776944"/>
            <a:ext cx="8714589" cy="5544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0176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838200" y="111125"/>
            <a:ext cx="812641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/>
            <a:r>
              <a:rPr lang="ru-RU" altLang="ru-RU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Тензометрическая колесная пара</a:t>
            </a:r>
            <a:endParaRPr lang="ru-RU" altLang="ru-RU" dirty="0"/>
          </a:p>
        </p:txBody>
      </p:sp>
      <p:sp>
        <p:nvSpPr>
          <p:cNvPr id="3" name="Rectangle 7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647564" y="624970"/>
            <a:ext cx="78488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Предварительные изыскания: выбор места наклейки датчиков</a:t>
            </a:r>
            <a:endParaRPr lang="ru-RU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628800"/>
            <a:ext cx="3782176" cy="4337358"/>
          </a:xfrm>
          <a:prstGeom prst="rect">
            <a:avLst/>
          </a:prstGeom>
        </p:spPr>
      </p:pic>
      <p:graphicFrame>
        <p:nvGraphicFramePr>
          <p:cNvPr id="6" name="Диаграмм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0819271"/>
              </p:ext>
            </p:extLst>
          </p:nvPr>
        </p:nvGraphicFramePr>
        <p:xfrm>
          <a:off x="4177712" y="994302"/>
          <a:ext cx="4786901" cy="54590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20386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838200" y="111125"/>
            <a:ext cx="812641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/>
            <a:r>
              <a:rPr lang="ru-RU" altLang="ru-RU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Тензометрическая колесная пара</a:t>
            </a:r>
            <a:endParaRPr lang="ru-RU" altLang="ru-RU" dirty="0"/>
          </a:p>
        </p:txBody>
      </p:sp>
      <p:sp>
        <p:nvSpPr>
          <p:cNvPr id="3" name="Rectangle 7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633990" y="819200"/>
            <a:ext cx="78488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Схема расположения датчиков</a:t>
            </a:r>
            <a:endParaRPr lang="ru-RU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0" t="26005" r="37317" b="21092"/>
          <a:stretch/>
        </p:blipFill>
        <p:spPr bwMode="auto">
          <a:xfrm>
            <a:off x="1187624" y="1268760"/>
            <a:ext cx="7056784" cy="483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72051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838200" y="111125"/>
            <a:ext cx="812641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/>
            <a:r>
              <a:rPr lang="ru-RU" altLang="ru-RU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Тензометрическая колесная пара</a:t>
            </a:r>
            <a:endParaRPr lang="ru-RU" altLang="ru-RU" dirty="0"/>
          </a:p>
        </p:txBody>
      </p:sp>
      <p:sp>
        <p:nvSpPr>
          <p:cNvPr id="3" name="Rectangle 7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633990" y="819200"/>
            <a:ext cx="78488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Характерная форма сигналов ТКП: прямой участок пути</a:t>
            </a:r>
            <a:endParaRPr lang="ru-RU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10" t="9869" b="4269"/>
          <a:stretch/>
        </p:blipFill>
        <p:spPr bwMode="auto">
          <a:xfrm>
            <a:off x="1187624" y="1287037"/>
            <a:ext cx="6962346" cy="5256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 rot="-5400000">
            <a:off x="-2045768" y="3589185"/>
            <a:ext cx="55399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Четные каналы             Нечетные каналы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971821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338" name="Rectangle 2"/>
          <p:cNvSpPr>
            <a:spLocks noChangeArrowheads="1"/>
          </p:cNvSpPr>
          <p:nvPr/>
        </p:nvSpPr>
        <p:spPr bwMode="auto">
          <a:xfrm>
            <a:off x="838200" y="111125"/>
            <a:ext cx="812641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/>
            <a:r>
              <a:rPr lang="ru-RU" altLang="ru-RU" b="1" i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Модель платформы </a:t>
            </a:r>
            <a:r>
              <a:rPr lang="ru-RU" altLang="ru-RU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13-1223 на тележках ДП-3</a:t>
            </a:r>
            <a:r>
              <a:rPr lang="ru-RU" altLang="ru-RU"/>
              <a:t> </a:t>
            </a:r>
          </a:p>
        </p:txBody>
      </p:sp>
      <p:sp>
        <p:nvSpPr>
          <p:cNvPr id="398339" name="Text Box 3"/>
          <p:cNvSpPr txBox="1">
            <a:spLocks noChangeArrowheads="1"/>
          </p:cNvSpPr>
          <p:nvPr/>
        </p:nvSpPr>
        <p:spPr bwMode="auto">
          <a:xfrm>
            <a:off x="1943100" y="762000"/>
            <a:ext cx="55340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b="1">
                <a:latin typeface="Arial" charset="0"/>
              </a:rPr>
              <a:t>СЕРЬГА МЕХАНИЗМА ЛЕНУАРА</a:t>
            </a:r>
          </a:p>
        </p:txBody>
      </p:sp>
      <p:pic>
        <p:nvPicPr>
          <p:cNvPr id="398345" name="Picture 9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9350" y="1419225"/>
            <a:ext cx="4071938" cy="3684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94995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838200" y="111125"/>
            <a:ext cx="812641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/>
            <a:r>
              <a:rPr lang="ru-RU" altLang="ru-RU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Тензометрическая колесная пара</a:t>
            </a:r>
            <a:endParaRPr lang="ru-RU" altLang="ru-RU" dirty="0"/>
          </a:p>
        </p:txBody>
      </p:sp>
      <p:sp>
        <p:nvSpPr>
          <p:cNvPr id="3" name="Rectangle 7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633990" y="819200"/>
            <a:ext cx="78488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Характерная форма сигналов ТКП: кривая 300 м</a:t>
            </a:r>
            <a:endParaRPr lang="ru-RU" b="1" dirty="0"/>
          </a:p>
        </p:txBody>
      </p:sp>
      <p:sp>
        <p:nvSpPr>
          <p:cNvPr id="7" name="TextBox 6"/>
          <p:cNvSpPr txBox="1"/>
          <p:nvPr/>
        </p:nvSpPr>
        <p:spPr>
          <a:xfrm rot="-5400000">
            <a:off x="-2045768" y="3589185"/>
            <a:ext cx="55399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Четные каналы             Нечетные каналы</a:t>
            </a:r>
            <a:endParaRPr lang="ru-RU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39" t="9543" b="5446"/>
          <a:stretch/>
        </p:blipFill>
        <p:spPr bwMode="auto">
          <a:xfrm>
            <a:off x="1187624" y="1188532"/>
            <a:ext cx="7021288" cy="5244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68404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838200" y="111125"/>
            <a:ext cx="812641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/>
            <a:r>
              <a:rPr lang="ru-RU" altLang="ru-RU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Тензометрическая колесная пара</a:t>
            </a:r>
            <a:endParaRPr lang="ru-RU" altLang="ru-RU" dirty="0"/>
          </a:p>
        </p:txBody>
      </p:sp>
      <p:sp>
        <p:nvSpPr>
          <p:cNvPr id="3" name="Rectangle 7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633990" y="819200"/>
            <a:ext cx="78488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Рамные и боковые силы в</a:t>
            </a:r>
            <a:r>
              <a:rPr lang="ru-RU" b="1" dirty="0" smtClean="0"/>
              <a:t> кривой </a:t>
            </a:r>
            <a:r>
              <a:rPr lang="ru-RU" b="1" dirty="0" smtClean="0"/>
              <a:t>300 </a:t>
            </a:r>
            <a:r>
              <a:rPr lang="ru-RU" b="1" dirty="0" smtClean="0"/>
              <a:t>м 70 км/ч</a:t>
            </a:r>
            <a:endParaRPr lang="ru-RU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8" t="5691" r="3626" b="10191"/>
          <a:stretch/>
        </p:blipFill>
        <p:spPr>
          <a:xfrm>
            <a:off x="838200" y="1188532"/>
            <a:ext cx="7704962" cy="4954506"/>
          </a:xfrm>
          <a:prstGeom prst="rect">
            <a:avLst/>
          </a:prstGeom>
        </p:spPr>
      </p:pic>
      <p:sp>
        <p:nvSpPr>
          <p:cNvPr id="6" name="AutoShape 2"/>
          <p:cNvSpPr>
            <a:spLocks/>
          </p:cNvSpPr>
          <p:nvPr/>
        </p:nvSpPr>
        <p:spPr bwMode="auto">
          <a:xfrm>
            <a:off x="5292080" y="5087828"/>
            <a:ext cx="2952328" cy="225425"/>
          </a:xfrm>
          <a:prstGeom prst="callout1">
            <a:avLst>
              <a:gd name="adj1" fmla="val 50847"/>
              <a:gd name="adj2" fmla="val -3130"/>
              <a:gd name="adj3" fmla="val -102824"/>
              <a:gd name="adj4" fmla="val -29185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Боковая сила на левом колесе</a:t>
            </a:r>
            <a:endParaRPr kumimoji="0" lang="ru-RU" alt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9" name="AutoShape 2"/>
          <p:cNvSpPr>
            <a:spLocks/>
          </p:cNvSpPr>
          <p:nvPr/>
        </p:nvSpPr>
        <p:spPr bwMode="auto">
          <a:xfrm>
            <a:off x="5306516" y="1665079"/>
            <a:ext cx="2952328" cy="225425"/>
          </a:xfrm>
          <a:prstGeom prst="callout1">
            <a:avLst>
              <a:gd name="adj1" fmla="val 50847"/>
              <a:gd name="adj2" fmla="val -3130"/>
              <a:gd name="adj3" fmla="val 296050"/>
              <a:gd name="adj4" fmla="val -29701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</a:rPr>
              <a:t>Боковая сила на правом колесе</a:t>
            </a:r>
            <a:endParaRPr kumimoji="0" lang="ru-RU" alt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" name="AutoShape 2"/>
          <p:cNvSpPr>
            <a:spLocks/>
          </p:cNvSpPr>
          <p:nvPr/>
        </p:nvSpPr>
        <p:spPr bwMode="auto">
          <a:xfrm>
            <a:off x="4151744" y="4261534"/>
            <a:ext cx="1631816" cy="225425"/>
          </a:xfrm>
          <a:prstGeom prst="callout1">
            <a:avLst>
              <a:gd name="adj1" fmla="val 50847"/>
              <a:gd name="adj2" fmla="val -3130"/>
              <a:gd name="adj3" fmla="val -123106"/>
              <a:gd name="adj4" fmla="val -25913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alt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Рамная сила</a:t>
            </a:r>
          </a:p>
        </p:txBody>
      </p:sp>
    </p:spTree>
    <p:extLst>
      <p:ext uri="{BB962C8B-B14F-4D97-AF65-F5344CB8AC3E}">
        <p14:creationId xmlns:p14="http://schemas.microsoft.com/office/powerpoint/2010/main" val="3977952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838200" y="111125"/>
            <a:ext cx="812641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/>
            <a:r>
              <a:rPr lang="ru-RU" altLang="ru-RU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Тензометрическая колесная пара</a:t>
            </a:r>
            <a:endParaRPr lang="ru-RU" altLang="ru-RU" dirty="0"/>
          </a:p>
        </p:txBody>
      </p:sp>
      <p:sp>
        <p:nvSpPr>
          <p:cNvPr id="3" name="Rectangle 7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611560" y="819200"/>
            <a:ext cx="81593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Рекомендуемая схема наклейки датчиков для измерения рамных сил</a:t>
            </a:r>
            <a:endParaRPr lang="ru-RU" b="1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012" b="53734"/>
          <a:stretch/>
        </p:blipFill>
        <p:spPr>
          <a:xfrm>
            <a:off x="196516" y="1556792"/>
            <a:ext cx="5489038" cy="403244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869" t="46666" r="16668" b="22693"/>
          <a:stretch/>
        </p:blipFill>
        <p:spPr>
          <a:xfrm>
            <a:off x="6461239" y="2568696"/>
            <a:ext cx="1567145" cy="3020544"/>
          </a:xfrm>
          <a:prstGeom prst="rect">
            <a:avLst/>
          </a:prstGeom>
        </p:spPr>
      </p:pic>
      <p:grpSp>
        <p:nvGrpSpPr>
          <p:cNvPr id="17" name="Группа 16"/>
          <p:cNvGrpSpPr/>
          <p:nvPr/>
        </p:nvGrpSpPr>
        <p:grpSpPr>
          <a:xfrm>
            <a:off x="1979712" y="3645024"/>
            <a:ext cx="360040" cy="1080120"/>
            <a:chOff x="1907704" y="3717032"/>
            <a:chExt cx="360040" cy="936104"/>
          </a:xfrm>
        </p:grpSpPr>
        <p:cxnSp>
          <p:nvCxnSpPr>
            <p:cNvPr id="13" name="Прямая соединительная линия 12"/>
            <p:cNvCxnSpPr/>
            <p:nvPr/>
          </p:nvCxnSpPr>
          <p:spPr>
            <a:xfrm>
              <a:off x="2267744" y="3717032"/>
              <a:ext cx="0" cy="648072"/>
            </a:xfrm>
            <a:prstGeom prst="line">
              <a:avLst/>
            </a:prstGeom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flipH="1">
              <a:off x="1907704" y="4365104"/>
              <a:ext cx="360040" cy="288032"/>
            </a:xfrm>
            <a:prstGeom prst="line">
              <a:avLst/>
            </a:prstGeom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268737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838200" y="111125"/>
            <a:ext cx="812641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/>
            <a:r>
              <a:rPr lang="ru-RU" altLang="ru-RU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Тензометрическая колесная пара</a:t>
            </a:r>
            <a:endParaRPr lang="ru-RU" altLang="ru-RU" dirty="0"/>
          </a:p>
        </p:txBody>
      </p:sp>
      <p:sp>
        <p:nvSpPr>
          <p:cNvPr id="3" name="Rectangle 7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611560" y="819200"/>
            <a:ext cx="81593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Включение конечно-элементных боковых рам</a:t>
            </a:r>
          </a:p>
          <a:p>
            <a:pPr algn="ctr"/>
            <a:r>
              <a:rPr lang="ru-RU" b="1" dirty="0" smtClean="0"/>
              <a:t>в модель тележки 18-100</a:t>
            </a:r>
            <a:endParaRPr lang="ru-RU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1" t="18620" r="8582" b="16027"/>
          <a:stretch/>
        </p:blipFill>
        <p:spPr bwMode="auto">
          <a:xfrm>
            <a:off x="395536" y="3356992"/>
            <a:ext cx="4335957" cy="2967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8" t="11031" r="6954" b="14847"/>
          <a:stretch/>
        </p:blipFill>
        <p:spPr bwMode="auto">
          <a:xfrm>
            <a:off x="4728626" y="1556792"/>
            <a:ext cx="4032448" cy="311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13735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 descr="Логотип  ВНИКТИ 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11900"/>
            <a:ext cx="450850" cy="546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467544" y="6491288"/>
            <a:ext cx="176368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b="1" i="1" dirty="0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ВНИКТИ</a:t>
            </a: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827584" y="2420888"/>
            <a:ext cx="7632847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ru-RU" altLang="ru-RU" sz="6000" b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БЛАГОДАРИМ ЗА ВНИМАНИЕ</a:t>
            </a:r>
            <a:endParaRPr lang="ru-RU" altLang="ru-RU" sz="6000" b="1" dirty="0">
              <a:solidFill>
                <a:schemeClr val="bg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858159" y="6352946"/>
            <a:ext cx="72858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/>
              <a:t>Россия, 140402, Московская обл., г. Коломна, ул. Октябрьской революции, д. 410</a:t>
            </a:r>
            <a:br>
              <a:rPr lang="ru-RU" sz="1400" dirty="0"/>
            </a:br>
            <a:r>
              <a:rPr lang="ru-RU" sz="1400" dirty="0"/>
              <a:t>Тел. +7(</a:t>
            </a:r>
            <a:r>
              <a:rPr lang="en-US" sz="1400" dirty="0"/>
              <a:t>496</a:t>
            </a:r>
            <a:r>
              <a:rPr lang="ru-RU" sz="1400" dirty="0"/>
              <a:t>)</a:t>
            </a:r>
            <a:r>
              <a:rPr lang="en-US" sz="1400" dirty="0"/>
              <a:t>618-82-18</a:t>
            </a:r>
            <a:r>
              <a:rPr lang="ru-RU" sz="1400" dirty="0"/>
              <a:t>, доб. 11-63; факс +7(496)618-82-27; </a:t>
            </a:r>
            <a:r>
              <a:rPr lang="en-US" sz="1400" dirty="0"/>
              <a:t>e</a:t>
            </a:r>
            <a:r>
              <a:rPr lang="ru-RU" sz="1400" dirty="0"/>
              <a:t>-</a:t>
            </a:r>
            <a:r>
              <a:rPr lang="en-US" sz="1400" dirty="0"/>
              <a:t>mail</a:t>
            </a:r>
            <a:r>
              <a:rPr lang="ru-RU" sz="1400" dirty="0"/>
              <a:t>: </a:t>
            </a:r>
            <a:r>
              <a:rPr lang="en-US" sz="1400" dirty="0" err="1"/>
              <a:t>vnikti</a:t>
            </a:r>
            <a:r>
              <a:rPr lang="ru-RU" sz="1400" dirty="0"/>
              <a:t>-</a:t>
            </a:r>
            <a:r>
              <a:rPr lang="en-US" sz="1400" dirty="0"/>
              <a:t>od</a:t>
            </a:r>
            <a:r>
              <a:rPr lang="ru-RU" sz="1400" dirty="0"/>
              <a:t>@</a:t>
            </a:r>
            <a:r>
              <a:rPr lang="en-US" sz="1400" dirty="0" err="1"/>
              <a:t>yandex</a:t>
            </a:r>
            <a:r>
              <a:rPr lang="ru-RU" sz="1400" dirty="0"/>
              <a:t>.</a:t>
            </a:r>
            <a:r>
              <a:rPr lang="en-US" sz="1400" dirty="0" err="1"/>
              <a:t>ru</a:t>
            </a:r>
            <a:endParaRPr lang="ru-RU" sz="1400" dirty="0"/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899592" y="55178"/>
            <a:ext cx="8244408" cy="1328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ru-RU" altLang="ru-RU" b="1" dirty="0"/>
              <a:t>Научно-технический семинар</a:t>
            </a:r>
          </a:p>
          <a:p>
            <a:pPr algn="r">
              <a:spcBef>
                <a:spcPct val="50000"/>
              </a:spcBef>
            </a:pPr>
            <a:r>
              <a:rPr lang="ru-RU" altLang="ru-RU" b="1" dirty="0"/>
              <a:t>Компьютерное моделирование в железнодорожном транспорте: вопросы динамики, прочности и износа</a:t>
            </a:r>
            <a:br>
              <a:rPr lang="ru-RU" altLang="ru-RU" b="1" dirty="0"/>
            </a:br>
            <a:r>
              <a:rPr lang="ru-RU" altLang="ru-RU" b="1" dirty="0" smtClean="0"/>
              <a:t>9-1</a:t>
            </a:r>
            <a:r>
              <a:rPr lang="en-US" altLang="ru-RU" b="1" dirty="0" smtClean="0"/>
              <a:t>0</a:t>
            </a:r>
            <a:r>
              <a:rPr lang="ru-RU" altLang="ru-RU" b="1" dirty="0" smtClean="0"/>
              <a:t> апреля 2014, </a:t>
            </a:r>
            <a:r>
              <a:rPr lang="ru-RU" altLang="ru-RU" b="1" dirty="0"/>
              <a:t>Брянск, Россия</a:t>
            </a:r>
            <a:r>
              <a:rPr lang="ru-RU" altLang="ru-R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814359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218" name="Rectangle 2"/>
          <p:cNvSpPr>
            <a:spLocks noChangeArrowheads="1"/>
          </p:cNvSpPr>
          <p:nvPr/>
        </p:nvSpPr>
        <p:spPr bwMode="auto">
          <a:xfrm>
            <a:off x="838200" y="111125"/>
            <a:ext cx="812641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/>
            <a:r>
              <a:rPr lang="ru-RU" altLang="ru-RU" b="1" i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Модель платформы </a:t>
            </a:r>
            <a:r>
              <a:rPr lang="ru-RU" altLang="ru-RU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13-1223 на тележках ДП-3</a:t>
            </a:r>
            <a:r>
              <a:rPr lang="ru-RU" altLang="ru-RU"/>
              <a:t> </a:t>
            </a:r>
          </a:p>
        </p:txBody>
      </p:sp>
      <p:sp>
        <p:nvSpPr>
          <p:cNvPr id="393219" name="Text Box 3"/>
          <p:cNvSpPr txBox="1">
            <a:spLocks noChangeArrowheads="1"/>
          </p:cNvSpPr>
          <p:nvPr/>
        </p:nvSpPr>
        <p:spPr bwMode="auto">
          <a:xfrm>
            <a:off x="1981200" y="866775"/>
            <a:ext cx="55340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b="1">
                <a:latin typeface="Arial" charset="0"/>
              </a:rPr>
              <a:t>РАМА ТЕЛЕЖКИ</a:t>
            </a:r>
          </a:p>
        </p:txBody>
      </p:sp>
      <p:pic>
        <p:nvPicPr>
          <p:cNvPr id="393221" name="Picture 5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79" b="2155"/>
          <a:stretch>
            <a:fillRect/>
          </a:stretch>
        </p:blipFill>
        <p:spPr bwMode="auto">
          <a:xfrm>
            <a:off x="1295400" y="1409700"/>
            <a:ext cx="6115050" cy="4821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15693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410" name="Rectangle 2"/>
          <p:cNvSpPr>
            <a:spLocks noChangeArrowheads="1"/>
          </p:cNvSpPr>
          <p:nvPr/>
        </p:nvSpPr>
        <p:spPr bwMode="auto">
          <a:xfrm>
            <a:off x="838200" y="111125"/>
            <a:ext cx="812641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/>
            <a:r>
              <a:rPr lang="ru-RU" altLang="ru-RU" b="1" i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Модель платформы </a:t>
            </a:r>
            <a:r>
              <a:rPr lang="ru-RU" altLang="ru-RU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13-1223 на тележках ДП-3</a:t>
            </a:r>
            <a:r>
              <a:rPr lang="ru-RU" altLang="ru-RU"/>
              <a:t> </a:t>
            </a:r>
          </a:p>
        </p:txBody>
      </p:sp>
      <p:sp>
        <p:nvSpPr>
          <p:cNvPr id="401411" name="Text Box 3"/>
          <p:cNvSpPr txBox="1">
            <a:spLocks noChangeArrowheads="1"/>
          </p:cNvSpPr>
          <p:nvPr/>
        </p:nvSpPr>
        <p:spPr bwMode="auto">
          <a:xfrm>
            <a:off x="1943100" y="762000"/>
            <a:ext cx="55340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b="1">
                <a:latin typeface="Arial" charset="0"/>
              </a:rPr>
              <a:t>СКОЛЬЗУН</a:t>
            </a:r>
          </a:p>
        </p:txBody>
      </p:sp>
      <p:pic>
        <p:nvPicPr>
          <p:cNvPr id="401413" name="Picture 5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26"/>
          <a:stretch>
            <a:fillRect/>
          </a:stretch>
        </p:blipFill>
        <p:spPr bwMode="auto">
          <a:xfrm>
            <a:off x="3724275" y="1428750"/>
            <a:ext cx="4422775" cy="444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1414" name="Picture 6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20" t="23141" r="11252" b="33156"/>
          <a:stretch>
            <a:fillRect/>
          </a:stretch>
        </p:blipFill>
        <p:spPr bwMode="auto">
          <a:xfrm>
            <a:off x="533400" y="990600"/>
            <a:ext cx="4783138" cy="261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1415" name="AutoShape 7"/>
          <p:cNvSpPr>
            <a:spLocks/>
          </p:cNvSpPr>
          <p:nvPr/>
        </p:nvSpPr>
        <p:spPr bwMode="auto">
          <a:xfrm>
            <a:off x="2978150" y="4132263"/>
            <a:ext cx="1489075" cy="458787"/>
          </a:xfrm>
          <a:prstGeom prst="callout1">
            <a:avLst>
              <a:gd name="adj1" fmla="val 24912"/>
              <a:gd name="adj2" fmla="val 105116"/>
              <a:gd name="adj3" fmla="val 121801"/>
              <a:gd name="adj4" fmla="val 233690"/>
            </a:avLst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r"/>
            <a:r>
              <a:rPr lang="ru-RU" altLang="ru-RU" sz="1600" b="1">
                <a:latin typeface="Arial" charset="0"/>
              </a:rPr>
              <a:t>Колпак скользуна</a:t>
            </a:r>
          </a:p>
        </p:txBody>
      </p:sp>
      <p:sp>
        <p:nvSpPr>
          <p:cNvPr id="401416" name="AutoShape 8"/>
          <p:cNvSpPr>
            <a:spLocks/>
          </p:cNvSpPr>
          <p:nvPr/>
        </p:nvSpPr>
        <p:spPr bwMode="auto">
          <a:xfrm>
            <a:off x="6956425" y="2635250"/>
            <a:ext cx="1489075" cy="460375"/>
          </a:xfrm>
          <a:prstGeom prst="callout1">
            <a:avLst>
              <a:gd name="adj1" fmla="val 24829"/>
              <a:gd name="adj2" fmla="val -5116"/>
              <a:gd name="adj3" fmla="val 374481"/>
              <a:gd name="adj4" fmla="val -18338"/>
            </a:avLst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r>
              <a:rPr lang="ru-RU" altLang="ru-RU" sz="1600" b="1">
                <a:latin typeface="Arial" charset="0"/>
              </a:rPr>
              <a:t>Плита на раме платформы</a:t>
            </a:r>
          </a:p>
        </p:txBody>
      </p:sp>
    </p:spTree>
    <p:extLst>
      <p:ext uri="{BB962C8B-B14F-4D97-AF65-F5344CB8AC3E}">
        <p14:creationId xmlns:p14="http://schemas.microsoft.com/office/powerpoint/2010/main" val="3231729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554" name="Rectangle 2"/>
          <p:cNvSpPr>
            <a:spLocks noChangeArrowheads="1"/>
          </p:cNvSpPr>
          <p:nvPr/>
        </p:nvSpPr>
        <p:spPr bwMode="auto">
          <a:xfrm>
            <a:off x="838200" y="111125"/>
            <a:ext cx="812641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/>
            <a:r>
              <a:rPr lang="ru-RU" altLang="ru-RU" b="1" i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Модель платформы </a:t>
            </a:r>
            <a:r>
              <a:rPr lang="ru-RU" altLang="ru-RU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13-1223 на тележках ДП-3</a:t>
            </a:r>
            <a:r>
              <a:rPr lang="ru-RU" altLang="ru-RU"/>
              <a:t> </a:t>
            </a:r>
          </a:p>
        </p:txBody>
      </p:sp>
      <p:sp>
        <p:nvSpPr>
          <p:cNvPr id="407555" name="Text Box 3"/>
          <p:cNvSpPr txBox="1">
            <a:spLocks noChangeArrowheads="1"/>
          </p:cNvSpPr>
          <p:nvPr/>
        </p:nvSpPr>
        <p:spPr bwMode="auto">
          <a:xfrm>
            <a:off x="1943100" y="762000"/>
            <a:ext cx="55340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b="1">
                <a:latin typeface="Arial" charset="0"/>
              </a:rPr>
              <a:t>УПРУГАЯ МОДЕЛЬ ГЛАВНОЙ РАМЫ</a:t>
            </a:r>
          </a:p>
        </p:txBody>
      </p:sp>
      <p:pic>
        <p:nvPicPr>
          <p:cNvPr id="407557" name="Picture 5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" t="22507" r="26462" b="14563"/>
          <a:stretch>
            <a:fillRect/>
          </a:stretch>
        </p:blipFill>
        <p:spPr bwMode="auto">
          <a:xfrm>
            <a:off x="933450" y="1143000"/>
            <a:ext cx="7235825" cy="465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24164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578" name="Rectangle 2"/>
          <p:cNvSpPr>
            <a:spLocks noChangeArrowheads="1"/>
          </p:cNvSpPr>
          <p:nvPr/>
        </p:nvSpPr>
        <p:spPr bwMode="auto">
          <a:xfrm>
            <a:off x="838200" y="111125"/>
            <a:ext cx="812641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/>
            <a:r>
              <a:rPr lang="ru-RU" altLang="ru-RU" b="1" i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Модель платформы </a:t>
            </a:r>
            <a:r>
              <a:rPr lang="ru-RU" altLang="ru-RU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13-1223 на тележках ДП-3</a:t>
            </a:r>
            <a:r>
              <a:rPr lang="ru-RU" altLang="ru-RU"/>
              <a:t> </a:t>
            </a:r>
          </a:p>
        </p:txBody>
      </p:sp>
      <p:sp>
        <p:nvSpPr>
          <p:cNvPr id="408579" name="Text Box 3"/>
          <p:cNvSpPr txBox="1">
            <a:spLocks noChangeArrowheads="1"/>
          </p:cNvSpPr>
          <p:nvPr/>
        </p:nvSpPr>
        <p:spPr bwMode="auto">
          <a:xfrm>
            <a:off x="1943100" y="762000"/>
            <a:ext cx="55340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b="1">
                <a:latin typeface="Arial" charset="0"/>
              </a:rPr>
              <a:t>ФОРМА 3,74 Гц</a:t>
            </a:r>
          </a:p>
        </p:txBody>
      </p:sp>
      <p:pic>
        <p:nvPicPr>
          <p:cNvPr id="408581" name="Picture 5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30" t="23613" r="18796" b="13498"/>
          <a:stretch>
            <a:fillRect/>
          </a:stretch>
        </p:blipFill>
        <p:spPr bwMode="auto">
          <a:xfrm>
            <a:off x="409575" y="1657350"/>
            <a:ext cx="3943350" cy="323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8582" name="Picture 6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40" t="25562" r="18745" b="13580"/>
          <a:stretch>
            <a:fillRect/>
          </a:stretch>
        </p:blipFill>
        <p:spPr bwMode="auto">
          <a:xfrm>
            <a:off x="4686300" y="1655763"/>
            <a:ext cx="3843338" cy="322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1451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Пиксел">
  <a:themeElements>
    <a:clrScheme name="Пиксел 12">
      <a:dk1>
        <a:srgbClr val="000000"/>
      </a:dk1>
      <a:lt1>
        <a:srgbClr val="FFFFFF"/>
      </a:lt1>
      <a:dk2>
        <a:srgbClr val="000000"/>
      </a:dk2>
      <a:lt2>
        <a:srgbClr val="00007D"/>
      </a:lt2>
      <a:accent1>
        <a:srgbClr val="9999FF"/>
      </a:accent1>
      <a:accent2>
        <a:srgbClr val="9999CC"/>
      </a:accent2>
      <a:accent3>
        <a:srgbClr val="FFFFFF"/>
      </a:accent3>
      <a:accent4>
        <a:srgbClr val="000000"/>
      </a:accent4>
      <a:accent5>
        <a:srgbClr val="CACAFF"/>
      </a:accent5>
      <a:accent6>
        <a:srgbClr val="8A8AB9"/>
      </a:accent6>
      <a:hlink>
        <a:srgbClr val="666699"/>
      </a:hlink>
      <a:folHlink>
        <a:srgbClr val="CCCCE6"/>
      </a:folHlink>
    </a:clrScheme>
    <a:fontScheme name="Пиксел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иксел 1">
        <a:dk1>
          <a:srgbClr val="0066FF"/>
        </a:dk1>
        <a:lt1>
          <a:srgbClr val="FFFFFF"/>
        </a:lt1>
        <a:dk2>
          <a:srgbClr val="000066"/>
        </a:dk2>
        <a:lt2>
          <a:srgbClr val="FFFFFF"/>
        </a:lt2>
        <a:accent1>
          <a:srgbClr val="6699FF"/>
        </a:accent1>
        <a:accent2>
          <a:srgbClr val="3333FF"/>
        </a:accent2>
        <a:accent3>
          <a:srgbClr val="AAAAB8"/>
        </a:accent3>
        <a:accent4>
          <a:srgbClr val="DADADA"/>
        </a:accent4>
        <a:accent5>
          <a:srgbClr val="B8CAFF"/>
        </a:accent5>
        <a:accent6>
          <a:srgbClr val="2D2DE7"/>
        </a:accent6>
        <a:hlink>
          <a:srgbClr val="FFCC00"/>
        </a:hlink>
        <a:folHlink>
          <a:srgbClr val="00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2">
        <a:dk1>
          <a:srgbClr val="009999"/>
        </a:dk1>
        <a:lt1>
          <a:srgbClr val="FFFFFF"/>
        </a:lt1>
        <a:dk2>
          <a:srgbClr val="334B49"/>
        </a:dk2>
        <a:lt2>
          <a:srgbClr val="FFFFFF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3">
        <a:dk1>
          <a:srgbClr val="006699"/>
        </a:dk1>
        <a:lt1>
          <a:srgbClr val="FFFFFF"/>
        </a:lt1>
        <a:dk2>
          <a:srgbClr val="333399"/>
        </a:dk2>
        <a:lt2>
          <a:srgbClr val="FFFFFF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ADADA"/>
        </a:accent4>
        <a:accent5>
          <a:srgbClr val="AACAE2"/>
        </a:accent5>
        <a:accent6>
          <a:srgbClr val="02799E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4">
        <a:dk1>
          <a:srgbClr val="008080"/>
        </a:dk1>
        <a:lt1>
          <a:srgbClr val="FFFFFF"/>
        </a:lt1>
        <a:dk2>
          <a:srgbClr val="2F978D"/>
        </a:dk2>
        <a:lt2>
          <a:srgbClr val="FFFFFF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ADADA"/>
        </a:accent4>
        <a:accent5>
          <a:srgbClr val="AACAFF"/>
        </a:accent5>
        <a:accent6>
          <a:srgbClr val="008A8A"/>
        </a:accent6>
        <a:hlink>
          <a:srgbClr val="FFFFCC"/>
        </a:hlink>
        <a:folHlink>
          <a:srgbClr val="70CA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5">
        <a:dk1>
          <a:srgbClr val="822504"/>
        </a:dk1>
        <a:lt1>
          <a:srgbClr val="FFFFFF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ADADA"/>
        </a:accent4>
        <a:accent5>
          <a:srgbClr val="FFCAAA"/>
        </a:accent5>
        <a:accent6>
          <a:srgbClr val="8F2505"/>
        </a:accent6>
        <a:hlink>
          <a:srgbClr val="FF3300"/>
        </a:hlink>
        <a:folHlink>
          <a:srgbClr val="7C07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6">
        <a:dk1>
          <a:srgbClr val="336600"/>
        </a:dk1>
        <a:lt1>
          <a:srgbClr val="FFFFFF"/>
        </a:lt1>
        <a:dk2>
          <a:srgbClr val="4A7911"/>
        </a:dk2>
        <a:lt2>
          <a:srgbClr val="FFFFFF"/>
        </a:lt2>
        <a:accent1>
          <a:srgbClr val="666633"/>
        </a:accent1>
        <a:accent2>
          <a:srgbClr val="669900"/>
        </a:accent2>
        <a:accent3>
          <a:srgbClr val="B1BEAA"/>
        </a:accent3>
        <a:accent4>
          <a:srgbClr val="DADADA"/>
        </a:accent4>
        <a:accent5>
          <a:srgbClr val="B8B8AD"/>
        </a:accent5>
        <a:accent6>
          <a:srgbClr val="5C8A00"/>
        </a:accent6>
        <a:hlink>
          <a:srgbClr val="FFCC00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7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8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C8A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9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D0466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10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393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11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EB0C3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12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A8AB9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860</TotalTime>
  <Words>794</Words>
  <Application>Microsoft Office PowerPoint</Application>
  <PresentationFormat>Экран (4:3)</PresentationFormat>
  <Paragraphs>190</Paragraphs>
  <Slides>54</Slides>
  <Notes>1</Notes>
  <HiddenSlides>0</HiddenSlides>
  <MMClips>5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54</vt:i4>
      </vt:variant>
    </vt:vector>
  </HeadingPairs>
  <TitlesOfParts>
    <vt:vector size="56" baseType="lpstr">
      <vt:lpstr>Оформление по умолчанию</vt:lpstr>
      <vt:lpstr>Пиксел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Организация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Быков</dc:creator>
  <cp:lastModifiedBy>Владимир А. Быков</cp:lastModifiedBy>
  <cp:revision>106</cp:revision>
  <cp:lastPrinted>2014-04-07T12:55:13Z</cp:lastPrinted>
  <dcterms:created xsi:type="dcterms:W3CDTF">2012-04-17T05:00:58Z</dcterms:created>
  <dcterms:modified xsi:type="dcterms:W3CDTF">2014-04-08T08:02:38Z</dcterms:modified>
</cp:coreProperties>
</file>