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56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3300"/>
    <a:srgbClr val="FF6600"/>
    <a:srgbClr val="0000FF"/>
    <a:srgbClr val="00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75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A593D-6B36-419D-A928-972BAF056E65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1CEAD-5898-43CC-AFB5-D0AC0EC0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19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  </a:t>
            </a:r>
          </a:p>
          <a:p>
            <a:endParaRPr lang="ru-RU" altLang="ru-RU" smtClean="0">
              <a:latin typeface="Arial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E3D9FE9B-221D-45DA-9CA7-9BDFA0153A20}" type="slidenum">
              <a:rPr lang="en-US" altLang="ru-RU" sz="1200" smtClean="0"/>
              <a:pPr algn="r" eaLnBrk="1" hangingPunct="1"/>
              <a:t>1</a:t>
            </a:fld>
            <a:endParaRPr lang="en-US" alt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1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4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04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89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90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8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1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547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3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6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84FDC-B181-486A-9AED-CC186CD01DA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9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7" Type="http://schemas.openxmlformats.org/officeDocument/2006/relationships/image" Target="../media/image5.png"/><Relationship Id="rId12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0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4" descr="um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8" y="541338"/>
            <a:ext cx="2778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" descr="umi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" y="6333265"/>
            <a:ext cx="1041140" cy="52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115616" y="6333265"/>
            <a:ext cx="802838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79612" y="6333265"/>
            <a:ext cx="8200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Второй научно-технический семинар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«Компьютерное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моделирование в железнодорожном транспорте: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динамика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прочность,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износ»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9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10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апреля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2014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Брянск,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Россия.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69" y="2020776"/>
            <a:ext cx="91415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динамики упругого железнодорожного пути в программном комплексе «Универсальный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механизм»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 и подходы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469" y="404664"/>
            <a:ext cx="914153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962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Актуальность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594485"/>
            <a:ext cx="8294688" cy="419099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Приложения модели упругого пути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293" y="1070734"/>
            <a:ext cx="83352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/>
              <a:t>исследование нагруженности элементов верхнего строения пути</a:t>
            </a:r>
            <a:r>
              <a:rPr lang="en-US" sz="2000" dirty="0" smtClean="0"/>
              <a:t>;</a:t>
            </a:r>
          </a:p>
          <a:p>
            <a:pPr indent="3619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/>
              <a:t>прогнозирование </a:t>
            </a:r>
            <a:r>
              <a:rPr lang="ru-RU" sz="2000" dirty="0" smtClean="0"/>
              <a:t>усталостной долговечности элементов верхнего строения пути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/>
              <a:t>уточнение нагруженности экипажной части рельсовых экипажей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/>
              <a:t>и</a:t>
            </a:r>
            <a:r>
              <a:rPr lang="ru-RU" sz="2000" dirty="0" smtClean="0"/>
              <a:t>сследование волнового износа поверхности катания рельсов</a:t>
            </a:r>
            <a:r>
              <a:rPr lang="en-US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/>
              <a:t>прогнозирование уровня шума близи железнодорожных магистралей.  </a:t>
            </a:r>
          </a:p>
        </p:txBody>
      </p:sp>
    </p:spTree>
    <p:extLst>
      <p:ext uri="{BB962C8B-B14F-4D97-AF65-F5344CB8AC3E}">
        <p14:creationId xmlns:p14="http://schemas.microsoft.com/office/powerpoint/2010/main" val="420273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Модель пути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161"/>
            <a:ext cx="9144000" cy="20907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770389" y="1284154"/>
                <a:ext cx="1925847" cy="344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𝐹</m:t>
                          </m:r>
                        </m:e>
                      </m:acc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ru-RU" sz="16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389" y="1284154"/>
                <a:ext cx="1925847" cy="344646"/>
              </a:xfrm>
              <a:prstGeom prst="rect">
                <a:avLst/>
              </a:prstGeom>
              <a:blipFill rotWithShape="1">
                <a:blip r:embed="rId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783862" y="2132856"/>
                <a:ext cx="36420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862" y="2132856"/>
                <a:ext cx="364202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887407" y="548680"/>
            <a:ext cx="20469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балка Тимошенко (МКЭ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1400" dirty="0"/>
          </a:p>
        </p:txBody>
      </p:sp>
      <p:cxnSp>
        <p:nvCxnSpPr>
          <p:cNvPr id="17" name="Прямая соединительная линия 16"/>
          <p:cNvCxnSpPr>
            <a:endCxn id="16" idx="2"/>
          </p:cNvCxnSpPr>
          <p:nvPr/>
        </p:nvCxnSpPr>
        <p:spPr>
          <a:xfrm flipV="1">
            <a:off x="1799554" y="856457"/>
            <a:ext cx="111307" cy="268290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30" idx="0"/>
          </p:cNvCxnSpPr>
          <p:nvPr/>
        </p:nvCxnSpPr>
        <p:spPr>
          <a:xfrm flipH="1">
            <a:off x="1361693" y="1836198"/>
            <a:ext cx="185973" cy="1330901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5496" y="3167099"/>
            <a:ext cx="26523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нелинейные силовые элементы</a:t>
            </a:r>
            <a:endParaRPr lang="ru-RU" sz="1400" dirty="0"/>
          </a:p>
        </p:txBody>
      </p:sp>
      <p:cxnSp>
        <p:nvCxnSpPr>
          <p:cNvPr id="37" name="Прямая соединительная линия 36"/>
          <p:cNvCxnSpPr>
            <a:endCxn id="42" idx="0"/>
          </p:cNvCxnSpPr>
          <p:nvPr/>
        </p:nvCxnSpPr>
        <p:spPr>
          <a:xfrm>
            <a:off x="2687185" y="2471410"/>
            <a:ext cx="403380" cy="1029598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42" idx="0"/>
          </p:cNvCxnSpPr>
          <p:nvPr/>
        </p:nvCxnSpPr>
        <p:spPr>
          <a:xfrm flipH="1">
            <a:off x="3090565" y="2471410"/>
            <a:ext cx="1769467" cy="1029598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231740" y="3501008"/>
            <a:ext cx="1717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интерфейсные узлы</a:t>
            </a:r>
            <a:endParaRPr lang="ru-RU" sz="1400" dirty="0"/>
          </a:p>
        </p:txBody>
      </p:sp>
      <p:cxnSp>
        <p:nvCxnSpPr>
          <p:cNvPr id="45" name="Прямая соединительная линия 44"/>
          <p:cNvCxnSpPr>
            <a:endCxn id="48" idx="0"/>
          </p:cNvCxnSpPr>
          <p:nvPr/>
        </p:nvCxnSpPr>
        <p:spPr>
          <a:xfrm>
            <a:off x="5190727" y="2924944"/>
            <a:ext cx="86681" cy="376880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923928" y="3301824"/>
            <a:ext cx="2706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с</a:t>
            </a:r>
            <a:r>
              <a:rPr lang="ru-RU" sz="1400" dirty="0" smtClean="0"/>
              <a:t>плошное двухпараметрическое</a:t>
            </a:r>
          </a:p>
          <a:p>
            <a:pPr algn="ctr"/>
            <a:r>
              <a:rPr lang="ru-RU" sz="1400" dirty="0" smtClean="0"/>
              <a:t>упруго-вязкое основание</a:t>
            </a:r>
          </a:p>
        </p:txBody>
      </p:sp>
      <p:cxnSp>
        <p:nvCxnSpPr>
          <p:cNvPr id="51" name="Прямая соединительная линия 50"/>
          <p:cNvCxnSpPr>
            <a:endCxn id="54" idx="0"/>
          </p:cNvCxnSpPr>
          <p:nvPr/>
        </p:nvCxnSpPr>
        <p:spPr>
          <a:xfrm>
            <a:off x="7524328" y="2680539"/>
            <a:ext cx="355020" cy="692712"/>
          </a:xfrm>
          <a:prstGeom prst="line">
            <a:avLst/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6624228" y="3373251"/>
            <a:ext cx="2510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балка Эйлера-Бернулли (МКЭ)</a:t>
            </a: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H="1">
            <a:off x="0" y="3897052"/>
            <a:ext cx="9143999" cy="0"/>
          </a:xfrm>
          <a:prstGeom prst="line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4834800" y="3960000"/>
            <a:ext cx="4200144" cy="2637352"/>
            <a:chOff x="4834800" y="3960000"/>
            <a:chExt cx="4200144" cy="263735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800" y="4520724"/>
              <a:ext cx="4200144" cy="117652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Прямоугольник 68"/>
                <p:cNvSpPr/>
                <p:nvPr/>
              </p:nvSpPr>
              <p:spPr>
                <a:xfrm>
                  <a:off x="6768244" y="5425479"/>
                  <a:ext cx="59291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/>
                          </a:rPr>
                          <m:t>𝑅</m:t>
                        </m:r>
                        <m:r>
                          <a:rPr lang="ru-RU" sz="1400" b="0" i="1" smtClean="0">
                            <a:latin typeface="Cambria Math"/>
                          </a:rPr>
                          <m:t>(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  <m:r>
                          <a:rPr lang="ru-RU" sz="1400" b="0" i="1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69" name="Прямоугольник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8244" y="5425479"/>
                  <a:ext cx="592919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Прямоугольник 69"/>
                <p:cNvSpPr/>
                <p:nvPr/>
              </p:nvSpPr>
              <p:spPr>
                <a:xfrm>
                  <a:off x="5724128" y="4525379"/>
                  <a:ext cx="34073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/>
                          </a:rPr>
                          <m:t>𝐹</m:t>
                        </m:r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70" name="Прямоугольник 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4128" y="4525379"/>
                  <a:ext cx="340734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Прямоугольник 70"/>
                <p:cNvSpPr/>
                <p:nvPr/>
              </p:nvSpPr>
              <p:spPr>
                <a:xfrm>
                  <a:off x="8048716" y="4525379"/>
                  <a:ext cx="34073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/>
                          </a:rPr>
                          <m:t>𝐹</m:t>
                        </m:r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71" name="Прямоугольник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8716" y="4525379"/>
                  <a:ext cx="340734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421836" y="4365104"/>
                  <a:ext cx="382412" cy="384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000" i="1">
                                <a:latin typeface="Cambria Math"/>
                              </a:rPr>
                              <m:t>𝜕</m:t>
                            </m:r>
                            <m:r>
                              <a:rPr lang="en-US" sz="1000" i="1">
                                <a:latin typeface="Cambria Math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1000" i="1">
                                <a:latin typeface="Cambria Math"/>
                              </a:rPr>
                              <m:t>𝜕</m:t>
                            </m:r>
                            <m:r>
                              <a:rPr lang="en-US" sz="1000" i="1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1836" y="4365104"/>
                  <a:ext cx="382412" cy="3849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6384356" y="5517232"/>
                  <a:ext cx="31188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/>
                          </a:rPr>
                          <m:t>𝑤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4356" y="5517232"/>
                  <a:ext cx="311880" cy="24622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Прямоугольник 32"/>
                <p:cNvSpPr/>
                <p:nvPr/>
              </p:nvSpPr>
              <p:spPr>
                <a:xfrm>
                  <a:off x="4983959" y="5857341"/>
                  <a:ext cx="3195042" cy="7400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400" dirty="0" smtClean="0"/>
                    <a:t>Математическая модель основания</a:t>
                  </a:r>
                  <a:r>
                    <a:rPr lang="en-US" sz="1400" dirty="0" smtClean="0"/>
                    <a:t>: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Cambria Math"/>
                          </a:rPr>
                          <m:t>𝑅</m:t>
                        </m:r>
                        <m:r>
                          <a:rPr lang="en-US" sz="1400" i="1">
                            <a:latin typeface="Cambria Math"/>
                          </a:rPr>
                          <m:t>(</m:t>
                        </m:r>
                        <m:r>
                          <a:rPr lang="en-US" sz="1400" i="1">
                            <a:latin typeface="Cambria Math"/>
                          </a:rPr>
                          <m:t>𝑥</m:t>
                        </m:r>
                        <m:r>
                          <a:rPr lang="en-US" sz="1400" i="1">
                            <a:latin typeface="Cambria Math"/>
                          </a:rPr>
                          <m:t>)=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400" i="1">
                            <a:latin typeface="Cambria Math"/>
                          </a:rPr>
                          <m:t>𝑤</m:t>
                        </m:r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acc>
                          <m:accPr>
                            <m:chr m:val="̇"/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𝑤</m:t>
                            </m:r>
                          </m:e>
                        </m:acc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acc>
                              <m:accPr>
                                <m:chr m:val="̇"/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𝑤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sz="1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33" name="Прямоугольник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959" y="5857341"/>
                  <a:ext cx="3195042" cy="740011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573" t="-82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5851184" y="3960000"/>
              <a:ext cx="210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Шпала на балласте</a:t>
              </a:r>
              <a:endParaRPr lang="ru-RU" b="1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360000" y="3960000"/>
            <a:ext cx="3796951" cy="2945129"/>
            <a:chOff x="360000" y="3960000"/>
            <a:chExt cx="3796951" cy="2945129"/>
          </a:xfrm>
        </p:grpSpPr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4320000"/>
              <a:ext cx="1920240" cy="239268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942116" y="3960000"/>
              <a:ext cx="749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Рельс</a:t>
              </a:r>
              <a:endParaRPr lang="ru-RU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2195736" y="5240233"/>
                  <a:ext cx="31200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/>
                          </a:rPr>
                          <m:t>𝑢</m:t>
                        </m:r>
                      </m:oMath>
                    </m:oMathPara>
                  </a14:m>
                  <a:endParaRPr lang="ru-RU" sz="12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5240233"/>
                  <a:ext cx="312008" cy="276999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1023863" y="4196117"/>
                  <a:ext cx="30777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/>
                          </a:rPr>
                          <m:t>𝑣</m:t>
                        </m:r>
                      </m:oMath>
                    </m:oMathPara>
                  </a14:m>
                  <a:endParaRPr lang="ru-RU" sz="1200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863" y="4196117"/>
                  <a:ext cx="307777" cy="276999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/>
            <p:cNvSpPr txBox="1"/>
            <p:nvPr/>
          </p:nvSpPr>
          <p:spPr>
            <a:xfrm>
              <a:off x="1304424" y="5193196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</a:t>
              </a:r>
              <a:endParaRPr lang="ru-RU" sz="14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4376" y="6597352"/>
              <a:ext cx="3032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9900"/>
                  </a:solidFill>
                </a:rPr>
                <a:t>N</a:t>
              </a:r>
              <a:endParaRPr lang="ru-RU" sz="1400" b="1" dirty="0">
                <a:solidFill>
                  <a:srgbClr val="0099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1600" y="5533491"/>
              <a:ext cx="269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S</a:t>
              </a:r>
              <a:endParaRPr lang="ru-RU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19772" y="5138608"/>
              <a:ext cx="163717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 </a:t>
              </a:r>
              <a:r>
                <a:rPr lang="ru-RU" sz="1400" dirty="0" smtClean="0"/>
                <a:t>– центр тяжести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S</a:t>
              </a:r>
              <a:r>
                <a:rPr lang="en-US" sz="1400" b="1" dirty="0" smtClean="0"/>
                <a:t> </a:t>
              </a:r>
              <a:r>
                <a:rPr lang="en-US" sz="1400" dirty="0" smtClean="0"/>
                <a:t>– </a:t>
              </a:r>
              <a:r>
                <a:rPr lang="ru-RU" sz="1400" dirty="0" smtClean="0"/>
                <a:t>центр кручения</a:t>
              </a:r>
            </a:p>
            <a:p>
              <a:r>
                <a:rPr lang="en-US" sz="1400" b="1" dirty="0" smtClean="0">
                  <a:solidFill>
                    <a:srgbClr val="009900"/>
                  </a:solidFill>
                </a:rPr>
                <a:t>N</a:t>
              </a:r>
              <a:r>
                <a:rPr lang="ru-RU" sz="1400" dirty="0" smtClean="0">
                  <a:solidFill>
                    <a:srgbClr val="0000FF"/>
                  </a:solidFill>
                </a:rPr>
                <a:t> </a:t>
              </a:r>
              <a:r>
                <a:rPr lang="ru-RU" sz="1400" dirty="0" smtClean="0"/>
                <a:t>– узел</a:t>
              </a:r>
              <a:endParaRPr lang="ru-RU" sz="1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 rot="21260709">
              <a:off x="1475835" y="5197190"/>
              <a:ext cx="7187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200" dirty="0" smtClean="0"/>
                <a:t>главные</a:t>
              </a:r>
            </a:p>
            <a:p>
              <a:pPr algn="ctr"/>
              <a:r>
                <a:rPr lang="ru-RU" sz="1200" dirty="0" smtClean="0"/>
                <a:t>оси</a:t>
              </a:r>
              <a:endParaRPr lang="ru-RU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763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4" y="2123992"/>
            <a:ext cx="4718050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47991"/>
            <a:ext cx="3960000" cy="1009038"/>
          </a:xfrm>
          <a:prstGeom prst="rect">
            <a:avLst/>
          </a:prstGeom>
        </p:spPr>
      </p:pic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Модель пути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8751888" y="632936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7764" y="476672"/>
                <a:ext cx="8931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rgbClr val="FF6600"/>
                          </a:solidFill>
                          <a:latin typeface="Cambria Math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6600"/>
                          </a:solidFill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6600"/>
                              </a:solidFill>
                              <a:latin typeface="Cambria Math"/>
                              <a:ea typeface="Cambria Math"/>
                            </a:rPr>
                            <m:t>ωt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764" y="476672"/>
                <a:ext cx="89313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55676" y="636947"/>
                <a:ext cx="8931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rgbClr val="FF6600"/>
                          </a:solidFill>
                          <a:latin typeface="Cambria Math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6600"/>
                          </a:solidFill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6600"/>
                              </a:solidFill>
                              <a:latin typeface="Cambria Math"/>
                              <a:ea typeface="Cambria Math"/>
                            </a:rPr>
                            <m:t>ωt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676" y="636947"/>
                <a:ext cx="89313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Группа 25"/>
          <p:cNvGrpSpPr/>
          <p:nvPr/>
        </p:nvGrpSpPr>
        <p:grpSpPr>
          <a:xfrm>
            <a:off x="2419200" y="1304764"/>
            <a:ext cx="1422000" cy="698594"/>
            <a:chOff x="2419200" y="1376772"/>
            <a:chExt cx="1422000" cy="69859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2419200" y="1376772"/>
              <a:ext cx="0" cy="648072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841200" y="1376772"/>
              <a:ext cx="0" cy="648072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419200" y="2024844"/>
              <a:ext cx="14220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968624" y="1736812"/>
              <a:ext cx="271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</a:t>
              </a:r>
              <a:endParaRPr lang="ru-RU" sz="16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2000" y="1727992"/>
            <a:ext cx="1527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возмущение приложено</a:t>
            </a:r>
          </a:p>
          <a:p>
            <a:r>
              <a:rPr lang="ru-RU" sz="1000" dirty="0" smtClean="0"/>
              <a:t>между шпалами</a:t>
            </a:r>
            <a:endParaRPr lang="ru-RU" sz="1000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36" y="647992"/>
            <a:ext cx="3661133" cy="1008000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6570380" y="1304764"/>
            <a:ext cx="1422000" cy="698594"/>
            <a:chOff x="2419200" y="1376772"/>
            <a:chExt cx="1422000" cy="69859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2419200" y="1376772"/>
              <a:ext cx="0" cy="648072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841200" y="1376772"/>
              <a:ext cx="0" cy="648072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2419200" y="2024844"/>
              <a:ext cx="14220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968624" y="1736812"/>
              <a:ext cx="271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</a:t>
              </a:r>
              <a:endParaRPr lang="ru-RU" sz="16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775214" y="440668"/>
                <a:ext cx="8931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rgbClr val="FF6600"/>
                          </a:solidFill>
                          <a:latin typeface="Cambria Math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6600"/>
                          </a:solidFill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6600"/>
                              </a:solidFill>
                              <a:latin typeface="Cambria Math"/>
                              <a:ea typeface="Cambria Math"/>
                            </a:rPr>
                            <m:t>ωt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5214" y="440668"/>
                <a:ext cx="89313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983126" y="600943"/>
                <a:ext cx="8931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rgbClr val="FF6600"/>
                          </a:solidFill>
                          <a:latin typeface="Cambria Math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6600"/>
                          </a:solidFill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6600"/>
                              </a:solidFill>
                              <a:latin typeface="Cambria Math"/>
                              <a:ea typeface="Cambria Math"/>
                            </a:rPr>
                            <m:t>ωt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126" y="600943"/>
                <a:ext cx="89313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4824028" y="1727992"/>
            <a:ext cx="1527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возмущение приложено</a:t>
            </a:r>
          </a:p>
          <a:p>
            <a:r>
              <a:rPr lang="ru-RU" sz="1000" dirty="0"/>
              <a:t>н</a:t>
            </a:r>
            <a:r>
              <a:rPr lang="ru-RU" sz="1000" dirty="0" smtClean="0"/>
              <a:t>ад шпалой</a:t>
            </a:r>
            <a:endParaRPr lang="ru-RU" sz="1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62" y="2123992"/>
            <a:ext cx="4718050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5582940"/>
            <a:ext cx="5812536" cy="978408"/>
          </a:xfrm>
          <a:prstGeom prst="rect">
            <a:avLst/>
          </a:prstGeom>
        </p:spPr>
      </p:pic>
      <p:sp>
        <p:nvSpPr>
          <p:cNvPr id="52" name="Овал 51"/>
          <p:cNvSpPr/>
          <p:nvPr/>
        </p:nvSpPr>
        <p:spPr>
          <a:xfrm>
            <a:off x="2483768" y="5085184"/>
            <a:ext cx="504000" cy="504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2185200" y="6129300"/>
            <a:ext cx="0" cy="1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049200" y="6129299"/>
            <a:ext cx="0" cy="64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185200" y="6273316"/>
            <a:ext cx="864576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442897" y="6032321"/>
                <a:ext cx="3649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2897" y="6032321"/>
                <a:ext cx="364907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Прямая соединительная линия 66"/>
          <p:cNvCxnSpPr/>
          <p:nvPr/>
        </p:nvCxnSpPr>
        <p:spPr>
          <a:xfrm>
            <a:off x="5644800" y="6129299"/>
            <a:ext cx="0" cy="64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049200" y="6760815"/>
            <a:ext cx="2595600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171089" y="6525344"/>
                <a:ext cx="3048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latin typeface="Cambria Math"/>
                        </a:rPr>
                        <m:t>L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1089" y="6525344"/>
                <a:ext cx="304827" cy="2769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Овал 77"/>
          <p:cNvSpPr/>
          <p:nvPr/>
        </p:nvSpPr>
        <p:spPr>
          <a:xfrm>
            <a:off x="3311860" y="5085184"/>
            <a:ext cx="504000" cy="50400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2735767" y="5474888"/>
            <a:ext cx="828093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Овал 71"/>
          <p:cNvSpPr/>
          <p:nvPr/>
        </p:nvSpPr>
        <p:spPr>
          <a:xfrm>
            <a:off x="2712908" y="53143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3541000" y="531342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flipH="1">
            <a:off x="2735767" y="5320816"/>
            <a:ext cx="1" cy="1669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3562020" y="5321530"/>
            <a:ext cx="1" cy="1669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2975987" y="5229200"/>
                <a:ext cx="3649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987" y="5229200"/>
                <a:ext cx="364907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6" name="Рисунок 8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583616"/>
            <a:ext cx="1197864" cy="978408"/>
          </a:xfrm>
          <a:prstGeom prst="rect">
            <a:avLst/>
          </a:prstGeom>
        </p:spPr>
      </p:pic>
      <p:cxnSp>
        <p:nvCxnSpPr>
          <p:cNvPr id="92" name="Прямая соединительная линия 91"/>
          <p:cNvCxnSpPr/>
          <p:nvPr/>
        </p:nvCxnSpPr>
        <p:spPr>
          <a:xfrm>
            <a:off x="251520" y="5553236"/>
            <a:ext cx="648072" cy="6175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H="1">
            <a:off x="323528" y="5580192"/>
            <a:ext cx="612068" cy="6211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>
            <a:off x="6012136" y="5553276"/>
            <a:ext cx="0" cy="3600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>
            <a:off x="5832180" y="5733296"/>
            <a:ext cx="36000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1032"/>
          <p:cNvSpPr txBox="1"/>
          <p:nvPr/>
        </p:nvSpPr>
        <p:spPr>
          <a:xfrm>
            <a:off x="7375498" y="5481228"/>
            <a:ext cx="1769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циклическая модель</a:t>
            </a:r>
          </a:p>
          <a:p>
            <a:pPr algn="ctr"/>
            <a:r>
              <a:rPr lang="ru-RU" sz="1400" dirty="0" smtClean="0"/>
              <a:t>бесконечного пути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89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8" grpId="0"/>
      <p:bldP spid="76" grpId="0"/>
      <p:bldP spid="78" grpId="0" animBg="1"/>
      <p:bldP spid="72" grpId="0" animBg="1"/>
      <p:bldP spid="82" grpId="0" animBg="1"/>
      <p:bldP spid="88" grpId="0"/>
      <p:bldP spid="10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Исследование вертикального отклика пути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8751888" y="632936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6120000" y="504000"/>
            <a:ext cx="2993371" cy="4014412"/>
            <a:chOff x="6120000" y="504000"/>
            <a:chExt cx="2993371" cy="401441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508912" y="4149080"/>
              <a:ext cx="24915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8000"/>
                  </a:solidFill>
                </a:rPr>
                <a:t>[K.L. </a:t>
              </a:r>
              <a:r>
                <a:rPr lang="en-US" dirty="0" err="1" smtClean="0">
                  <a:solidFill>
                    <a:srgbClr val="008000"/>
                  </a:solidFill>
                </a:rPr>
                <a:t>Knothe</a:t>
              </a:r>
              <a:r>
                <a:rPr lang="en-US" dirty="0" smtClean="0">
                  <a:solidFill>
                    <a:srgbClr val="008000"/>
                  </a:solidFill>
                </a:rPr>
                <a:t>, </a:t>
              </a:r>
              <a:r>
                <a:rPr lang="en-US" dirty="0" err="1" smtClean="0">
                  <a:solidFill>
                    <a:srgbClr val="008000"/>
                  </a:solidFill>
                </a:rPr>
                <a:t>S.L.Grassie</a:t>
              </a:r>
              <a:r>
                <a:rPr lang="en-US" dirty="0" smtClean="0">
                  <a:solidFill>
                    <a:srgbClr val="008000"/>
                  </a:solidFill>
                </a:rPr>
                <a:t>]</a:t>
              </a:r>
              <a:endParaRPr lang="ru-RU" dirty="0">
                <a:solidFill>
                  <a:srgbClr val="008000"/>
                </a:solidFill>
              </a:endParaRPr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0000" y="504000"/>
              <a:ext cx="2993371" cy="3600000"/>
            </a:xfrm>
            <a:prstGeom prst="rect">
              <a:avLst/>
            </a:prstGeom>
          </p:spPr>
        </p:pic>
      </p:grp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692696"/>
            <a:ext cx="6102350" cy="31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67" name="Группа 2066"/>
          <p:cNvGrpSpPr/>
          <p:nvPr/>
        </p:nvGrpSpPr>
        <p:grpSpPr>
          <a:xfrm>
            <a:off x="1178174" y="1260000"/>
            <a:ext cx="1843478" cy="1520928"/>
            <a:chOff x="1178174" y="1260000"/>
            <a:chExt cx="1843478" cy="1520928"/>
          </a:xfrm>
        </p:grpSpPr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8174" y="2240928"/>
              <a:ext cx="1665634" cy="540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cxnSp>
          <p:nvCxnSpPr>
            <p:cNvPr id="46" name="Прямая соединительная линия 45"/>
            <p:cNvCxnSpPr>
              <a:endCxn id="45" idx="0"/>
            </p:cNvCxnSpPr>
            <p:nvPr/>
          </p:nvCxnSpPr>
          <p:spPr>
            <a:xfrm flipH="1">
              <a:off x="2010991" y="1260000"/>
              <a:ext cx="1010661" cy="980928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4" name="Группа 2073"/>
          <p:cNvGrpSpPr/>
          <p:nvPr/>
        </p:nvGrpSpPr>
        <p:grpSpPr>
          <a:xfrm>
            <a:off x="3264930" y="1556792"/>
            <a:ext cx="1739118" cy="1294712"/>
            <a:chOff x="3264930" y="1556792"/>
            <a:chExt cx="1739118" cy="1294712"/>
          </a:xfrm>
        </p:grpSpPr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4930" y="2311504"/>
              <a:ext cx="1739118" cy="540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4134489" y="1556792"/>
              <a:ext cx="329500" cy="747208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2" name="Группа 2071"/>
          <p:cNvGrpSpPr/>
          <p:nvPr/>
        </p:nvGrpSpPr>
        <p:grpSpPr>
          <a:xfrm>
            <a:off x="4319972" y="584684"/>
            <a:ext cx="1788750" cy="747400"/>
            <a:chOff x="4319972" y="584684"/>
            <a:chExt cx="1788750" cy="747400"/>
          </a:xfrm>
        </p:grpSpPr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972" y="584684"/>
              <a:ext cx="1788750" cy="540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cxnSp>
          <p:nvCxnSpPr>
            <p:cNvPr id="50" name="Прямая соединительная линия 49"/>
            <p:cNvCxnSpPr>
              <a:endCxn id="49" idx="2"/>
            </p:cNvCxnSpPr>
            <p:nvPr/>
          </p:nvCxnSpPr>
          <p:spPr>
            <a:xfrm flipH="1" flipV="1">
              <a:off x="5214347" y="1124684"/>
              <a:ext cx="59653" cy="20740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3" name="TextBox 2072"/>
          <p:cNvSpPr txBox="1"/>
          <p:nvPr/>
        </p:nvSpPr>
        <p:spPr>
          <a:xfrm>
            <a:off x="2771800" y="980728"/>
            <a:ext cx="797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40-120 Гц</a:t>
            </a:r>
            <a:endParaRPr lang="ru-RU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4128039" y="1268760"/>
            <a:ext cx="876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300-600 Гц</a:t>
            </a:r>
            <a:endParaRPr lang="ru-RU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5273627" y="1196752"/>
            <a:ext cx="954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900-1200 Гц</a:t>
            </a:r>
            <a:endParaRPr lang="ru-RU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5004"/>
            <a:ext cx="6102350" cy="31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74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Будущая работа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8751888" y="632936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4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500" y="692696"/>
            <a:ext cx="83352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"/>
            </a:pPr>
            <a:r>
              <a:rPr lang="ru-RU" sz="2000" dirty="0"/>
              <a:t>и</a:t>
            </a:r>
            <a:r>
              <a:rPr lang="ru-RU" sz="2000" dirty="0" smtClean="0"/>
              <a:t>сследование совместной динамики пути и рельсовых экипажей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342900" indent="-342900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"/>
            </a:pPr>
            <a:r>
              <a:rPr lang="ru-RU" sz="2000" dirty="0" smtClean="0"/>
              <a:t>нелинейные модели балласта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marL="342900" indent="-342900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"/>
            </a:pPr>
            <a:r>
              <a:rPr lang="ru-RU" sz="2000" dirty="0"/>
              <a:t>м</a:t>
            </a:r>
            <a:r>
              <a:rPr lang="ru-RU" sz="2000" dirty="0" smtClean="0"/>
              <a:t>одель безбалластного пути.  </a:t>
            </a:r>
          </a:p>
        </p:txBody>
      </p:sp>
    </p:spTree>
    <p:extLst>
      <p:ext uri="{BB962C8B-B14F-4D97-AF65-F5344CB8AC3E}">
        <p14:creationId xmlns:p14="http://schemas.microsoft.com/office/powerpoint/2010/main" val="82368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028" y="2565444"/>
            <a:ext cx="4123944" cy="2267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980728"/>
            <a:ext cx="44518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Доклад окончен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4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853</TotalTime>
  <Words>311</Words>
  <Application>Microsoft Office PowerPoint</Application>
  <PresentationFormat>Экран (4:3)</PresentationFormat>
  <Paragraphs>72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91</cp:revision>
  <dcterms:created xsi:type="dcterms:W3CDTF">2014-04-06T16:48:39Z</dcterms:created>
  <dcterms:modified xsi:type="dcterms:W3CDTF">2014-04-08T22:38:07Z</dcterms:modified>
</cp:coreProperties>
</file>