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 id="2147483873" r:id="rId2"/>
  </p:sldMasterIdLst>
  <p:notesMasterIdLst>
    <p:notesMasterId r:id="rId19"/>
  </p:notesMasterIdLst>
  <p:handoutMasterIdLst>
    <p:handoutMasterId r:id="rId20"/>
  </p:handoutMasterIdLst>
  <p:sldIdLst>
    <p:sldId id="534" r:id="rId3"/>
    <p:sldId id="536" r:id="rId4"/>
    <p:sldId id="484" r:id="rId5"/>
    <p:sldId id="537" r:id="rId6"/>
    <p:sldId id="538" r:id="rId7"/>
    <p:sldId id="516" r:id="rId8"/>
    <p:sldId id="514" r:id="rId9"/>
    <p:sldId id="540" r:id="rId10"/>
    <p:sldId id="544" r:id="rId11"/>
    <p:sldId id="542" r:id="rId12"/>
    <p:sldId id="449" r:id="rId13"/>
    <p:sldId id="522" r:id="rId14"/>
    <p:sldId id="523" r:id="rId15"/>
    <p:sldId id="524" r:id="rId16"/>
    <p:sldId id="529" r:id="rId17"/>
    <p:sldId id="531" r:id="rId18"/>
  </p:sldIdLst>
  <p:sldSz cx="9144000" cy="6858000" type="screen4x3"/>
  <p:notesSz cx="6759575" cy="9867900"/>
  <p:embeddedFontLst>
    <p:embeddedFont>
      <p:font typeface="宋体" charset="-122"/>
      <p:regular r:id="rId21"/>
    </p:embeddedFont>
    <p:embeddedFont>
      <p:font typeface="Calibri" pitchFamily="34" charset="0"/>
      <p:regular r:id="rId22"/>
      <p:bold r:id="rId23"/>
      <p:italic r:id="rId24"/>
      <p:boldItalic r:id="rId25"/>
    </p:embeddedFont>
  </p:embeddedFontLst>
  <p:defaultTextStyle>
    <a:defPPr>
      <a:defRPr lang="en-US"/>
    </a:defPPr>
    <a:lvl1pPr algn="ctr" rtl="0" fontAlgn="base">
      <a:spcBef>
        <a:spcPct val="0"/>
      </a:spcBef>
      <a:spcAft>
        <a:spcPct val="0"/>
      </a:spcAft>
      <a:defRPr sz="1600" kern="1200">
        <a:solidFill>
          <a:schemeClr val="tx1"/>
        </a:solidFill>
        <a:latin typeface="Times New Roman" pitchFamily="18" charset="0"/>
        <a:ea typeface="+mn-ea"/>
        <a:cs typeface="+mn-cs"/>
      </a:defRPr>
    </a:lvl1pPr>
    <a:lvl2pPr marL="457200" algn="ctr" rtl="0" fontAlgn="base">
      <a:spcBef>
        <a:spcPct val="0"/>
      </a:spcBef>
      <a:spcAft>
        <a:spcPct val="0"/>
      </a:spcAft>
      <a:defRPr sz="1600" kern="1200">
        <a:solidFill>
          <a:schemeClr val="tx1"/>
        </a:solidFill>
        <a:latin typeface="Times New Roman" pitchFamily="18" charset="0"/>
        <a:ea typeface="+mn-ea"/>
        <a:cs typeface="+mn-cs"/>
      </a:defRPr>
    </a:lvl2pPr>
    <a:lvl3pPr marL="914400" algn="ctr" rtl="0" fontAlgn="base">
      <a:spcBef>
        <a:spcPct val="0"/>
      </a:spcBef>
      <a:spcAft>
        <a:spcPct val="0"/>
      </a:spcAft>
      <a:defRPr sz="1600" kern="1200">
        <a:solidFill>
          <a:schemeClr val="tx1"/>
        </a:solidFill>
        <a:latin typeface="Times New Roman" pitchFamily="18" charset="0"/>
        <a:ea typeface="+mn-ea"/>
        <a:cs typeface="+mn-cs"/>
      </a:defRPr>
    </a:lvl3pPr>
    <a:lvl4pPr marL="1371600" algn="ctr" rtl="0" fontAlgn="base">
      <a:spcBef>
        <a:spcPct val="0"/>
      </a:spcBef>
      <a:spcAft>
        <a:spcPct val="0"/>
      </a:spcAft>
      <a:defRPr sz="1600" kern="1200">
        <a:solidFill>
          <a:schemeClr val="tx1"/>
        </a:solidFill>
        <a:latin typeface="Times New Roman" pitchFamily="18" charset="0"/>
        <a:ea typeface="+mn-ea"/>
        <a:cs typeface="+mn-cs"/>
      </a:defRPr>
    </a:lvl4pPr>
    <a:lvl5pPr marL="1828800" algn="ctr"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FF3300"/>
    <a:srgbClr val="FFFFCC"/>
    <a:srgbClr val="CCECFF"/>
    <a:srgbClr val="CCCCFF"/>
    <a:srgbClr val="6DFF6D"/>
    <a:srgbClr val="11FF11"/>
    <a:srgbClr val="99FF66"/>
    <a:srgbClr val="66FFFF"/>
    <a:srgbClr val="FF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394" autoAdjust="0"/>
    <p:restoredTop sz="67663" autoAdjust="0"/>
  </p:normalViewPr>
  <p:slideViewPr>
    <p:cSldViewPr snapToObjects="1" showGuides="1">
      <p:cViewPr varScale="1">
        <p:scale>
          <a:sx n="67" d="100"/>
          <a:sy n="67" d="100"/>
        </p:scale>
        <p:origin x="-384" y="-90"/>
      </p:cViewPr>
      <p:guideLst>
        <p:guide orient="horz" pos="1797"/>
        <p:guide pos="1565"/>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77" d="100"/>
          <a:sy n="77" d="100"/>
        </p:scale>
        <p:origin x="-2118" y="-96"/>
      </p:cViewPr>
      <p:guideLst>
        <p:guide orient="horz" pos="3108"/>
        <p:guide pos="2129"/>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1.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25E3C7A-9947-4302-B203-0F2272300DDD}" type="slidenum">
              <a:rPr lang="en-US"/>
              <a:pPr>
                <a:defRPr/>
              </a:pPr>
              <a:t>‹#›</a:t>
            </a:fld>
            <a:endParaRPr lang="en-US"/>
          </a:p>
        </p:txBody>
      </p:sp>
    </p:spTree>
    <p:extLst>
      <p:ext uri="{BB962C8B-B14F-4D97-AF65-F5344CB8AC3E}">
        <p14:creationId xmlns:p14="http://schemas.microsoft.com/office/powerpoint/2010/main" xmlns="" val="36895589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2772" name="Rectangle 4"/>
          <p:cNvSpPr>
            <a:spLocks noGrp="1" noRot="1" noChangeAspect="1" noChangeArrowheads="1" noTextEdit="1"/>
          </p:cNvSpPr>
          <p:nvPr>
            <p:ph type="sldImg" idx="2"/>
          </p:nvPr>
        </p:nvSpPr>
        <p:spPr bwMode="auto">
          <a:xfrm>
            <a:off x="912813" y="739775"/>
            <a:ext cx="4933950" cy="3700463"/>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F85A1C0-75AF-41DF-8CD3-0BE40A8883BF}" type="slidenum">
              <a:rPr lang="en-US"/>
              <a:pPr>
                <a:defRPr/>
              </a:pPr>
              <a:t>‹#›</a:t>
            </a:fld>
            <a:endParaRPr lang="en-US"/>
          </a:p>
        </p:txBody>
      </p:sp>
    </p:spTree>
    <p:extLst>
      <p:ext uri="{BB962C8B-B14F-4D97-AF65-F5344CB8AC3E}">
        <p14:creationId xmlns:p14="http://schemas.microsoft.com/office/powerpoint/2010/main" xmlns="" val="867503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раз слайда 1"/>
          <p:cNvSpPr>
            <a:spLocks noGrp="1" noRot="1" noChangeAspect="1" noTextEdit="1"/>
          </p:cNvSpPr>
          <p:nvPr>
            <p:ph type="sldImg"/>
          </p:nvPr>
        </p:nvSpPr>
        <p:spPr>
          <a:ln/>
        </p:spPr>
      </p:sp>
      <p:sp>
        <p:nvSpPr>
          <p:cNvPr id="45059" name="Заметки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ru-RU" smtClean="0">
                <a:latin typeface="Arial" charset="0"/>
              </a:rPr>
              <a:t>  </a:t>
            </a:r>
          </a:p>
          <a:p>
            <a:endParaRPr lang="ru-RU" smtClean="0">
              <a:latin typeface="Arial" charset="0"/>
            </a:endParaRPr>
          </a:p>
        </p:txBody>
      </p:sp>
      <p:sp>
        <p:nvSpPr>
          <p:cNvPr id="45060" name="Номер слайда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eaLnBrk="0" hangingPunct="0">
              <a:defRPr sz="1600">
                <a:solidFill>
                  <a:schemeClr val="tx1"/>
                </a:solidFill>
                <a:latin typeface="Times New Roman" pitchFamily="18" charset="0"/>
              </a:defRPr>
            </a:lvl1pPr>
            <a:lvl2pPr marL="742950" indent="-285750" algn="ctr" eaLnBrk="0" hangingPunct="0">
              <a:defRPr sz="1600">
                <a:solidFill>
                  <a:schemeClr val="tx1"/>
                </a:solidFill>
                <a:latin typeface="Times New Roman" pitchFamily="18" charset="0"/>
              </a:defRPr>
            </a:lvl2pPr>
            <a:lvl3pPr marL="1143000" indent="-228600" algn="ctr" eaLnBrk="0" hangingPunct="0">
              <a:defRPr sz="1600">
                <a:solidFill>
                  <a:schemeClr val="tx1"/>
                </a:solidFill>
                <a:latin typeface="Times New Roman" pitchFamily="18" charset="0"/>
              </a:defRPr>
            </a:lvl3pPr>
            <a:lvl4pPr marL="1600200" indent="-228600" algn="ctr" eaLnBrk="0" hangingPunct="0">
              <a:defRPr sz="1600">
                <a:solidFill>
                  <a:schemeClr val="tx1"/>
                </a:solidFill>
                <a:latin typeface="Times New Roman" pitchFamily="18" charset="0"/>
              </a:defRPr>
            </a:lvl4pPr>
            <a:lvl5pPr marL="2057400" indent="-228600" algn="ctr"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algn="r" eaLnBrk="1" hangingPunct="1"/>
            <a:fld id="{1DB0237B-E7C0-4C06-AD51-A3B3FB1BC6E5}" type="slidenum">
              <a:rPr lang="en-US" sz="1200">
                <a:solidFill>
                  <a:prstClr val="black"/>
                </a:solidFill>
              </a:rPr>
              <a:pPr algn="r" eaLnBrk="1" hangingPunct="1"/>
              <a:t>1</a:t>
            </a:fld>
            <a:endParaRPr lang="en-US" sz="120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r>
              <a:rPr lang="ru-RU" sz="1200" kern="1200" baseline="0" dirty="0" smtClean="0">
                <a:solidFill>
                  <a:schemeClr val="tx1"/>
                </a:solidFill>
                <a:latin typeface="Times New Roman" pitchFamily="18" charset="0"/>
                <a:ea typeface="+mn-ea"/>
                <a:cs typeface="+mn-cs"/>
              </a:rPr>
              <a:t>В настоящее время я вижу следующие возможные направления развития инструмента.</a:t>
            </a:r>
          </a:p>
          <a:p>
            <a:pPr marL="228600" indent="-228600">
              <a:buAutoNum type="arabicPeriod"/>
            </a:pPr>
            <a:r>
              <a:rPr lang="ru-RU" sz="1200" kern="1200" baseline="0" dirty="0" smtClean="0">
                <a:solidFill>
                  <a:schemeClr val="tx1"/>
                </a:solidFill>
                <a:latin typeface="Times New Roman" pitchFamily="18" charset="0"/>
                <a:ea typeface="+mn-ea"/>
                <a:cs typeface="+mn-cs"/>
              </a:rPr>
              <a:t>В рамках текущего заказа на вторую очередь железнодорожного тренажера для ж/д Турции планируется реализовать функционал виртуальных поездов – поездов движения которых задается </a:t>
            </a:r>
            <a:r>
              <a:rPr lang="ru-RU" sz="1200" kern="1200" baseline="0" dirty="0" err="1" smtClean="0">
                <a:solidFill>
                  <a:schemeClr val="tx1"/>
                </a:solidFill>
                <a:latin typeface="Times New Roman" pitchFamily="18" charset="0"/>
                <a:ea typeface="+mn-ea"/>
                <a:cs typeface="+mn-cs"/>
              </a:rPr>
              <a:t>кинематически</a:t>
            </a:r>
            <a:r>
              <a:rPr lang="ru-RU" sz="1200" kern="1200" baseline="0" dirty="0" smtClean="0">
                <a:solidFill>
                  <a:schemeClr val="tx1"/>
                </a:solidFill>
                <a:latin typeface="Times New Roman" pitchFamily="18" charset="0"/>
                <a:ea typeface="+mn-ea"/>
                <a:cs typeface="+mn-cs"/>
              </a:rPr>
              <a:t>. Этот функционал будет использоваться для одновременной тренировки машинистов нескольких локомотивов на участке пути, а также тренировки </a:t>
            </a:r>
            <a:r>
              <a:rPr lang="ru-RU" sz="1200" kern="1200" baseline="0" dirty="0" smtClean="0">
                <a:solidFill>
                  <a:schemeClr val="tx1"/>
                </a:solidFill>
                <a:latin typeface="Times New Roman" pitchFamily="18" charset="0"/>
                <a:ea typeface="+mn-ea"/>
                <a:cs typeface="+mn-cs"/>
              </a:rPr>
              <a:t>диспетчерских служб </a:t>
            </a:r>
            <a:r>
              <a:rPr lang="ru-RU" sz="1200" kern="1200" baseline="0" dirty="0" smtClean="0">
                <a:solidFill>
                  <a:schemeClr val="tx1"/>
                </a:solidFill>
                <a:latin typeface="Times New Roman" pitchFamily="18" charset="0"/>
                <a:ea typeface="+mn-ea"/>
                <a:cs typeface="+mn-cs"/>
              </a:rPr>
              <a:t>пути.</a:t>
            </a:r>
          </a:p>
          <a:p>
            <a:pPr marL="228600" indent="-228600">
              <a:buAutoNum type="arabicPeriod"/>
            </a:pPr>
            <a:endParaRPr lang="ru-RU" sz="1200" kern="1200" baseline="0" dirty="0" smtClean="0">
              <a:solidFill>
                <a:schemeClr val="tx1"/>
              </a:solidFill>
              <a:latin typeface="Times New Roman" pitchFamily="18" charset="0"/>
              <a:ea typeface="+mn-ea"/>
              <a:cs typeface="+mn-cs"/>
            </a:endParaRPr>
          </a:p>
          <a:p>
            <a:pPr marL="228600" indent="-228600">
              <a:buAutoNum type="arabicPeriod"/>
            </a:pPr>
            <a:r>
              <a:rPr lang="ru-RU" sz="1200" kern="1200" baseline="0" dirty="0" smtClean="0">
                <a:solidFill>
                  <a:schemeClr val="tx1"/>
                </a:solidFill>
                <a:latin typeface="Times New Roman" pitchFamily="18" charset="0"/>
                <a:ea typeface="+mn-ea"/>
                <a:cs typeface="+mn-cs"/>
              </a:rPr>
              <a:t>В то же время, инструмент может более широко использоваться в составе ПК УМ. Для этого необходимо</a:t>
            </a:r>
            <a:r>
              <a:rPr lang="en-US" sz="1200" kern="1200" baseline="0" dirty="0" smtClean="0">
                <a:solidFill>
                  <a:schemeClr val="tx1"/>
                </a:solidFill>
                <a:latin typeface="Times New Roman" pitchFamily="18" charset="0"/>
                <a:ea typeface="+mn-ea"/>
                <a:cs typeface="+mn-cs"/>
              </a:rPr>
              <a:t>:</a:t>
            </a:r>
            <a:endParaRPr lang="ru-RU" sz="1200" kern="1200" baseline="0" dirty="0" smtClean="0">
              <a:solidFill>
                <a:schemeClr val="tx1"/>
              </a:solidFill>
              <a:latin typeface="Times New Roman" pitchFamily="18" charset="0"/>
              <a:ea typeface="+mn-ea"/>
              <a:cs typeface="+mn-cs"/>
            </a:endParaRPr>
          </a:p>
          <a:p>
            <a:pPr marL="627063" indent="-263525" algn="l">
              <a:spcAft>
                <a:spcPts val="300"/>
              </a:spcAft>
              <a:buFont typeface="Wingdings" pitchFamily="2" charset="2"/>
              <a:buChar char="Ø"/>
            </a:pPr>
            <a:r>
              <a:rPr lang="ru-RU" sz="1050" kern="1200" dirty="0" smtClean="0">
                <a:solidFill>
                  <a:schemeClr val="tx1"/>
                </a:solidFill>
                <a:latin typeface="Times New Roman" pitchFamily="18" charset="0"/>
                <a:ea typeface="+mn-ea"/>
                <a:cs typeface="+mn-cs"/>
              </a:rPr>
              <a:t>Разработка инструмента описания структуры пути (создания </a:t>
            </a:r>
            <a:r>
              <a:rPr lang="en-US" sz="1050" kern="1200" dirty="0" smtClean="0">
                <a:solidFill>
                  <a:schemeClr val="tx1"/>
                </a:solidFill>
                <a:latin typeface="Times New Roman" pitchFamily="18" charset="0"/>
                <a:ea typeface="+mn-ea"/>
                <a:cs typeface="+mn-cs"/>
              </a:rPr>
              <a:t>XML</a:t>
            </a:r>
            <a:r>
              <a:rPr lang="ru-RU" sz="1050" kern="1200" dirty="0" smtClean="0">
                <a:solidFill>
                  <a:schemeClr val="tx1"/>
                </a:solidFill>
                <a:latin typeface="Times New Roman" pitchFamily="18" charset="0"/>
                <a:ea typeface="+mn-ea"/>
                <a:cs typeface="+mn-cs"/>
              </a:rPr>
              <a:t> файла)</a:t>
            </a:r>
            <a:endParaRPr lang="en-US" sz="1050" kern="1200" dirty="0" smtClean="0">
              <a:solidFill>
                <a:schemeClr val="tx1"/>
              </a:solidFill>
              <a:latin typeface="Times New Roman" pitchFamily="18" charset="0"/>
              <a:ea typeface="+mn-ea"/>
              <a:cs typeface="+mn-cs"/>
            </a:endParaRPr>
          </a:p>
          <a:p>
            <a:pPr marL="627063" indent="-263525" algn="l">
              <a:spcAft>
                <a:spcPts val="300"/>
              </a:spcAft>
              <a:buFont typeface="Wingdings" pitchFamily="2" charset="2"/>
              <a:buChar char="Ø"/>
            </a:pPr>
            <a:r>
              <a:rPr lang="ru-RU" sz="1050" kern="1200" dirty="0" smtClean="0">
                <a:solidFill>
                  <a:schemeClr val="tx1"/>
                </a:solidFill>
                <a:latin typeface="Times New Roman" pitchFamily="18" charset="0"/>
                <a:ea typeface="+mn-ea"/>
                <a:cs typeface="+mn-cs"/>
              </a:rPr>
              <a:t>Интеграция инструмента в модуль сканирования (</a:t>
            </a:r>
            <a:r>
              <a:rPr lang="en-US" sz="1050" kern="1200" dirty="0" smtClean="0">
                <a:solidFill>
                  <a:schemeClr val="tx1"/>
                </a:solidFill>
                <a:latin typeface="Times New Roman" pitchFamily="18" charset="0"/>
                <a:ea typeface="+mn-ea"/>
                <a:cs typeface="+mn-cs"/>
              </a:rPr>
              <a:t>UM Experiments</a:t>
            </a:r>
            <a:r>
              <a:rPr lang="ru-RU" sz="1050" kern="1200" dirty="0" smtClean="0">
                <a:solidFill>
                  <a:schemeClr val="tx1"/>
                </a:solidFill>
                <a:latin typeface="Times New Roman" pitchFamily="18" charset="0"/>
                <a:ea typeface="+mn-ea"/>
                <a:cs typeface="+mn-cs"/>
              </a:rPr>
              <a:t>)</a:t>
            </a:r>
            <a:endParaRPr lang="en-US" sz="1050" kern="1200" dirty="0" smtClean="0">
              <a:solidFill>
                <a:schemeClr val="tx1"/>
              </a:solidFill>
              <a:latin typeface="Times New Roman" pitchFamily="18" charset="0"/>
              <a:ea typeface="+mn-ea"/>
              <a:cs typeface="+mn-cs"/>
            </a:endParaRPr>
          </a:p>
          <a:p>
            <a:pPr marL="627063" indent="-263525" algn="l">
              <a:spcAft>
                <a:spcPts val="300"/>
              </a:spcAft>
              <a:buFont typeface="Wingdings" pitchFamily="2" charset="2"/>
              <a:buChar char="Ø"/>
            </a:pPr>
            <a:r>
              <a:rPr lang="ru-RU" sz="1050" kern="1200" dirty="0" smtClean="0">
                <a:solidFill>
                  <a:schemeClr val="tx1"/>
                </a:solidFill>
                <a:latin typeface="Times New Roman" pitchFamily="18" charset="0"/>
                <a:ea typeface="+mn-ea"/>
                <a:cs typeface="+mn-cs"/>
              </a:rPr>
              <a:t>Адаптация алгоритма для использования современных решателей с параллельными вычислениями</a:t>
            </a:r>
            <a:endParaRPr lang="en-US" sz="1050" kern="1200" dirty="0" smtClean="0">
              <a:solidFill>
                <a:schemeClr val="tx1"/>
              </a:solidFill>
              <a:latin typeface="Times New Roman" pitchFamily="18" charset="0"/>
              <a:ea typeface="+mn-ea"/>
              <a:cs typeface="+mn-cs"/>
            </a:endParaRPr>
          </a:p>
          <a:p>
            <a:pPr marL="627063" indent="-263525" algn="l">
              <a:spcAft>
                <a:spcPts val="300"/>
              </a:spcAft>
              <a:buFont typeface="Wingdings" pitchFamily="2" charset="2"/>
              <a:buChar char="Ø"/>
            </a:pPr>
            <a:r>
              <a:rPr lang="ru-RU" sz="1050" kern="1200" dirty="0" smtClean="0">
                <a:solidFill>
                  <a:schemeClr val="tx1"/>
                </a:solidFill>
                <a:latin typeface="Times New Roman" pitchFamily="18" charset="0"/>
                <a:ea typeface="+mn-ea"/>
                <a:cs typeface="+mn-cs"/>
              </a:rPr>
              <a:t>Расширение набора стандартных путевых элементов (стрелочных переводов)</a:t>
            </a:r>
          </a:p>
          <a:p>
            <a:pPr marL="627063" indent="-263525" algn="l">
              <a:spcAft>
                <a:spcPts val="300"/>
              </a:spcAft>
              <a:buFont typeface="Wingdings" pitchFamily="2" charset="2"/>
              <a:buChar char="Ø"/>
            </a:pPr>
            <a:endParaRPr lang="ru-RU" sz="1050" kern="1200" dirty="0" smtClean="0">
              <a:solidFill>
                <a:schemeClr val="tx1"/>
              </a:solidFill>
              <a:latin typeface="Times New Roman" pitchFamily="18" charset="0"/>
              <a:ea typeface="+mn-ea"/>
              <a:cs typeface="+mn-cs"/>
            </a:endParaRPr>
          </a:p>
          <a:p>
            <a:pPr marL="627063" indent="-263525" algn="l">
              <a:spcAft>
                <a:spcPts val="300"/>
              </a:spcAft>
              <a:buFont typeface="Wingdings" pitchFamily="2" charset="2"/>
              <a:buChar char="Ø"/>
            </a:pPr>
            <a:r>
              <a:rPr lang="ru-RU" sz="900" kern="1200" dirty="0" smtClean="0">
                <a:solidFill>
                  <a:schemeClr val="tx1"/>
                </a:solidFill>
                <a:latin typeface="Times New Roman" pitchFamily="18" charset="0"/>
                <a:ea typeface="+mn-ea"/>
                <a:cs typeface="+mn-cs"/>
              </a:rPr>
              <a:t>Доработка способов описания путевых неровностей - задание неровностей для каждого элемента пути.</a:t>
            </a:r>
          </a:p>
          <a:p>
            <a:pPr marL="627063" indent="-263525" algn="l">
              <a:spcAft>
                <a:spcPts val="300"/>
              </a:spcAft>
              <a:buFont typeface="Wingdings" pitchFamily="2" charset="2"/>
              <a:buChar char="Ø"/>
            </a:pPr>
            <a:r>
              <a:rPr lang="ru-RU" sz="900" kern="1200" dirty="0" smtClean="0">
                <a:solidFill>
                  <a:schemeClr val="tx1"/>
                </a:solidFill>
                <a:latin typeface="Times New Roman" pitchFamily="18" charset="0"/>
                <a:ea typeface="+mn-ea"/>
                <a:cs typeface="+mn-cs"/>
              </a:rPr>
              <a:t>Импорт данных о структуре пути и путевых неровностей из сторонних форматов/баз данных.</a:t>
            </a:r>
          </a:p>
          <a:p>
            <a:pPr marL="363538" marR="0" indent="0" algn="l" defTabSz="914400" rtl="0" eaLnBrk="0" fontAlgn="base" latinLnBrk="0" hangingPunct="0">
              <a:lnSpc>
                <a:spcPct val="100000"/>
              </a:lnSpc>
              <a:spcBef>
                <a:spcPct val="30000"/>
              </a:spcBef>
              <a:spcAft>
                <a:spcPts val="300"/>
              </a:spcAft>
              <a:buClrTx/>
              <a:buSzTx/>
              <a:buFont typeface="Wingdings" pitchFamily="2" charset="2"/>
              <a:buNone/>
              <a:tabLst/>
              <a:defRPr/>
            </a:pPr>
            <a:endParaRPr lang="ru-RU" sz="900" kern="1200" baseline="0" dirty="0" smtClean="0">
              <a:solidFill>
                <a:schemeClr val="tx1"/>
              </a:solidFill>
              <a:latin typeface="Times New Roman" pitchFamily="18" charset="0"/>
              <a:ea typeface="+mn-ea"/>
              <a:cs typeface="+mn-cs"/>
            </a:endParaRPr>
          </a:p>
          <a:p>
            <a:pPr marL="363538" marR="0" indent="0" algn="l" defTabSz="914400" rtl="0" eaLnBrk="0" fontAlgn="base" latinLnBrk="0" hangingPunct="0">
              <a:lnSpc>
                <a:spcPct val="100000"/>
              </a:lnSpc>
              <a:spcBef>
                <a:spcPct val="30000"/>
              </a:spcBef>
              <a:spcAft>
                <a:spcPts val="300"/>
              </a:spcAft>
              <a:buClrTx/>
              <a:buSzTx/>
              <a:buFont typeface="Wingdings" pitchFamily="2" charset="2"/>
              <a:buNone/>
              <a:tabLst/>
              <a:defRPr/>
            </a:pPr>
            <a:r>
              <a:rPr lang="ru-RU" sz="900" kern="1200" baseline="0" dirty="0" smtClean="0">
                <a:solidFill>
                  <a:schemeClr val="tx1"/>
                </a:solidFill>
                <a:latin typeface="Times New Roman" pitchFamily="18" charset="0"/>
                <a:ea typeface="+mn-ea"/>
                <a:cs typeface="+mn-cs"/>
              </a:rPr>
              <a:t>В то же время, инструмент может более широко использоваться в составе ПК УМ. Для этого необходимо</a:t>
            </a:r>
            <a:r>
              <a:rPr lang="en-US" sz="900" kern="1200" baseline="0" dirty="0" smtClean="0">
                <a:solidFill>
                  <a:schemeClr val="tx1"/>
                </a:solidFill>
                <a:latin typeface="Times New Roman" pitchFamily="18" charset="0"/>
                <a:ea typeface="+mn-ea"/>
                <a:cs typeface="+mn-cs"/>
              </a:rPr>
              <a:t>:</a:t>
            </a:r>
            <a:endParaRPr lang="ru-RU" sz="900" kern="1200" baseline="0" dirty="0" smtClean="0">
              <a:solidFill>
                <a:schemeClr val="tx1"/>
              </a:solidFill>
              <a:latin typeface="Times New Roman" pitchFamily="18" charset="0"/>
              <a:ea typeface="+mn-ea"/>
              <a:cs typeface="+mn-cs"/>
            </a:endParaRPr>
          </a:p>
          <a:p>
            <a:pPr marL="363538" indent="0" algn="l">
              <a:spcAft>
                <a:spcPts val="300"/>
              </a:spcAft>
              <a:buFont typeface="Wingdings" pitchFamily="2" charset="2"/>
              <a:buNone/>
            </a:pPr>
            <a:endParaRPr lang="ru-RU" sz="900" kern="1200" dirty="0" smtClean="0">
              <a:solidFill>
                <a:schemeClr val="tx1"/>
              </a:solidFill>
              <a:latin typeface="Times New Roman" pitchFamily="18" charset="0"/>
              <a:ea typeface="+mn-ea"/>
              <a:cs typeface="+mn-cs"/>
            </a:endParaRPr>
          </a:p>
          <a:p>
            <a:pPr marL="363538" indent="0" algn="l">
              <a:spcAft>
                <a:spcPts val="300"/>
              </a:spcAft>
              <a:buFont typeface="Wingdings" pitchFamily="2" charset="2"/>
              <a:buNone/>
            </a:pPr>
            <a:r>
              <a:rPr lang="ru-RU" sz="900" kern="1200" dirty="0" smtClean="0">
                <a:solidFill>
                  <a:schemeClr val="tx1"/>
                </a:solidFill>
                <a:latin typeface="Times New Roman" pitchFamily="18" charset="0"/>
                <a:ea typeface="+mn-ea"/>
                <a:cs typeface="+mn-cs"/>
              </a:rPr>
              <a:t>3.</a:t>
            </a:r>
            <a:r>
              <a:rPr lang="ru-RU" sz="900" kern="1200" baseline="0" dirty="0" smtClean="0">
                <a:solidFill>
                  <a:schemeClr val="tx1"/>
                </a:solidFill>
                <a:latin typeface="Times New Roman" pitchFamily="18" charset="0"/>
                <a:ea typeface="+mn-ea"/>
                <a:cs typeface="+mn-cs"/>
              </a:rPr>
              <a:t> В случае реализации последних двух пунктов область применения модели может существенно расширится за счет инженерных и экспертных приложений.  </a:t>
            </a:r>
            <a:endParaRPr lang="ru-RU" sz="900" kern="1200" dirty="0" smtClean="0">
              <a:solidFill>
                <a:schemeClr val="tx1"/>
              </a:solidFill>
              <a:latin typeface="Times New Roman" pitchFamily="18" charset="0"/>
              <a:ea typeface="+mn-ea"/>
              <a:cs typeface="+mn-cs"/>
            </a:endParaRPr>
          </a:p>
          <a:p>
            <a:pPr marL="627063" indent="-263525" algn="l">
              <a:spcAft>
                <a:spcPts val="300"/>
              </a:spcAft>
              <a:buFont typeface="Wingdings" pitchFamily="2" charset="2"/>
              <a:buChar char="Ø"/>
            </a:pPr>
            <a:endParaRPr lang="ru-RU" sz="1050" kern="1200" dirty="0" smtClean="0">
              <a:solidFill>
                <a:schemeClr val="tx1"/>
              </a:solidFill>
              <a:latin typeface="Times New Roman" pitchFamily="18" charset="0"/>
              <a:ea typeface="+mn-ea"/>
              <a:cs typeface="+mn-cs"/>
            </a:endParaRPr>
          </a:p>
          <a:p>
            <a:pPr marL="228600" indent="-228600">
              <a:buAutoNum type="arabicPeriod"/>
            </a:pPr>
            <a:endParaRPr lang="en-US" sz="1200" kern="1200" baseline="0" dirty="0" smtClean="0">
              <a:solidFill>
                <a:schemeClr val="tx1"/>
              </a:solidFill>
              <a:latin typeface="Times New Roman" pitchFamily="18" charset="0"/>
              <a:ea typeface="+mn-ea"/>
              <a:cs typeface="+mn-cs"/>
            </a:endParaRPr>
          </a:p>
        </p:txBody>
      </p:sp>
      <p:sp>
        <p:nvSpPr>
          <p:cNvPr id="51204" name="Номер слайда 3"/>
          <p:cNvSpPr>
            <a:spLocks noGrp="1"/>
          </p:cNvSpPr>
          <p:nvPr>
            <p:ph type="sldNum" sz="quarter" idx="5"/>
          </p:nvPr>
        </p:nvSpPr>
        <p:spPr>
          <a:noFill/>
        </p:spPr>
        <p:txBody>
          <a:bodyPr/>
          <a:lstStyle/>
          <a:p>
            <a:fld id="{6D8388DA-2338-4D38-AEFA-3840D171285C}"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lnSpcReduction="20000"/>
          </a:bodyPr>
          <a:lstStyle/>
          <a:p>
            <a:pPr>
              <a:defRPr/>
            </a:pPr>
            <a:endParaRPr lang="ru-RU" dirty="0"/>
          </a:p>
        </p:txBody>
      </p:sp>
      <p:sp>
        <p:nvSpPr>
          <p:cNvPr id="60420" name="Номер слайда 3"/>
          <p:cNvSpPr>
            <a:spLocks noGrp="1"/>
          </p:cNvSpPr>
          <p:nvPr>
            <p:ph type="sldNum" sz="quarter" idx="5"/>
          </p:nvPr>
        </p:nvSpPr>
        <p:spPr>
          <a:noFill/>
        </p:spPr>
        <p:txBody>
          <a:bodyPr/>
          <a:lstStyle/>
          <a:p>
            <a:fld id="{F5B0E8FA-1A0D-47C4-8E20-2FA6768B033C}"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solidFill>
                  <a:prstClr val="black"/>
                </a:solidFill>
              </a:rPr>
              <a:pPr/>
              <a:t>15</a:t>
            </a:fld>
            <a:endParaRPr lang="en-US"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solidFill>
                  <a:prstClr val="black"/>
                </a:solidFill>
              </a:rPr>
              <a:pPr/>
              <a:t>16</a:t>
            </a:fld>
            <a:endParaRPr 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раз слайда 1"/>
          <p:cNvSpPr>
            <a:spLocks noGrp="1" noRot="1" noChangeAspect="1" noTextEdit="1"/>
          </p:cNvSpPr>
          <p:nvPr>
            <p:ph type="sldImg"/>
          </p:nvPr>
        </p:nvSpPr>
        <p:spPr>
          <a:ln/>
        </p:spPr>
      </p:sp>
      <p:sp>
        <p:nvSpPr>
          <p:cNvPr id="45059" name="Заметки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ru-RU" smtClean="0">
                <a:latin typeface="Arial" charset="0"/>
              </a:rPr>
              <a:t>  </a:t>
            </a:r>
          </a:p>
          <a:p>
            <a:endParaRPr lang="ru-RU" smtClean="0">
              <a:latin typeface="Arial" charset="0"/>
            </a:endParaRPr>
          </a:p>
        </p:txBody>
      </p:sp>
      <p:sp>
        <p:nvSpPr>
          <p:cNvPr id="45060" name="Номер слайда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eaLnBrk="0" hangingPunct="0">
              <a:defRPr sz="1600">
                <a:solidFill>
                  <a:schemeClr val="tx1"/>
                </a:solidFill>
                <a:latin typeface="Times New Roman" pitchFamily="18" charset="0"/>
              </a:defRPr>
            </a:lvl1pPr>
            <a:lvl2pPr marL="742950" indent="-285750" algn="ctr" eaLnBrk="0" hangingPunct="0">
              <a:defRPr sz="1600">
                <a:solidFill>
                  <a:schemeClr val="tx1"/>
                </a:solidFill>
                <a:latin typeface="Times New Roman" pitchFamily="18" charset="0"/>
              </a:defRPr>
            </a:lvl2pPr>
            <a:lvl3pPr marL="1143000" indent="-228600" algn="ctr" eaLnBrk="0" hangingPunct="0">
              <a:defRPr sz="1600">
                <a:solidFill>
                  <a:schemeClr val="tx1"/>
                </a:solidFill>
                <a:latin typeface="Times New Roman" pitchFamily="18" charset="0"/>
              </a:defRPr>
            </a:lvl3pPr>
            <a:lvl4pPr marL="1600200" indent="-228600" algn="ctr" eaLnBrk="0" hangingPunct="0">
              <a:defRPr sz="1600">
                <a:solidFill>
                  <a:schemeClr val="tx1"/>
                </a:solidFill>
                <a:latin typeface="Times New Roman" pitchFamily="18" charset="0"/>
              </a:defRPr>
            </a:lvl4pPr>
            <a:lvl5pPr marL="2057400" indent="-228600" algn="ctr"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algn="r" eaLnBrk="1" hangingPunct="1"/>
            <a:fld id="{1DB0237B-E7C0-4C06-AD51-A3B3FB1BC6E5}" type="slidenum">
              <a:rPr lang="en-US" sz="1200">
                <a:solidFill>
                  <a:prstClr val="black"/>
                </a:solidFill>
              </a:rPr>
              <a:pPr algn="r" eaLnBrk="1" hangingPunct="1"/>
              <a:t>2</a:t>
            </a:fld>
            <a:endParaRPr lang="en-US" sz="120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ru-RU" dirty="0" smtClean="0"/>
              <a:t>Для решения различных исследовательских задач в ПК УМ используются следующие способы геометрии описания пути.</a:t>
            </a:r>
          </a:p>
          <a:p>
            <a:r>
              <a:rPr lang="ru-RU" dirty="0" smtClean="0"/>
              <a:t>Для</a:t>
            </a:r>
            <a:r>
              <a:rPr lang="ru-RU" baseline="0" dirty="0" smtClean="0"/>
              <a:t> оценки динамических характеристик подвижного состава, как правило, используется репрезентативная выборка участков пути в плане</a:t>
            </a:r>
            <a:r>
              <a:rPr lang="en-US" baseline="0" dirty="0" smtClean="0"/>
              <a:t>: </a:t>
            </a:r>
            <a:r>
              <a:rPr lang="ru-RU" baseline="0" dirty="0" smtClean="0"/>
              <a:t>прямые, кривые различного радиуса, стрелочные переводы.</a:t>
            </a:r>
          </a:p>
          <a:p>
            <a:r>
              <a:rPr lang="ru-RU" baseline="0" dirty="0" smtClean="0"/>
              <a:t>Для решения других задач – таких например как а</a:t>
            </a:r>
            <a:r>
              <a:rPr lang="ru-RU" sz="1200" dirty="0" smtClean="0">
                <a:latin typeface="Calibri" pitchFamily="34" charset="0"/>
                <a:cs typeface="Calibri" pitchFamily="34" charset="0"/>
              </a:rPr>
              <a:t>нализ причин сходов, определение оптимальных режимов ведения поезда и геометрии пути, создание ж/д тренажеров – возникает необходимость описания реального участка пути. Для этого используется файл</a:t>
            </a:r>
            <a:r>
              <a:rPr lang="ru-RU" sz="1200" baseline="0" dirty="0" smtClean="0">
                <a:latin typeface="Calibri" pitchFamily="34" charset="0"/>
                <a:cs typeface="Calibri" pitchFamily="34" charset="0"/>
              </a:rPr>
              <a:t> </a:t>
            </a:r>
            <a:r>
              <a:rPr lang="ru-RU" sz="1200" baseline="0" dirty="0" err="1" smtClean="0">
                <a:latin typeface="Calibri" pitchFamily="34" charset="0"/>
                <a:cs typeface="Calibri" pitchFamily="34" charset="0"/>
              </a:rPr>
              <a:t>макрогеометрии</a:t>
            </a:r>
            <a:r>
              <a:rPr lang="ru-RU" sz="1200" baseline="0" dirty="0" smtClean="0">
                <a:latin typeface="Calibri" pitchFamily="34" charset="0"/>
                <a:cs typeface="Calibri" pitchFamily="34" charset="0"/>
              </a:rPr>
              <a:t>, содержащий описание геометрии пути в плане и вертикальный профиль пути. Путь в плане описывается последовательность прямых и кривых участков, вертикальные профиль задается последовательностью участков различного уклона и радиусами сглаживания профиля.   </a:t>
            </a:r>
            <a:endParaRPr lang="ru-RU" dirty="0"/>
          </a:p>
        </p:txBody>
      </p:sp>
      <p:sp>
        <p:nvSpPr>
          <p:cNvPr id="48132" name="Номер слайда 3"/>
          <p:cNvSpPr>
            <a:spLocks noGrp="1"/>
          </p:cNvSpPr>
          <p:nvPr>
            <p:ph type="sldNum" sz="quarter" idx="5"/>
          </p:nvPr>
        </p:nvSpPr>
        <p:spPr>
          <a:noFill/>
        </p:spPr>
        <p:txBody>
          <a:bodyPr/>
          <a:lstStyle/>
          <a:p>
            <a:fld id="{1B1A761F-F7A7-4BE7-95FD-9C18C84B6BB7}"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ru-RU" dirty="0" smtClean="0"/>
              <a:t>Существующие подходы удовлетворяют требованиям исследователей, тем не менее использование файлов </a:t>
            </a:r>
            <a:r>
              <a:rPr lang="ru-RU" dirty="0" err="1" smtClean="0"/>
              <a:t>макрогеометрии</a:t>
            </a:r>
            <a:r>
              <a:rPr lang="ru-RU" dirty="0" smtClean="0"/>
              <a:t> для описания дорог сложной структуры имеет ряд недостатков</a:t>
            </a:r>
            <a:r>
              <a:rPr lang="ru-RU" baseline="0" dirty="0" smtClean="0"/>
              <a:t>.</a:t>
            </a:r>
          </a:p>
          <a:p>
            <a:endParaRPr lang="ru-RU" baseline="0" dirty="0" smtClean="0"/>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ru-RU" baseline="0" dirty="0" smtClean="0"/>
              <a:t>Файл </a:t>
            </a:r>
            <a:r>
              <a:rPr lang="ru-RU" sz="1050" kern="1200" dirty="0" err="1" smtClean="0">
                <a:solidFill>
                  <a:schemeClr val="tx1"/>
                </a:solidFill>
                <a:latin typeface="Times New Roman" pitchFamily="18" charset="0"/>
                <a:ea typeface="+mn-ea"/>
                <a:cs typeface="+mn-cs"/>
              </a:rPr>
              <a:t>макрогеометрии</a:t>
            </a:r>
            <a:r>
              <a:rPr lang="ru-RU" sz="1050" kern="1200" dirty="0" smtClean="0">
                <a:solidFill>
                  <a:schemeClr val="tx1"/>
                </a:solidFill>
                <a:latin typeface="Times New Roman" pitchFamily="18" charset="0"/>
                <a:ea typeface="+mn-ea"/>
                <a:cs typeface="+mn-cs"/>
              </a:rPr>
              <a:t> содержит описание </a:t>
            </a:r>
            <a:r>
              <a:rPr lang="ru-RU" sz="1050" u="sng" kern="1200" dirty="0" smtClean="0">
                <a:solidFill>
                  <a:schemeClr val="tx1"/>
                </a:solidFill>
                <a:latin typeface="Times New Roman" pitchFamily="18" charset="0"/>
                <a:ea typeface="+mn-ea"/>
                <a:cs typeface="+mn-cs"/>
              </a:rPr>
              <a:t>одной</a:t>
            </a:r>
            <a:r>
              <a:rPr lang="ru-RU" sz="1050" kern="1200" dirty="0" smtClean="0">
                <a:solidFill>
                  <a:schemeClr val="tx1"/>
                </a:solidFill>
                <a:latin typeface="Times New Roman" pitchFamily="18" charset="0"/>
                <a:ea typeface="+mn-ea"/>
                <a:cs typeface="+mn-cs"/>
              </a:rPr>
              <a:t> линии движения в </a:t>
            </a:r>
            <a:r>
              <a:rPr lang="ru-RU" sz="1050" u="sng" kern="1200" dirty="0" smtClean="0">
                <a:solidFill>
                  <a:schemeClr val="tx1"/>
                </a:solidFill>
                <a:latin typeface="Times New Roman" pitchFamily="18" charset="0"/>
                <a:ea typeface="+mn-ea"/>
                <a:cs typeface="+mn-cs"/>
              </a:rPr>
              <a:t>одном направлении</a:t>
            </a:r>
            <a:r>
              <a:rPr lang="ru-RU" sz="1050" kern="1200" dirty="0" smtClean="0">
                <a:solidFill>
                  <a:schemeClr val="tx1"/>
                </a:solidFill>
                <a:latin typeface="Times New Roman" pitchFamily="18" charset="0"/>
                <a:ea typeface="+mn-ea"/>
                <a:cs typeface="+mn-cs"/>
              </a:rPr>
              <a:t> для выбранного начального положения на пути.</a:t>
            </a:r>
            <a:r>
              <a:rPr lang="ru-RU" sz="1050" kern="1200" baseline="0" dirty="0" smtClean="0">
                <a:solidFill>
                  <a:schemeClr val="tx1"/>
                </a:solidFill>
                <a:latin typeface="Times New Roman" pitchFamily="18"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050" kern="1200" baseline="0" dirty="0" smtClean="0">
                <a:solidFill>
                  <a:schemeClr val="tx1"/>
                </a:solidFill>
                <a:latin typeface="Times New Roman" pitchFamily="18" charset="0"/>
                <a:ea typeface="+mn-ea"/>
                <a:cs typeface="+mn-cs"/>
              </a:rPr>
              <a:t>Это означает, что в каждом конкретном случае исследователю необходимо подготовить описание пути в виде файла </a:t>
            </a:r>
            <a:r>
              <a:rPr lang="ru-RU" sz="1050" kern="1200" baseline="0" dirty="0" err="1" smtClean="0">
                <a:solidFill>
                  <a:schemeClr val="tx1"/>
                </a:solidFill>
                <a:latin typeface="Times New Roman" pitchFamily="18" charset="0"/>
                <a:ea typeface="+mn-ea"/>
                <a:cs typeface="+mn-cs"/>
              </a:rPr>
              <a:t>макрогеометрии</a:t>
            </a:r>
            <a:r>
              <a:rPr lang="ru-RU" sz="1050" kern="1200" baseline="0" dirty="0" smtClean="0">
                <a:solidFill>
                  <a:schemeClr val="tx1"/>
                </a:solidFill>
                <a:latin typeface="Times New Roman" pitchFamily="18" charset="0"/>
                <a:ea typeface="+mn-ea"/>
                <a:cs typeface="+mn-cs"/>
              </a:rPr>
              <a:t> </a:t>
            </a:r>
            <a:r>
              <a:rPr lang="ru-RU" sz="1050" kern="1200" dirty="0" smtClean="0">
                <a:solidFill>
                  <a:schemeClr val="tx1"/>
                </a:solidFill>
                <a:latin typeface="Times New Roman" pitchFamily="18" charset="0"/>
                <a:ea typeface="+mn-ea"/>
                <a:cs typeface="+mn-cs"/>
              </a:rPr>
              <a:t>с учетом начального положения, направления движения и состояния стрелочных переводов.</a:t>
            </a:r>
            <a:r>
              <a:rPr lang="ru-RU" sz="1050" kern="1200" baseline="0" dirty="0" smtClean="0">
                <a:solidFill>
                  <a:schemeClr val="tx1"/>
                </a:solidFill>
                <a:latin typeface="Times New Roman" pitchFamily="18"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900" kern="1200" dirty="0" smtClean="0">
                <a:solidFill>
                  <a:schemeClr val="tx1"/>
                </a:solidFill>
                <a:latin typeface="Times New Roman" pitchFamily="18" charset="0"/>
                <a:ea typeface="+mn-ea"/>
                <a:cs typeface="+mn-cs"/>
              </a:rPr>
              <a:t>2.</a:t>
            </a:r>
            <a:r>
              <a:rPr lang="ru-RU" sz="900" kern="1200" baseline="0" dirty="0" smtClean="0">
                <a:solidFill>
                  <a:schemeClr val="tx1"/>
                </a:solidFill>
                <a:latin typeface="Times New Roman" pitchFamily="18" charset="0"/>
                <a:ea typeface="+mn-ea"/>
                <a:cs typeface="+mn-cs"/>
              </a:rPr>
              <a:t> </a:t>
            </a:r>
            <a:r>
              <a:rPr lang="ru-RU" sz="900" kern="1200" dirty="0" smtClean="0">
                <a:solidFill>
                  <a:schemeClr val="tx1"/>
                </a:solidFill>
                <a:latin typeface="Times New Roman" pitchFamily="18" charset="0"/>
                <a:ea typeface="+mn-ea"/>
                <a:cs typeface="+mn-cs"/>
              </a:rPr>
              <a:t>Другим недостатком является невозможность переключения стрелочных переводов в процессе моделирования.</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9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900" kern="1200" baseline="0" dirty="0" smtClean="0">
                <a:solidFill>
                  <a:schemeClr val="tx1"/>
                </a:solidFill>
                <a:latin typeface="Times New Roman" pitchFamily="18" charset="0"/>
                <a:ea typeface="+mn-ea"/>
                <a:cs typeface="+mn-cs"/>
              </a:rPr>
              <a:t>Очевидно, что эти ограничения не являются критичными в рамках решения стандартных исследовательских задач, но вызывают проблемы при использовании ПК УМ в составе железнодорожных тренажеров, а также при создании инженерных/экспертных приложений ПК УМ.</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9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900" kern="1200" baseline="0" dirty="0" smtClean="0">
                <a:solidFill>
                  <a:schemeClr val="tx1"/>
                </a:solidFill>
                <a:latin typeface="Times New Roman" pitchFamily="18" charset="0"/>
                <a:ea typeface="+mn-ea"/>
                <a:cs typeface="+mn-cs"/>
              </a:rPr>
              <a:t>В 2008 году нашей лаборатории поступил заказ на разработку математического ядра железнодорожного тренажера для дорог Турции. Подробнее об этом проекте я расскажу в своем следующем докладе.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900" kern="1200" baseline="0" dirty="0" smtClean="0">
                <a:solidFill>
                  <a:schemeClr val="tx1"/>
                </a:solidFill>
                <a:latin typeface="Times New Roman" pitchFamily="18" charset="0"/>
                <a:ea typeface="+mn-ea"/>
                <a:cs typeface="+mn-cs"/>
              </a:rPr>
              <a:t>В рамках данной работы возникла необходимость разработать модель пути, позволяющую описывать протяженные участки реальной многопутной железной дороги, с возможность начала движения с любой точки пути в прямом и обратном направлении. Модель должна была поддерживать переключение стрелочных переводов в процессе моделирования.</a:t>
            </a:r>
            <a:r>
              <a:rPr lang="ru-RU" sz="1050" kern="1200" baseline="0" dirty="0" smtClean="0">
                <a:solidFill>
                  <a:schemeClr val="tx1"/>
                </a:solidFill>
                <a:latin typeface="Times New Roman" pitchFamily="18" charset="0"/>
                <a:ea typeface="+mn-ea"/>
                <a:cs typeface="+mn-cs"/>
              </a:rPr>
              <a:t> Для обеспечения необходимой функциональности была предложена и реализована составная модель железной дороги</a:t>
            </a:r>
            <a:r>
              <a:rPr lang="en-US" sz="1050" kern="1200" baseline="0" dirty="0" smtClean="0">
                <a:solidFill>
                  <a:schemeClr val="tx1"/>
                </a:solidFill>
                <a:latin typeface="Times New Roman" pitchFamily="18" charset="0"/>
                <a:ea typeface="+mn-ea"/>
                <a:cs typeface="+mn-cs"/>
              </a:rPr>
              <a:t>;</a:t>
            </a:r>
            <a:r>
              <a:rPr lang="ru-RU" sz="1050" kern="1200" baseline="0" dirty="0" smtClean="0">
                <a:solidFill>
                  <a:schemeClr val="tx1"/>
                </a:solidFill>
                <a:latin typeface="Times New Roman" pitchFamily="18" charset="0"/>
                <a:ea typeface="+mn-ea"/>
                <a:cs typeface="+mn-cs"/>
              </a:rPr>
              <a:t> условное обозначение</a:t>
            </a:r>
            <a:r>
              <a:rPr lang="en-US" sz="1050" kern="1200" baseline="0" dirty="0" smtClean="0">
                <a:solidFill>
                  <a:schemeClr val="tx1"/>
                </a:solidFill>
                <a:latin typeface="Times New Roman" pitchFamily="18" charset="0"/>
                <a:ea typeface="+mn-ea"/>
                <a:cs typeface="+mn-cs"/>
              </a:rPr>
              <a:t> -</a:t>
            </a:r>
            <a:r>
              <a:rPr lang="ru-RU" sz="1050" kern="1200" baseline="0" dirty="0" smtClean="0">
                <a:solidFill>
                  <a:schemeClr val="tx1"/>
                </a:solidFill>
                <a:latin typeface="Times New Roman" pitchFamily="18" charset="0"/>
                <a:ea typeface="+mn-ea"/>
                <a:cs typeface="+mn-cs"/>
              </a:rPr>
              <a:t> </a:t>
            </a:r>
            <a:r>
              <a:rPr lang="en-US" sz="1050" kern="1200" baseline="0" dirty="0" smtClean="0">
                <a:solidFill>
                  <a:schemeClr val="tx1"/>
                </a:solidFill>
                <a:latin typeface="Times New Roman" pitchFamily="18" charset="0"/>
                <a:ea typeface="+mn-ea"/>
                <a:cs typeface="+mn-cs"/>
              </a:rPr>
              <a:t>UM Railroad.</a:t>
            </a:r>
            <a:endParaRPr lang="ru-RU" sz="1050" kern="1200" dirty="0" smtClean="0">
              <a:solidFill>
                <a:schemeClr val="tx1"/>
              </a:solidFill>
              <a:latin typeface="Times New Roman" pitchFamily="18" charset="0"/>
              <a:ea typeface="+mn-ea"/>
              <a:cs typeface="+mn-cs"/>
            </a:endParaRPr>
          </a:p>
          <a:p>
            <a:endParaRPr lang="ru-RU" dirty="0"/>
          </a:p>
        </p:txBody>
      </p:sp>
      <p:sp>
        <p:nvSpPr>
          <p:cNvPr id="48132" name="Номер слайда 3"/>
          <p:cNvSpPr>
            <a:spLocks noGrp="1"/>
          </p:cNvSpPr>
          <p:nvPr>
            <p:ph type="sldNum" sz="quarter" idx="5"/>
          </p:nvPr>
        </p:nvSpPr>
        <p:spPr>
          <a:noFill/>
        </p:spPr>
        <p:txBody>
          <a:bodyPr/>
          <a:lstStyle/>
          <a:p>
            <a:fld id="{1B1A761F-F7A7-4BE7-95FD-9C18C84B6BB7}"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latin typeface="Times New Roman" pitchFamily="18" charset="0"/>
                <a:ea typeface="+mn-ea"/>
                <a:cs typeface="+mn-cs"/>
              </a:rPr>
              <a:t>Реальная дорога моделируется набором</a:t>
            </a:r>
            <a:r>
              <a:rPr lang="ru-RU" sz="1200" kern="1200" baseline="0" dirty="0" smtClean="0">
                <a:solidFill>
                  <a:schemeClr val="tx1"/>
                </a:solidFill>
                <a:latin typeface="Times New Roman" pitchFamily="18" charset="0"/>
                <a:ea typeface="+mn-ea"/>
                <a:cs typeface="+mn-cs"/>
              </a:rPr>
              <a:t> элементов</a:t>
            </a:r>
            <a:r>
              <a:rPr lang="en-US" sz="1200" kern="1200" baseline="0" dirty="0" smtClean="0">
                <a:solidFill>
                  <a:schemeClr val="tx1"/>
                </a:solidFill>
                <a:latin typeface="Times New Roman" pitchFamily="18" charset="0"/>
                <a:ea typeface="+mn-ea"/>
                <a:cs typeface="+mn-cs"/>
              </a:rPr>
              <a:t>: </a:t>
            </a:r>
            <a:r>
              <a:rPr lang="ru-RU" sz="1200" kern="1200" baseline="0" dirty="0" smtClean="0">
                <a:solidFill>
                  <a:schemeClr val="tx1"/>
                </a:solidFill>
                <a:latin typeface="Times New Roman" pitchFamily="18" charset="0"/>
                <a:ea typeface="+mn-ea"/>
                <a:cs typeface="+mn-cs"/>
              </a:rPr>
              <a:t>стрелочных переводов различных типов и участков пути между ними. </a:t>
            </a:r>
            <a:r>
              <a:rPr lang="ru-RU" sz="1200" kern="1200" dirty="0" smtClean="0">
                <a:solidFill>
                  <a:schemeClr val="tx1"/>
                </a:solidFill>
                <a:latin typeface="Times New Roman" pitchFamily="18" charset="0"/>
                <a:ea typeface="+mn-ea"/>
                <a:cs typeface="+mn-cs"/>
              </a:rPr>
              <a:t>Каждый из элементов имеет свой уникальный идентификационный номер, и включает одну или нескольких секций пути. Под секцией пути элемента понимается возможная линия</a:t>
            </a:r>
            <a:r>
              <a:rPr lang="ru-RU" sz="1200" kern="1200" baseline="0" dirty="0" smtClean="0">
                <a:solidFill>
                  <a:schemeClr val="tx1"/>
                </a:solidFill>
                <a:latin typeface="Times New Roman" pitchFamily="18" charset="0"/>
                <a:ea typeface="+mn-ea"/>
                <a:cs typeface="+mn-cs"/>
              </a:rPr>
              <a:t> движения через элемент без учета направления движения.</a:t>
            </a:r>
            <a:endParaRPr lang="ru-RU" sz="1200" kern="1200" dirty="0" smtClean="0">
              <a:solidFill>
                <a:schemeClr val="tx1"/>
              </a:solidFill>
              <a:latin typeface="Times New Roman" pitchFamily="18" charset="0"/>
              <a:ea typeface="+mn-ea"/>
              <a:cs typeface="+mn-cs"/>
            </a:endParaRPr>
          </a:p>
          <a:p>
            <a:r>
              <a:rPr lang="ru-RU" sz="1200" kern="1200" dirty="0" smtClean="0">
                <a:solidFill>
                  <a:schemeClr val="tx1"/>
                </a:solidFill>
                <a:latin typeface="Times New Roman" pitchFamily="18" charset="0"/>
                <a:ea typeface="+mn-ea"/>
                <a:cs typeface="+mn-cs"/>
              </a:rPr>
              <a:t>Так, например, участок пути описывается одной секцией, обыкновенный стрелочный перевод – двумя, двойной стрелочный перевод – четырьмя секциями. </a:t>
            </a:r>
          </a:p>
          <a:p>
            <a:endParaRPr lang="ru-RU" sz="1200" kern="1200" dirty="0" smtClean="0">
              <a:solidFill>
                <a:schemeClr val="tx1"/>
              </a:solidFill>
              <a:latin typeface="Times New Roman" pitchFamily="18" charset="0"/>
              <a:ea typeface="+mn-ea"/>
              <a:cs typeface="+mn-cs"/>
            </a:endParaRPr>
          </a:p>
          <a:p>
            <a:r>
              <a:rPr lang="ru-RU" sz="1200" kern="1200" dirty="0" smtClean="0">
                <a:solidFill>
                  <a:schemeClr val="tx1"/>
                </a:solidFill>
                <a:latin typeface="Times New Roman" pitchFamily="18" charset="0"/>
                <a:ea typeface="+mn-ea"/>
                <a:cs typeface="+mn-cs"/>
              </a:rPr>
              <a:t>Описание каждой секции включает</a:t>
            </a:r>
            <a:r>
              <a:rPr lang="en-US" sz="1200" kern="1200" dirty="0" smtClean="0">
                <a:solidFill>
                  <a:schemeClr val="tx1"/>
                </a:solidFill>
                <a:latin typeface="Times New Roman" pitchFamily="18" charset="0"/>
                <a:ea typeface="+mn-ea"/>
                <a:cs typeface="+mn-cs"/>
              </a:rPr>
              <a:t>: </a:t>
            </a:r>
            <a:endParaRPr lang="ru-RU" sz="1200" kern="1200" dirty="0" smtClean="0">
              <a:solidFill>
                <a:schemeClr val="tx1"/>
              </a:solidFill>
              <a:latin typeface="Times New Roman" pitchFamily="18" charset="0"/>
              <a:ea typeface="+mn-ea"/>
              <a:cs typeface="+mn-cs"/>
            </a:endParaRPr>
          </a:p>
          <a:p>
            <a:r>
              <a:rPr lang="ru-RU" sz="1200" kern="1200" dirty="0" smtClean="0">
                <a:solidFill>
                  <a:schemeClr val="tx1"/>
                </a:solidFill>
                <a:latin typeface="Times New Roman" pitchFamily="18" charset="0"/>
                <a:ea typeface="+mn-ea"/>
                <a:cs typeface="+mn-cs"/>
              </a:rPr>
              <a:t>-  Стандартное описание </a:t>
            </a:r>
            <a:r>
              <a:rPr lang="ru-RU" sz="1200" kern="1200" dirty="0" err="1" smtClean="0">
                <a:solidFill>
                  <a:schemeClr val="tx1"/>
                </a:solidFill>
                <a:latin typeface="Times New Roman" pitchFamily="18" charset="0"/>
                <a:ea typeface="+mn-ea"/>
                <a:cs typeface="+mn-cs"/>
              </a:rPr>
              <a:t>макрогеометрии</a:t>
            </a:r>
            <a:r>
              <a:rPr lang="ru-RU" sz="1200" kern="1200" dirty="0" smtClean="0">
                <a:solidFill>
                  <a:schemeClr val="tx1"/>
                </a:solidFill>
                <a:latin typeface="Times New Roman" pitchFamily="18" charset="0"/>
                <a:ea typeface="+mn-ea"/>
                <a:cs typeface="+mn-cs"/>
              </a:rPr>
              <a:t> пути в виде последовательности секций</a:t>
            </a:r>
          </a:p>
          <a:p>
            <a:pPr marL="171450" indent="-171450">
              <a:buFontTx/>
              <a:buChar char="-"/>
            </a:pPr>
            <a:r>
              <a:rPr lang="ru-RU" sz="1200" kern="1200" baseline="0" dirty="0" smtClean="0">
                <a:solidFill>
                  <a:schemeClr val="tx1"/>
                </a:solidFill>
                <a:latin typeface="Times New Roman" pitchFamily="18" charset="0"/>
                <a:ea typeface="+mn-ea"/>
                <a:cs typeface="+mn-cs"/>
              </a:rPr>
              <a:t>Уникальный номер секции в составе элемента</a:t>
            </a:r>
          </a:p>
          <a:p>
            <a:pPr marL="171450" indent="-171450">
              <a:buFontTx/>
              <a:buChar char="-"/>
            </a:pPr>
            <a:r>
              <a:rPr lang="ru-RU" sz="1200" kern="1200" baseline="0" dirty="0" smtClean="0">
                <a:solidFill>
                  <a:schemeClr val="tx1"/>
                </a:solidFill>
                <a:latin typeface="Times New Roman" pitchFamily="18" charset="0"/>
                <a:ea typeface="+mn-ea"/>
                <a:cs typeface="+mn-cs"/>
              </a:rPr>
              <a:t>Данные для объединения элементов дороги в необходимой последовательности, а именно -  Номера предыдущего и последующего элементов дороги, смежных с данной секцией.</a:t>
            </a:r>
            <a:endParaRPr lang="en-US" sz="1200" kern="1200" baseline="0" dirty="0" smtClean="0">
              <a:solidFill>
                <a:schemeClr val="tx1"/>
              </a:solidFill>
              <a:latin typeface="Times New Roman" pitchFamily="18" charset="0"/>
              <a:ea typeface="+mn-ea"/>
              <a:cs typeface="+mn-cs"/>
            </a:endParaRPr>
          </a:p>
          <a:p>
            <a:pPr marL="0" indent="0">
              <a:buFontTx/>
              <a:buNone/>
            </a:pPr>
            <a:endParaRPr lang="en-US" sz="1200" kern="1200" baseline="0" dirty="0" smtClean="0">
              <a:solidFill>
                <a:schemeClr val="tx1"/>
              </a:solidFill>
              <a:latin typeface="Times New Roman" pitchFamily="18" charset="0"/>
              <a:ea typeface="+mn-ea"/>
              <a:cs typeface="+mn-cs"/>
            </a:endParaRPr>
          </a:p>
          <a:p>
            <a:pPr marL="0" indent="0">
              <a:buFontTx/>
              <a:buNone/>
            </a:pPr>
            <a:r>
              <a:rPr lang="ru-RU" sz="1200" kern="1200" baseline="0" dirty="0" smtClean="0">
                <a:solidFill>
                  <a:schemeClr val="tx1"/>
                </a:solidFill>
                <a:latin typeface="Times New Roman" pitchFamily="18" charset="0"/>
                <a:ea typeface="+mn-ea"/>
                <a:cs typeface="+mn-cs"/>
              </a:rPr>
              <a:t>Положение на дороге определяется номером текущего элемента, номером текущей секции элемента и положением от начала текущей секции. </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latin typeface="Times New Roman" pitchFamily="18" charset="0"/>
                <a:ea typeface="+mn-ea"/>
                <a:cs typeface="+mn-cs"/>
              </a:rPr>
              <a:t>При движении экипажа дорога последовательно достраивается в соответствии с данными о следующем элементе для текущей секции пути. Для стрелочных переводов номер секции определяется текущим состоянием стрелки. </a:t>
            </a:r>
          </a:p>
          <a:p>
            <a:pPr marL="0" indent="0">
              <a:buFontTx/>
              <a:buNone/>
            </a:pPr>
            <a:endParaRPr lang="ru-RU" sz="1200" kern="1200" baseline="0" dirty="0" smtClean="0">
              <a:solidFill>
                <a:schemeClr val="tx1"/>
              </a:solidFill>
              <a:latin typeface="Times New Roman" pitchFamily="18" charset="0"/>
              <a:ea typeface="+mn-ea"/>
              <a:cs typeface="+mn-cs"/>
            </a:endParaRPr>
          </a:p>
          <a:p>
            <a:endParaRPr lang="ru-RU" dirty="0"/>
          </a:p>
        </p:txBody>
      </p:sp>
      <p:sp>
        <p:nvSpPr>
          <p:cNvPr id="48132" name="Номер слайда 3"/>
          <p:cNvSpPr>
            <a:spLocks noGrp="1"/>
          </p:cNvSpPr>
          <p:nvPr>
            <p:ph type="sldNum" sz="quarter" idx="5"/>
          </p:nvPr>
        </p:nvSpPr>
        <p:spPr>
          <a:noFill/>
        </p:spPr>
        <p:txBody>
          <a:bodyPr/>
          <a:lstStyle/>
          <a:p>
            <a:fld id="{1B1A761F-F7A7-4BE7-95FD-9C18C84B6BB7}"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r>
              <a:rPr lang="ru-RU" sz="1200" kern="1200" dirty="0" smtClean="0">
                <a:solidFill>
                  <a:schemeClr val="tx1"/>
                </a:solidFill>
                <a:latin typeface="Times New Roman" pitchFamily="18" charset="0"/>
                <a:ea typeface="+mn-ea"/>
                <a:cs typeface="+mn-cs"/>
              </a:rPr>
              <a:t>Небольшая иллюстрация работы модели…</a:t>
            </a:r>
            <a:endParaRPr lang="ru-RU" sz="1200" kern="1200" baseline="0" dirty="0" smtClean="0">
              <a:solidFill>
                <a:schemeClr val="tx1"/>
              </a:solidFill>
              <a:latin typeface="Times New Roman" pitchFamily="18" charset="0"/>
              <a:ea typeface="+mn-ea"/>
              <a:cs typeface="+mn-cs"/>
            </a:endParaRPr>
          </a:p>
          <a:p>
            <a:r>
              <a:rPr lang="ru-RU" sz="1200" kern="1200" baseline="0" dirty="0" smtClean="0">
                <a:solidFill>
                  <a:schemeClr val="tx1"/>
                </a:solidFill>
                <a:latin typeface="Times New Roman" pitchFamily="18" charset="0"/>
                <a:ea typeface="+mn-ea"/>
                <a:cs typeface="+mn-cs"/>
              </a:rPr>
              <a:t>Нам необходимо описать дорогу, состоящую из трех путей, соединенных стрелочным переводом.</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latin typeface="Times New Roman" pitchFamily="18" charset="0"/>
                <a:ea typeface="+mn-ea"/>
                <a:cs typeface="+mn-cs"/>
              </a:rPr>
              <a:t>Для описания дороги используем три элемента типа </a:t>
            </a:r>
            <a:r>
              <a:rPr lang="ru-RU" sz="1200" i="1" kern="1200" baseline="0" dirty="0" smtClean="0">
                <a:solidFill>
                  <a:schemeClr val="tx1"/>
                </a:solidFill>
                <a:latin typeface="Times New Roman" pitchFamily="18" charset="0"/>
                <a:ea typeface="+mn-ea"/>
                <a:cs typeface="+mn-cs"/>
              </a:rPr>
              <a:t>участок пути</a:t>
            </a:r>
            <a:r>
              <a:rPr lang="ru-RU" sz="1200" i="0" kern="1200" baseline="0" dirty="0" smtClean="0">
                <a:solidFill>
                  <a:schemeClr val="tx1"/>
                </a:solidFill>
                <a:latin typeface="Times New Roman" pitchFamily="18" charset="0"/>
                <a:ea typeface="+mn-ea"/>
                <a:cs typeface="+mn-cs"/>
              </a:rPr>
              <a:t>, и один элемент типа </a:t>
            </a:r>
            <a:r>
              <a:rPr lang="ru-RU" sz="1200" i="1" kern="1200" baseline="0" dirty="0" smtClean="0">
                <a:solidFill>
                  <a:schemeClr val="tx1"/>
                </a:solidFill>
                <a:latin typeface="Times New Roman" pitchFamily="18" charset="0"/>
                <a:ea typeface="+mn-ea"/>
                <a:cs typeface="+mn-cs"/>
              </a:rPr>
              <a:t>стрелочный перевод</a:t>
            </a:r>
            <a:r>
              <a:rPr lang="ru-RU" sz="1200" kern="1200" baseline="0" dirty="0" smtClean="0">
                <a:solidFill>
                  <a:schemeClr val="tx1"/>
                </a:solidFill>
                <a:latin typeface="Times New Roman" pitchFamily="18"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latin typeface="Times New Roman" pitchFamily="18" charset="0"/>
                <a:ea typeface="+mn-ea"/>
                <a:cs typeface="+mn-cs"/>
              </a:rPr>
              <a:t>Для единственной секции первого участка, следующим элементом задаем стрелочный перевод №4. </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baseline="0" dirty="0" smtClean="0">
                <a:solidFill>
                  <a:schemeClr val="tx1"/>
                </a:solidFill>
                <a:latin typeface="Times New Roman" pitchFamily="18" charset="0"/>
                <a:ea typeface="+mn-ea"/>
                <a:cs typeface="+mn-cs"/>
              </a:rPr>
              <a:t>Для обоих секций стрелочного перевода, указываем участок номер один в качестве предыдущего элемента. Для секции, соответствующей прямому проходу стрелки, указываем участок номер 2 в качестве следующего</a:t>
            </a:r>
            <a:r>
              <a:rPr lang="en-US" sz="1200" kern="1200" baseline="0" dirty="0" smtClean="0">
                <a:solidFill>
                  <a:schemeClr val="tx1"/>
                </a:solidFill>
                <a:latin typeface="Times New Roman" pitchFamily="18" charset="0"/>
                <a:ea typeface="+mn-ea"/>
                <a:cs typeface="+mn-cs"/>
              </a:rPr>
              <a:t>;</a:t>
            </a:r>
            <a:r>
              <a:rPr lang="ru-RU" sz="1200" kern="1200" baseline="0" dirty="0" smtClean="0">
                <a:solidFill>
                  <a:schemeClr val="tx1"/>
                </a:solidFill>
                <a:latin typeface="Times New Roman" pitchFamily="18" charset="0"/>
                <a:ea typeface="+mn-ea"/>
                <a:cs typeface="+mn-cs"/>
              </a:rPr>
              <a:t> для отводного пути указываем в качестве следующего участок номер 3. </a:t>
            </a:r>
          </a:p>
          <a:p>
            <a:endParaRPr lang="ru-RU" sz="1200" kern="1200" baseline="0" dirty="0" smtClean="0">
              <a:solidFill>
                <a:schemeClr val="tx1"/>
              </a:solidFill>
              <a:latin typeface="Times New Roman" pitchFamily="18" charset="0"/>
              <a:ea typeface="+mn-ea"/>
              <a:cs typeface="+mn-cs"/>
            </a:endParaRPr>
          </a:p>
          <a:p>
            <a:r>
              <a:rPr lang="ru-RU" sz="1200" kern="1200" baseline="0" dirty="0" smtClean="0">
                <a:solidFill>
                  <a:schemeClr val="tx1"/>
                </a:solidFill>
                <a:latin typeface="Times New Roman" pitchFamily="18" charset="0"/>
                <a:ea typeface="+mn-ea"/>
                <a:cs typeface="+mn-cs"/>
              </a:rPr>
              <a:t>После описания </a:t>
            </a:r>
            <a:r>
              <a:rPr lang="ru-RU" sz="1200" kern="1200" baseline="0" dirty="0" err="1" smtClean="0">
                <a:solidFill>
                  <a:schemeClr val="tx1"/>
                </a:solidFill>
                <a:latin typeface="Times New Roman" pitchFamily="18" charset="0"/>
                <a:ea typeface="+mn-ea"/>
                <a:cs typeface="+mn-cs"/>
              </a:rPr>
              <a:t>макрогеометрии</a:t>
            </a:r>
            <a:r>
              <a:rPr lang="ru-RU" sz="1200" kern="1200" baseline="0" dirty="0" smtClean="0">
                <a:solidFill>
                  <a:schemeClr val="tx1"/>
                </a:solidFill>
                <a:latin typeface="Times New Roman" pitchFamily="18" charset="0"/>
                <a:ea typeface="+mn-ea"/>
                <a:cs typeface="+mn-cs"/>
              </a:rPr>
              <a:t> секций – описание дороги готово и мы можем использовать его для моделирования.</a:t>
            </a:r>
          </a:p>
        </p:txBody>
      </p:sp>
      <p:sp>
        <p:nvSpPr>
          <p:cNvPr id="51204" name="Номер слайда 3"/>
          <p:cNvSpPr>
            <a:spLocks noGrp="1"/>
          </p:cNvSpPr>
          <p:nvPr>
            <p:ph type="sldNum" sz="quarter" idx="5"/>
          </p:nvPr>
        </p:nvSpPr>
        <p:spPr>
          <a:noFill/>
        </p:spPr>
        <p:txBody>
          <a:bodyPr/>
          <a:lstStyle/>
          <a:p>
            <a:fld id="{6D8388DA-2338-4D38-AEFA-3840D171285C}"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r>
              <a:rPr lang="ru-RU" sz="1200" kern="1200" dirty="0" smtClean="0">
                <a:solidFill>
                  <a:schemeClr val="tx1"/>
                </a:solidFill>
                <a:latin typeface="Times New Roman" pitchFamily="18" charset="0"/>
                <a:ea typeface="+mn-ea"/>
                <a:cs typeface="+mn-cs"/>
              </a:rPr>
              <a:t>Экипаж</a:t>
            </a:r>
            <a:r>
              <a:rPr lang="ru-RU" sz="1200" kern="1200" baseline="0" dirty="0" smtClean="0">
                <a:solidFill>
                  <a:schemeClr val="tx1"/>
                </a:solidFill>
                <a:latin typeface="Times New Roman" pitchFamily="18" charset="0"/>
                <a:ea typeface="+mn-ea"/>
                <a:cs typeface="+mn-cs"/>
              </a:rPr>
              <a:t> начинает движение от начала первого участка пути в сторону стрелочного перевода. При первом проходе стрелка включена и экипаж уходит по отводной ветке. После возвращения экипаже на первый участок стрелка отключается и теперь экипаж проходит по стрелке напрямую.</a:t>
            </a:r>
          </a:p>
          <a:p>
            <a:endParaRPr lang="ru-RU" sz="1200" kern="1200" baseline="0" dirty="0" smtClean="0">
              <a:solidFill>
                <a:schemeClr val="tx1"/>
              </a:solidFill>
              <a:latin typeface="Times New Roman" pitchFamily="18" charset="0"/>
              <a:ea typeface="+mn-ea"/>
              <a:cs typeface="+mn-cs"/>
            </a:endParaRPr>
          </a:p>
          <a:p>
            <a:r>
              <a:rPr lang="ru-RU" sz="1200" kern="1200" baseline="0" dirty="0" smtClean="0">
                <a:solidFill>
                  <a:schemeClr val="tx1"/>
                </a:solidFill>
                <a:latin typeface="Times New Roman" pitchFamily="18" charset="0"/>
                <a:ea typeface="+mn-ea"/>
                <a:cs typeface="+mn-cs"/>
              </a:rPr>
              <a:t>Представленный пример очень простой, но этот же принцип может использоваться для описания более сложных структур пути. </a:t>
            </a:r>
          </a:p>
          <a:p>
            <a:r>
              <a:rPr lang="ru-RU" sz="1200" kern="1200" baseline="0" dirty="0" smtClean="0">
                <a:solidFill>
                  <a:schemeClr val="tx1"/>
                </a:solidFill>
                <a:latin typeface="Times New Roman" pitchFamily="18" charset="0"/>
                <a:ea typeface="+mn-ea"/>
                <a:cs typeface="+mn-cs"/>
              </a:rPr>
              <a:t>На настоящий момент составная модель ж/д пути успешно используется в составе ж/д тренажера</a:t>
            </a:r>
            <a:r>
              <a:rPr lang="en-US" sz="1200" kern="1200" baseline="0" dirty="0" smtClean="0">
                <a:solidFill>
                  <a:schemeClr val="tx1"/>
                </a:solidFill>
                <a:latin typeface="Times New Roman" pitchFamily="18" charset="0"/>
                <a:ea typeface="+mn-ea"/>
                <a:cs typeface="+mn-cs"/>
              </a:rPr>
              <a:t>; </a:t>
            </a:r>
            <a:r>
              <a:rPr lang="ru-RU" sz="1200" kern="1200" baseline="0" dirty="0" smtClean="0">
                <a:solidFill>
                  <a:schemeClr val="tx1"/>
                </a:solidFill>
                <a:latin typeface="Times New Roman" pitchFamily="18" charset="0"/>
                <a:ea typeface="+mn-ea"/>
                <a:cs typeface="+mn-cs"/>
              </a:rPr>
              <a:t>при обучении используется участок пути протяженностью несколько десятков километров, включая разъезды, стрелочные улицы, станционные пути.  </a:t>
            </a:r>
          </a:p>
        </p:txBody>
      </p:sp>
      <p:sp>
        <p:nvSpPr>
          <p:cNvPr id="51204" name="Номер слайда 3"/>
          <p:cNvSpPr>
            <a:spLocks noGrp="1"/>
          </p:cNvSpPr>
          <p:nvPr>
            <p:ph type="sldNum" sz="quarter" idx="5"/>
          </p:nvPr>
        </p:nvSpPr>
        <p:spPr>
          <a:noFill/>
        </p:spPr>
        <p:txBody>
          <a:bodyPr/>
          <a:lstStyle/>
          <a:p>
            <a:fld id="{6D8388DA-2338-4D38-AEFA-3840D171285C}"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ru-RU" kern="0" baseline="0" dirty="0" smtClean="0"/>
              <a:t>Составная модель пути использоваться для моделирования движения как одномерных (</a:t>
            </a:r>
            <a:r>
              <a:rPr lang="en-US" kern="0" baseline="0" dirty="0" smtClean="0"/>
              <a:t>UM Train</a:t>
            </a:r>
            <a:r>
              <a:rPr lang="ru-RU" kern="0" baseline="0" dirty="0" smtClean="0"/>
              <a:t>), так и трехмерных моделей</a:t>
            </a:r>
            <a:r>
              <a:rPr lang="en-US" kern="0" baseline="0" dirty="0" smtClean="0"/>
              <a:t> </a:t>
            </a:r>
            <a:r>
              <a:rPr lang="ru-RU" kern="0" baseline="0" dirty="0" smtClean="0"/>
              <a:t>рельсовых экипажей (</a:t>
            </a:r>
            <a:r>
              <a:rPr lang="en-US" kern="0" baseline="0" dirty="0" smtClean="0"/>
              <a:t>UM Rail Vehicle </a:t>
            </a:r>
            <a:r>
              <a:rPr lang="ru-RU" kern="0" baseline="0" dirty="0" smtClean="0"/>
              <a:t>и </a:t>
            </a:r>
            <a:r>
              <a:rPr lang="en-US" kern="0" baseline="0" dirty="0" smtClean="0"/>
              <a:t>UM Train 3D</a:t>
            </a:r>
            <a:r>
              <a:rPr lang="ru-RU" kern="0" baseline="0" dirty="0" smtClean="0"/>
              <a:t>)</a:t>
            </a:r>
          </a:p>
          <a:p>
            <a:pPr>
              <a:defRPr/>
            </a:pPr>
            <a:r>
              <a:rPr lang="ru-RU" kern="0" baseline="0" dirty="0" smtClean="0"/>
              <a:t>Для описания пути используется</a:t>
            </a:r>
            <a:r>
              <a:rPr lang="en-US" kern="0" baseline="0" dirty="0" smtClean="0"/>
              <a:t> XML </a:t>
            </a:r>
            <a:r>
              <a:rPr lang="ru-RU" kern="0" baseline="0" dirty="0" smtClean="0"/>
              <a:t>файл специальной структуры. </a:t>
            </a:r>
          </a:p>
          <a:p>
            <a:pPr>
              <a:defRPr/>
            </a:pPr>
            <a:r>
              <a:rPr lang="ru-RU" kern="0" baseline="0" dirty="0" smtClean="0"/>
              <a:t>Начальное положение экипажа/головного локомотива поезда задается номером элемента, номером секции и положением от начала секции. </a:t>
            </a:r>
          </a:p>
          <a:p>
            <a:pPr>
              <a:defRPr/>
            </a:pPr>
            <a:r>
              <a:rPr lang="ru-RU" kern="0" baseline="0" dirty="0" smtClean="0"/>
              <a:t>Выбирается направление движения. Если задается обратное направление - производится пересчет параметров модели дороги</a:t>
            </a:r>
            <a:r>
              <a:rPr lang="en-US" kern="0" baseline="0" dirty="0" smtClean="0"/>
              <a:t>:</a:t>
            </a:r>
            <a:r>
              <a:rPr lang="ru-RU" kern="0" baseline="0" dirty="0" smtClean="0"/>
              <a:t> разворот </a:t>
            </a:r>
            <a:r>
              <a:rPr lang="ru-RU" kern="0" baseline="0" dirty="0" err="1" smtClean="0"/>
              <a:t>макрогеометрии</a:t>
            </a:r>
            <a:r>
              <a:rPr lang="ru-RU" kern="0" baseline="0" dirty="0" smtClean="0"/>
              <a:t> секций пути и смена индексов предыдущего/следующего элементов. </a:t>
            </a:r>
          </a:p>
          <a:p>
            <a:pPr>
              <a:defRPr/>
            </a:pPr>
            <a:endParaRPr lang="ru-RU" kern="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ru-RU" kern="0" dirty="0" smtClean="0"/>
              <a:t>Если в составе модели поезда имеется 3</a:t>
            </a:r>
            <a:r>
              <a:rPr lang="en-US" kern="0" dirty="0" smtClean="0"/>
              <a:t>D </a:t>
            </a:r>
            <a:r>
              <a:rPr lang="ru-RU" kern="0" dirty="0" smtClean="0"/>
              <a:t>экипаж для расположения его на участке кривой, осуществляется предварительный заезд от ближайшего прямого участка пути или от начала элемента дороги. Это делается также для заезда на путевые неровности. По окончании заезда экипажу сообщается заданная начальная скорость, устанавливаются параметры всех систем,</a:t>
            </a:r>
            <a:r>
              <a:rPr lang="ru-RU" kern="0" baseline="0" dirty="0" smtClean="0"/>
              <a:t> и начинается моделирование динамики модели для заданного сценария</a:t>
            </a:r>
            <a:r>
              <a:rPr lang="ru-RU" kern="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kern="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ru-RU" kern="0" dirty="0" smtClean="0"/>
          </a:p>
          <a:p>
            <a:pPr algn="just"/>
            <a:r>
              <a:rPr lang="en-US" sz="1400" b="1" dirty="0" smtClean="0">
                <a:latin typeface="Calibri" pitchFamily="34" charset="0"/>
                <a:cs typeface="Calibri" pitchFamily="34" charset="0"/>
              </a:rPr>
              <a:t>Railroad model initialization</a:t>
            </a:r>
          </a:p>
          <a:p>
            <a:pPr marL="177800" algn="just"/>
            <a:r>
              <a:rPr lang="en-US" dirty="0" smtClean="0">
                <a:latin typeface="Calibri" pitchFamily="34" charset="0"/>
                <a:cs typeface="Calibri" pitchFamily="34" charset="0"/>
              </a:rPr>
              <a:t>If the train model contains 3D vehicles, and these vehicles should be placed on curved rail sections for the scenario-defined train head position, the </a:t>
            </a:r>
            <a:r>
              <a:rPr lang="en-US" i="1" dirty="0" smtClean="0">
                <a:latin typeface="Calibri" pitchFamily="34" charset="0"/>
                <a:cs typeface="Calibri" pitchFamily="34" charset="0"/>
              </a:rPr>
              <a:t>moving-in</a:t>
            </a:r>
            <a:r>
              <a:rPr lang="en-US" dirty="0" smtClean="0">
                <a:latin typeface="Calibri" pitchFamily="34" charset="0"/>
                <a:cs typeface="Calibri" pitchFamily="34" charset="0"/>
              </a:rPr>
              <a:t> simulation is carried out (time domain simulation of moving in of the train to the definite position with scenario-defined speed). </a:t>
            </a:r>
          </a:p>
          <a:p>
            <a:pPr algn="just"/>
            <a:endParaRPr lang="en-US" sz="400" dirty="0" smtClean="0">
              <a:latin typeface="Calibri" pitchFamily="34" charset="0"/>
              <a:cs typeface="Calibri" pitchFamily="34" charset="0"/>
            </a:endParaRPr>
          </a:p>
          <a:p>
            <a:pPr marL="357188" indent="-179388" algn="just">
              <a:buFont typeface="Wingdings" pitchFamily="2" charset="2"/>
              <a:buChar char="ü"/>
            </a:pPr>
            <a:r>
              <a:rPr lang="en-US" dirty="0" smtClean="0">
                <a:latin typeface="Calibri" pitchFamily="34" charset="0"/>
                <a:cs typeface="Calibri" pitchFamily="34" charset="0"/>
              </a:rPr>
              <a:t>Railroad geometry is initialized preliminary from the start position (or moving-in start position):</a:t>
            </a:r>
          </a:p>
          <a:p>
            <a:pPr marL="534988" indent="-177800" algn="just">
              <a:buFont typeface="Arial" pitchFamily="34" charset="0"/>
              <a:buChar char="•"/>
            </a:pPr>
            <a:r>
              <a:rPr lang="en-US" dirty="0" smtClean="0">
                <a:latin typeface="Calibri" pitchFamily="34" charset="0"/>
                <a:cs typeface="Calibri" pitchFamily="34" charset="0"/>
              </a:rPr>
              <a:t>Switch states are defined </a:t>
            </a:r>
          </a:p>
          <a:p>
            <a:pPr marL="534988" indent="-177800" algn="just">
              <a:buFont typeface="Arial" pitchFamily="34" charset="0"/>
              <a:buChar char="•"/>
            </a:pPr>
            <a:r>
              <a:rPr lang="en-US" dirty="0" smtClean="0">
                <a:latin typeface="Calibri" pitchFamily="34" charset="0"/>
                <a:cs typeface="Calibri" pitchFamily="34" charset="0"/>
              </a:rPr>
              <a:t>Geometrical and connection data of railroad elements are inversed for simulation of backward motion</a:t>
            </a:r>
          </a:p>
          <a:p>
            <a:pPr marL="534988" indent="-177800" algn="just">
              <a:buFont typeface="Arial" pitchFamily="34" charset="0"/>
              <a:buChar char="•"/>
            </a:pPr>
            <a:r>
              <a:rPr lang="en-US" dirty="0" smtClean="0">
                <a:latin typeface="Calibri" pitchFamily="34" charset="0"/>
                <a:cs typeface="Calibri" pitchFamily="34" charset="0"/>
              </a:rPr>
              <a:t>Railroad elements positions are initialized sequentially to provide smooth track geometry</a:t>
            </a:r>
          </a:p>
          <a:p>
            <a:pPr marL="1081088" indent="-546100" algn="just"/>
            <a:endParaRPr lang="en-US" sz="100" i="1" dirty="0" smtClean="0">
              <a:latin typeface="Calibri" pitchFamily="34" charset="0"/>
              <a:cs typeface="Calibri" pitchFamily="34" charset="0"/>
            </a:endParaRPr>
          </a:p>
          <a:p>
            <a:pPr marL="1081088" indent="-546100" algn="just"/>
            <a:r>
              <a:rPr lang="en-US" i="1" dirty="0" smtClean="0">
                <a:latin typeface="Calibri" pitchFamily="34" charset="0"/>
                <a:cs typeface="Calibri" pitchFamily="34" charset="0"/>
              </a:rPr>
              <a:t>Note: Initial positioning of railroad elements increases CPU efficiency. To avoid problems resulted of possible imperfections of multiline railroads geometry description, additional verification/positioning is carried out on-fly during train session.</a:t>
            </a:r>
          </a:p>
          <a:p>
            <a:pPr marL="180975" indent="-180975" algn="just">
              <a:buFont typeface="Wingdings" pitchFamily="2" charset="2"/>
              <a:buChar char="ü"/>
            </a:pPr>
            <a:endParaRPr lang="en-US" sz="300" dirty="0" smtClean="0">
              <a:latin typeface="Calibri" pitchFamily="34" charset="0"/>
              <a:cs typeface="Calibri" pitchFamily="34" charset="0"/>
            </a:endParaRPr>
          </a:p>
          <a:p>
            <a:pPr marL="357188" indent="-179388" algn="just">
              <a:buFont typeface="Wingdings" pitchFamily="2" charset="2"/>
              <a:buChar char="ü"/>
            </a:pPr>
            <a:r>
              <a:rPr lang="en-US" dirty="0" smtClean="0">
                <a:latin typeface="Calibri" pitchFamily="34" charset="0"/>
                <a:cs typeface="Calibri" pitchFamily="34" charset="0"/>
              </a:rPr>
              <a:t>Moving-in simulation is carried out if necessary.</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kern="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ru-RU" kern="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ru-RU" kern="0" dirty="0" smtClean="0"/>
              <a:t>В ходе моделирования пользователь может изменять состояние стрелочных переводов. </a:t>
            </a:r>
          </a:p>
          <a:p>
            <a:pPr>
              <a:defRPr/>
            </a:pPr>
            <a:endParaRPr lang="ru-RU" kern="0" dirty="0" smtClean="0"/>
          </a:p>
          <a:p>
            <a:pPr>
              <a:defRPr/>
            </a:pPr>
            <a:endParaRPr lang="ru-RU" dirty="0" smtClean="0"/>
          </a:p>
          <a:p>
            <a:pPr>
              <a:defRPr/>
            </a:pPr>
            <a:endParaRPr lang="ru-RU" dirty="0"/>
          </a:p>
        </p:txBody>
      </p:sp>
      <p:sp>
        <p:nvSpPr>
          <p:cNvPr id="54276" name="Номер слайда 3"/>
          <p:cNvSpPr>
            <a:spLocks noGrp="1"/>
          </p:cNvSpPr>
          <p:nvPr>
            <p:ph type="sldNum" sz="quarter" idx="5"/>
          </p:nvPr>
        </p:nvSpPr>
        <p:spPr>
          <a:noFill/>
        </p:spPr>
        <p:txBody>
          <a:bodyPr/>
          <a:lstStyle/>
          <a:p>
            <a:fld id="{54028F26-737B-4CE0-8564-FD9C55DA55D1}" type="slidenum">
              <a:rPr lang="en-US" smtClean="0">
                <a:solidFill>
                  <a:prstClr val="black"/>
                </a:solidFill>
              </a:rPr>
              <a:pPr/>
              <a:t>8</a:t>
            </a:fld>
            <a:endParaRPr lang="en-US" smtClean="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ru-RU" baseline="0" dirty="0" smtClean="0"/>
              <a:t>Несколько слов о способе описания путевых неровностей для модели пути. </a:t>
            </a:r>
          </a:p>
          <a:p>
            <a:pPr>
              <a:defRPr/>
            </a:pPr>
            <a:endParaRPr lang="ru-RU" baseline="0" dirty="0" smtClean="0"/>
          </a:p>
          <a:p>
            <a:pPr>
              <a:defRPr/>
            </a:pPr>
            <a:r>
              <a:rPr lang="ru-RU" baseline="0" dirty="0" smtClean="0"/>
              <a:t>Изначально предполагалось что неровности пути будут задаваться  для каждого элемента. К сожалению заказчик тренажера не смог предоставить необходимых данных. В настоящее время для описания микрогеометрии пути используются так называемые циклические неровности.  </a:t>
            </a:r>
          </a:p>
          <a:p>
            <a:pPr>
              <a:defRPr/>
            </a:pPr>
            <a:r>
              <a:rPr lang="ru-RU" baseline="0" dirty="0" smtClean="0"/>
              <a:t>Реализация путевых неровностей, полученная одним из стандартных способов, обрабатывается для ликвидации разрывов значений в первой и последней точках. Полученная реализация неровностей многократно повторяется при движении экипажа по пути.</a:t>
            </a:r>
          </a:p>
          <a:p>
            <a:pPr>
              <a:defRPr/>
            </a:pPr>
            <a:endParaRPr lang="ru-RU" baseline="0" dirty="0" smtClean="0"/>
          </a:p>
          <a:p>
            <a:pPr>
              <a:defRPr/>
            </a:pPr>
            <a:r>
              <a:rPr lang="ru-RU" baseline="0" dirty="0" smtClean="0"/>
              <a:t>Для моделирование дороги различного качества содержания масштабные множители неровностей могут варьироваться в процессе тренировки</a:t>
            </a:r>
            <a:r>
              <a:rPr lang="ru-RU" dirty="0" smtClean="0"/>
              <a:t> </a:t>
            </a:r>
          </a:p>
          <a:p>
            <a:pPr>
              <a:defRPr/>
            </a:pPr>
            <a:endParaRPr lang="ru-RU" dirty="0"/>
          </a:p>
        </p:txBody>
      </p:sp>
      <p:sp>
        <p:nvSpPr>
          <p:cNvPr id="52228" name="Номер слайда 3"/>
          <p:cNvSpPr>
            <a:spLocks noGrp="1"/>
          </p:cNvSpPr>
          <p:nvPr>
            <p:ph type="sldNum" sz="quarter" idx="5"/>
          </p:nvPr>
        </p:nvSpPr>
        <p:spPr>
          <a:noFill/>
        </p:spPr>
        <p:txBody>
          <a:bodyPr/>
          <a:lstStyle/>
          <a:p>
            <a:fld id="{A0DBE043-D931-4C6E-8962-BC90ECC2F67E}"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Tree>
  </p:cSld>
  <p:clrMapOvr>
    <a:masterClrMapping/>
  </p:clrMapOvr>
  <p:transition advClick="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8463" y="0"/>
            <a:ext cx="2152650" cy="52546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88925" y="0"/>
            <a:ext cx="6307138" cy="52546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288925" y="0"/>
            <a:ext cx="8612188" cy="4095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Содержимое 5"/>
          <p:cNvSpPr>
            <a:spLocks noGrp="1"/>
          </p:cNvSpPr>
          <p:nvPr>
            <p:ph sz="quarter" idx="4"/>
          </p:nvPr>
        </p:nvSpPr>
        <p:spPr>
          <a:xfrm>
            <a:off x="3830638" y="32734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lvl1pPr>
              <a:defRPr sz="1800"/>
            </a:lvl1pPr>
          </a:lstStyle>
          <a:p>
            <a:r>
              <a:rPr lang="ru-RU" dirty="0" smtClean="0"/>
              <a:t>Образец заголовка</a:t>
            </a:r>
            <a:endParaRPr lang="ru-RU" dirty="0"/>
          </a:p>
        </p:txBody>
      </p:sp>
      <p:sp>
        <p:nvSpPr>
          <p:cNvPr id="3" name="Содержимое 2"/>
          <p:cNvSpPr>
            <a:spLocks noGrp="1"/>
          </p:cNvSpPr>
          <p:nvPr>
            <p:ph idx="1"/>
          </p:nvPr>
        </p:nvSpPr>
        <p:spPr>
          <a:xfrm>
            <a:off x="1316038" y="1139825"/>
            <a:ext cx="48768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545041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1064856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xmlns="" val="3950304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7368067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a:prstGeom prst="rect">
            <a:avLst/>
          </a:prstGeo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Содержимое 5"/>
          <p:cNvSpPr>
            <a:spLocks noGrp="1"/>
          </p:cNvSpPr>
          <p:nvPr>
            <p:ph sz="quarter" idx="4"/>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6030126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566738" y="161925"/>
            <a:ext cx="8334375" cy="50927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172472660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1036028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5" y="0"/>
            <a:ext cx="8612188" cy="40957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7889711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5" y="0"/>
            <a:ext cx="8612188" cy="4095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a:prstGeom prst="rect">
            <a:avLst/>
          </a:prstGeom>
        </p:spPr>
        <p:txBody>
          <a:bodyPr/>
          <a:lstStyle/>
          <a:p>
            <a:pPr lvl="0"/>
            <a:endParaRPr lang="ru-RU" noProof="0"/>
          </a:p>
        </p:txBody>
      </p:sp>
    </p:spTree>
    <p:extLst>
      <p:ext uri="{BB962C8B-B14F-4D97-AF65-F5344CB8AC3E}">
        <p14:creationId xmlns:p14="http://schemas.microsoft.com/office/powerpoint/2010/main" xmlns="" val="2713580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advClick="0"/>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advClick="0"/>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jpe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0" name="Text Box 16"/>
          <p:cNvSpPr txBox="1">
            <a:spLocks noChangeArrowheads="1"/>
          </p:cNvSpPr>
          <p:nvPr userDrawn="1"/>
        </p:nvSpPr>
        <p:spPr bwMode="auto">
          <a:xfrm>
            <a:off x="1316038" y="5254625"/>
            <a:ext cx="7626350" cy="1603375"/>
          </a:xfrm>
          <a:prstGeom prst="rect">
            <a:avLst/>
          </a:prstGeom>
          <a:noFill/>
          <a:ln w="9525">
            <a:noFill/>
            <a:miter lim="800000"/>
            <a:headEnd/>
            <a:tailEnd/>
          </a:ln>
        </p:spPr>
        <p:txBody>
          <a:bodyPr lIns="18000" tIns="46800" rIns="18000" bIns="46800"/>
          <a:lstStyle/>
          <a:p>
            <a:pPr>
              <a:defRPr/>
            </a:pPr>
            <a:endParaRPr lang="en-US" dirty="0"/>
          </a:p>
        </p:txBody>
      </p:sp>
      <p:sp>
        <p:nvSpPr>
          <p:cNvPr id="3075" name="Rectangle 20"/>
          <p:cNvSpPr>
            <a:spLocks noGrp="1" noChangeArrowheads="1"/>
          </p:cNvSpPr>
          <p:nvPr>
            <p:ph type="title"/>
          </p:nvPr>
        </p:nvSpPr>
        <p:spPr bwMode="auto">
          <a:xfrm>
            <a:off x="100272" y="0"/>
            <a:ext cx="8612188" cy="409575"/>
          </a:xfrm>
          <a:prstGeom prst="rect">
            <a:avLst/>
          </a:prstGeom>
          <a:noFill/>
          <a:ln w="9525">
            <a:noFill/>
            <a:miter lim="800000"/>
            <a:headEnd/>
            <a:tailEnd/>
          </a:ln>
        </p:spPr>
        <p:txBody>
          <a:bodyPr vert="horz" wrap="square" lIns="98980" tIns="49491" rIns="98980" bIns="49491" numCol="1" anchor="ctr" anchorCtr="0" compatLnSpc="1">
            <a:prstTxWarp prst="textNoShape">
              <a:avLst/>
            </a:prstTxWarp>
          </a:bodyPr>
          <a:lstStyle/>
          <a:p>
            <a:pPr lvl="0"/>
            <a:r>
              <a:rPr lang="ru-RU" dirty="0" smtClean="0"/>
              <a:t>Заголовок</a:t>
            </a:r>
            <a:endParaRPr lang="en-US" dirty="0" smtClean="0"/>
          </a:p>
        </p:txBody>
      </p:sp>
      <p:sp>
        <p:nvSpPr>
          <p:cNvPr id="1053" name="Line 29"/>
          <p:cNvSpPr>
            <a:spLocks noChangeShapeType="1"/>
          </p:cNvSpPr>
          <p:nvPr userDrawn="1"/>
        </p:nvSpPr>
        <p:spPr bwMode="auto">
          <a:xfrm>
            <a:off x="49410" y="406400"/>
            <a:ext cx="9036000" cy="0"/>
          </a:xfrm>
          <a:prstGeom prst="line">
            <a:avLst/>
          </a:prstGeom>
          <a:noFill/>
          <a:ln w="25400">
            <a:solidFill>
              <a:schemeClr val="accent2"/>
            </a:solidFill>
            <a:round/>
            <a:headEnd/>
            <a:tailEnd/>
          </a:ln>
          <a:effectLst/>
        </p:spPr>
        <p:txBody>
          <a:bodyPr wrap="none" lIns="0" tIns="46800" rIns="0">
            <a:spAutoFit/>
          </a:bodyPr>
          <a:lstStyle/>
          <a:p>
            <a:pPr>
              <a:defRPr/>
            </a:pPr>
            <a:endParaRPr lang="ru-RU"/>
          </a:p>
        </p:txBody>
      </p:sp>
      <p:sp>
        <p:nvSpPr>
          <p:cNvPr id="3077" name="Rectangle 30"/>
          <p:cNvSpPr>
            <a:spLocks noGrp="1" noChangeArrowheads="1"/>
          </p:cNvSpPr>
          <p:nvPr>
            <p:ph type="body" idx="1"/>
          </p:nvPr>
        </p:nvSpPr>
        <p:spPr bwMode="auto">
          <a:xfrm>
            <a:off x="1316038" y="1139825"/>
            <a:ext cx="4876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lt1" tx1="dk1" bg2="lt2" tx2="dk2" accent1="accent1" accent2="accent2" accent3="accent3" accent4="accent4" accent5="accent5" accent6="accent6" hlink="hlink" folHlink="folHlink"/>
  <p:sldLayoutIdLst>
    <p:sldLayoutId id="2147483871" r:id="rId1"/>
    <p:sldLayoutId id="2147483861" r:id="rId2"/>
    <p:sldLayoutId id="2147483862" r:id="rId3"/>
    <p:sldLayoutId id="2147483863" r:id="rId4"/>
    <p:sldLayoutId id="2147483864" r:id="rId5"/>
    <p:sldLayoutId id="2147483865" r:id="rId6"/>
    <p:sldLayoutId id="2147483872" r:id="rId7"/>
    <p:sldLayoutId id="2147483866" r:id="rId8"/>
    <p:sldLayoutId id="2147483867" r:id="rId9"/>
    <p:sldLayoutId id="2147483868" r:id="rId10"/>
    <p:sldLayoutId id="2147483869" r:id="rId11"/>
    <p:sldLayoutId id="2147483870" r:id="rId12"/>
  </p:sldLayoutIdLst>
  <p:transition advClick="0"/>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accent2"/>
          </a:solidFill>
          <a:latin typeface="+mj-lt"/>
          <a:ea typeface="+mj-ea"/>
          <a:cs typeface="+mj-cs"/>
        </a:defRPr>
      </a:lvl1pPr>
      <a:lvl2pPr algn="l" rtl="0" eaLnBrk="0" fontAlgn="base" hangingPunct="0">
        <a:spcBef>
          <a:spcPct val="0"/>
        </a:spcBef>
        <a:spcAft>
          <a:spcPct val="0"/>
        </a:spcAft>
        <a:defRPr sz="4400">
          <a:solidFill>
            <a:schemeClr val="accent2"/>
          </a:solidFill>
          <a:latin typeface="Arial" pitchFamily="34" charset="0"/>
        </a:defRPr>
      </a:lvl2pPr>
      <a:lvl3pPr algn="l" rtl="0" eaLnBrk="0" fontAlgn="base" hangingPunct="0">
        <a:spcBef>
          <a:spcPct val="0"/>
        </a:spcBef>
        <a:spcAft>
          <a:spcPct val="0"/>
        </a:spcAft>
        <a:defRPr sz="4400">
          <a:solidFill>
            <a:schemeClr val="accent2"/>
          </a:solidFill>
          <a:latin typeface="Arial" pitchFamily="34" charset="0"/>
        </a:defRPr>
      </a:lvl3pPr>
      <a:lvl4pPr algn="l" rtl="0" eaLnBrk="0" fontAlgn="base" hangingPunct="0">
        <a:spcBef>
          <a:spcPct val="0"/>
        </a:spcBef>
        <a:spcAft>
          <a:spcPct val="0"/>
        </a:spcAft>
        <a:defRPr sz="4400">
          <a:solidFill>
            <a:schemeClr val="accent2"/>
          </a:solidFill>
          <a:latin typeface="Arial" pitchFamily="34" charset="0"/>
        </a:defRPr>
      </a:lvl4pPr>
      <a:lvl5pPr algn="l" rtl="0" eaLnBrk="0" fontAlgn="base" hangingPunct="0">
        <a:spcBef>
          <a:spcPct val="0"/>
        </a:spcBef>
        <a:spcAft>
          <a:spcPct val="0"/>
        </a:spcAft>
        <a:defRPr sz="4400">
          <a:solidFill>
            <a:schemeClr val="accent2"/>
          </a:solidFill>
          <a:latin typeface="Arial" pitchFamily="34" charset="0"/>
        </a:defRPr>
      </a:lvl5pPr>
      <a:lvl6pPr marL="457200" algn="l" rtl="0" fontAlgn="base">
        <a:spcBef>
          <a:spcPct val="0"/>
        </a:spcBef>
        <a:spcAft>
          <a:spcPct val="0"/>
        </a:spcAft>
        <a:defRPr>
          <a:solidFill>
            <a:schemeClr val="accent2"/>
          </a:solidFill>
          <a:latin typeface="Arial" pitchFamily="34" charset="0"/>
        </a:defRPr>
      </a:lvl6pPr>
      <a:lvl7pPr marL="914400" algn="l" rtl="0" fontAlgn="base">
        <a:spcBef>
          <a:spcPct val="0"/>
        </a:spcBef>
        <a:spcAft>
          <a:spcPct val="0"/>
        </a:spcAft>
        <a:defRPr>
          <a:solidFill>
            <a:schemeClr val="accent2"/>
          </a:solidFill>
          <a:latin typeface="Arial" pitchFamily="34" charset="0"/>
        </a:defRPr>
      </a:lvl7pPr>
      <a:lvl8pPr marL="1371600" algn="l" rtl="0" fontAlgn="base">
        <a:spcBef>
          <a:spcPct val="0"/>
        </a:spcBef>
        <a:spcAft>
          <a:spcPct val="0"/>
        </a:spcAft>
        <a:defRPr>
          <a:solidFill>
            <a:schemeClr val="accent2"/>
          </a:solidFill>
          <a:latin typeface="Arial" pitchFamily="34" charset="0"/>
        </a:defRPr>
      </a:lvl8pPr>
      <a:lvl9pPr marL="1828800" algn="l" rtl="0" fontAlgn="base">
        <a:spcBef>
          <a:spcPct val="0"/>
        </a:spcBef>
        <a:spcAft>
          <a:spcPct val="0"/>
        </a:spcAft>
        <a:defRPr>
          <a:solidFill>
            <a:schemeClr val="accent2"/>
          </a:solidFill>
          <a:latin typeface="Arial" pitchFamily="34" charset="0"/>
        </a:defRPr>
      </a:lvl9pPr>
    </p:titleStyle>
    <p:bodyStyle>
      <a:lvl1pPr marL="342900" indent="-342900" algn="l" rtl="0" eaLnBrk="0" fontAlgn="base" hangingPunct="0">
        <a:spcBef>
          <a:spcPct val="20000"/>
        </a:spcBef>
        <a:spcAft>
          <a:spcPct val="0"/>
        </a:spcAft>
        <a:buClr>
          <a:schemeClr val="accent2"/>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bwMode="auto">
          <a:xfrm>
            <a:off x="566738" y="161925"/>
            <a:ext cx="8334375" cy="22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ru-RU" smtClean="0"/>
              <a:t>Заголовок</a:t>
            </a:r>
            <a:endParaRPr lang="en-US" smtClean="0"/>
          </a:p>
        </p:txBody>
      </p:sp>
      <p:sp>
        <p:nvSpPr>
          <p:cNvPr id="218119" name="Rectangle 7"/>
          <p:cNvSpPr>
            <a:spLocks noChangeArrowheads="1"/>
          </p:cNvSpPr>
          <p:nvPr userDrawn="1"/>
        </p:nvSpPr>
        <p:spPr bwMode="auto">
          <a:xfrm>
            <a:off x="180975" y="280988"/>
            <a:ext cx="227013" cy="311150"/>
          </a:xfrm>
          <a:prstGeom prst="rect">
            <a:avLst/>
          </a:prstGeom>
          <a:solidFill>
            <a:srgbClr val="CCECFF"/>
          </a:solidFill>
          <a:ln w="9525">
            <a:noFill/>
            <a:miter lim="800000"/>
            <a:headEnd/>
            <a:tailEnd/>
          </a:ln>
          <a:effectLst/>
        </p:spPr>
        <p:txBody>
          <a:bodyPr lIns="0" tIns="46800" rIns="0" anchor="ctr">
            <a:spAutoFit/>
          </a:bodyPr>
          <a:lstStyle/>
          <a:p>
            <a:pPr>
              <a:defRPr/>
            </a:pPr>
            <a:endParaRPr lang="ru-RU" dirty="0">
              <a:solidFill>
                <a:srgbClr val="000000"/>
              </a:solidFill>
            </a:endParaRPr>
          </a:p>
        </p:txBody>
      </p:sp>
      <p:sp>
        <p:nvSpPr>
          <p:cNvPr id="218121" name="Line 9"/>
          <p:cNvSpPr>
            <a:spLocks noChangeShapeType="1"/>
          </p:cNvSpPr>
          <p:nvPr userDrawn="1"/>
        </p:nvSpPr>
        <p:spPr bwMode="auto">
          <a:xfrm>
            <a:off x="112713" y="406400"/>
            <a:ext cx="8742362" cy="0"/>
          </a:xfrm>
          <a:prstGeom prst="line">
            <a:avLst/>
          </a:prstGeom>
          <a:noFill/>
          <a:ln w="19050">
            <a:solidFill>
              <a:srgbClr val="073F89"/>
            </a:solidFill>
            <a:round/>
            <a:headEnd/>
            <a:tailEnd/>
          </a:ln>
          <a:effectLst/>
        </p:spPr>
        <p:txBody>
          <a:bodyPr lIns="0" tIns="46800" rIns="0">
            <a:spAutoFit/>
          </a:bodyPr>
          <a:lstStyle/>
          <a:p>
            <a:pPr>
              <a:defRPr/>
            </a:pPr>
            <a:endParaRPr lang="ru-RU" dirty="0">
              <a:solidFill>
                <a:srgbClr val="000000"/>
              </a:solidFill>
            </a:endParaRPr>
          </a:p>
        </p:txBody>
      </p:sp>
      <p:sp>
        <p:nvSpPr>
          <p:cNvPr id="218122" name="Line 10"/>
          <p:cNvSpPr>
            <a:spLocks noChangeShapeType="1"/>
          </p:cNvSpPr>
          <p:nvPr userDrawn="1"/>
        </p:nvSpPr>
        <p:spPr bwMode="auto">
          <a:xfrm>
            <a:off x="312738" y="125413"/>
            <a:ext cx="0" cy="525462"/>
          </a:xfrm>
          <a:prstGeom prst="line">
            <a:avLst/>
          </a:prstGeom>
          <a:noFill/>
          <a:ln w="19050">
            <a:solidFill>
              <a:srgbClr val="073F89"/>
            </a:solidFill>
            <a:round/>
            <a:headEnd/>
            <a:tailEnd/>
          </a:ln>
          <a:effectLst/>
        </p:spPr>
        <p:txBody>
          <a:bodyPr lIns="0" tIns="46800" rIns="0">
            <a:spAutoFit/>
          </a:bodyPr>
          <a:lstStyle/>
          <a:p>
            <a:pPr>
              <a:defRPr/>
            </a:pPr>
            <a:endParaRPr lang="ru-RU" dirty="0">
              <a:solidFill>
                <a:srgbClr val="000000"/>
              </a:solidFill>
            </a:endParaRPr>
          </a:p>
        </p:txBody>
      </p:sp>
      <p:sp>
        <p:nvSpPr>
          <p:cNvPr id="218123" name="Text Box 11"/>
          <p:cNvSpPr txBox="1">
            <a:spLocks noChangeArrowheads="1"/>
          </p:cNvSpPr>
          <p:nvPr userDrawn="1"/>
        </p:nvSpPr>
        <p:spPr bwMode="auto">
          <a:xfrm>
            <a:off x="1533525" y="6337300"/>
            <a:ext cx="7269163" cy="422275"/>
          </a:xfrm>
          <a:prstGeom prst="rect">
            <a:avLst/>
          </a:prstGeom>
          <a:noFill/>
          <a:ln w="9525">
            <a:noFill/>
            <a:miter lim="800000"/>
            <a:headEnd/>
            <a:tailEnd/>
          </a:ln>
        </p:spPr>
        <p:txBody>
          <a:bodyPr lIns="0" tIns="0" rIns="0" bIns="0"/>
          <a:lstStyle/>
          <a:p>
            <a:pPr algn="l">
              <a:defRPr/>
            </a:pPr>
            <a:r>
              <a:rPr lang="en-US" sz="1300" dirty="0">
                <a:solidFill>
                  <a:srgbClr val="2D2DB9">
                    <a:lumMod val="75000"/>
                  </a:srgbClr>
                </a:solidFill>
              </a:rPr>
              <a:t>Научно-технический семинар</a:t>
            </a:r>
            <a:r>
              <a:rPr lang="ru-RU" sz="1300" dirty="0">
                <a:solidFill>
                  <a:srgbClr val="2D2DB9">
                    <a:lumMod val="75000"/>
                  </a:srgbClr>
                </a:solidFill>
              </a:rPr>
              <a:t>. Компьютерное моделирование в железнодорожном транспорте: </a:t>
            </a:r>
            <a:r>
              <a:rPr lang="ru-RU" sz="1300" dirty="0" smtClean="0">
                <a:solidFill>
                  <a:srgbClr val="2D2DB9">
                    <a:lumMod val="75000"/>
                  </a:srgbClr>
                </a:solidFill>
              </a:rPr>
              <a:t>динамика, прочность </a:t>
            </a:r>
            <a:r>
              <a:rPr lang="ru-RU" sz="1300" dirty="0">
                <a:solidFill>
                  <a:srgbClr val="2D2DB9">
                    <a:lumMod val="75000"/>
                  </a:srgbClr>
                </a:solidFill>
              </a:rPr>
              <a:t>и </a:t>
            </a:r>
            <a:r>
              <a:rPr lang="ru-RU" sz="1300" dirty="0" smtClean="0">
                <a:solidFill>
                  <a:srgbClr val="2D2DB9">
                    <a:lumMod val="75000"/>
                  </a:srgbClr>
                </a:solidFill>
              </a:rPr>
              <a:t>износ, 9-10 апреля 2014, </a:t>
            </a:r>
            <a:r>
              <a:rPr lang="ru-RU" sz="1300" dirty="0">
                <a:solidFill>
                  <a:srgbClr val="2D2DB9">
                    <a:lumMod val="75000"/>
                  </a:srgbClr>
                </a:solidFill>
              </a:rPr>
              <a:t>Брянск, Россия</a:t>
            </a:r>
          </a:p>
          <a:p>
            <a:pPr algn="l" eaLnBrk="0" hangingPunct="0">
              <a:lnSpc>
                <a:spcPct val="85000"/>
              </a:lnSpc>
              <a:spcBef>
                <a:spcPts val="325"/>
              </a:spcBef>
              <a:tabLst>
                <a:tab pos="863600" algn="l"/>
                <a:tab pos="1728788" algn="l"/>
                <a:tab pos="2171700" algn="l"/>
              </a:tabLst>
              <a:defRPr/>
            </a:pPr>
            <a:endParaRPr lang="en-US" sz="1400" dirty="0">
              <a:solidFill>
                <a:srgbClr val="073F89"/>
              </a:solidFill>
            </a:endParaRPr>
          </a:p>
        </p:txBody>
      </p:sp>
      <p:sp>
        <p:nvSpPr>
          <p:cNvPr id="218124" name="Line 12"/>
          <p:cNvSpPr>
            <a:spLocks noChangeShapeType="1"/>
          </p:cNvSpPr>
          <p:nvPr userDrawn="1"/>
        </p:nvSpPr>
        <p:spPr bwMode="auto">
          <a:xfrm>
            <a:off x="1497013" y="6329363"/>
            <a:ext cx="7343775" cy="0"/>
          </a:xfrm>
          <a:prstGeom prst="line">
            <a:avLst/>
          </a:prstGeom>
          <a:noFill/>
          <a:ln w="19050">
            <a:solidFill>
              <a:srgbClr val="073F89"/>
            </a:solidFill>
            <a:round/>
            <a:headEnd/>
            <a:tailEnd/>
          </a:ln>
          <a:effectLst/>
        </p:spPr>
        <p:txBody>
          <a:bodyPr lIns="0" tIns="46800" rIns="0">
            <a:spAutoFit/>
          </a:bodyPr>
          <a:lstStyle/>
          <a:p>
            <a:pPr>
              <a:defRPr/>
            </a:pPr>
            <a:endParaRPr lang="ru-RU" dirty="0">
              <a:solidFill>
                <a:srgbClr val="000000"/>
              </a:solidFill>
            </a:endParaRPr>
          </a:p>
        </p:txBody>
      </p:sp>
      <p:pic>
        <p:nvPicPr>
          <p:cNvPr id="17416" name="Рисунок 4" descr="umid.jpg"/>
          <p:cNvPicPr>
            <a:picLocks noChangeAspect="1"/>
          </p:cNvPicPr>
          <p:nvPr userDrawn="1"/>
        </p:nvPicPr>
        <p:blipFill>
          <a:blip r:embed="rId11" cstate="print">
            <a:extLst>
              <a:ext uri="{28A0092B-C50C-407E-A947-70E740481C1C}">
                <a14:useLocalDpi xmlns:a14="http://schemas.microsoft.com/office/drawing/2010/main" xmlns="" val="0"/>
              </a:ext>
            </a:extLst>
          </a:blip>
          <a:srcRect/>
          <a:stretch>
            <a:fillRect/>
          </a:stretch>
        </p:blipFill>
        <p:spPr bwMode="auto">
          <a:xfrm>
            <a:off x="36513" y="6175375"/>
            <a:ext cx="1298575" cy="655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37115712"/>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Lst>
  <p:timing>
    <p:tnLst>
      <p:par>
        <p:cTn id="1" dur="indefinite" restart="never" nodeType="tmRoot"/>
      </p:par>
    </p:tnLst>
  </p:timing>
  <p:txStyles>
    <p:titleStyle>
      <a:lvl1pPr algn="l" rtl="0" eaLnBrk="0" fontAlgn="base" hangingPunct="0">
        <a:spcBef>
          <a:spcPct val="0"/>
        </a:spcBef>
        <a:spcAft>
          <a:spcPct val="0"/>
        </a:spcAft>
        <a:defRPr sz="4400">
          <a:solidFill>
            <a:srgbClr val="073F89"/>
          </a:solidFill>
          <a:latin typeface="Times New Roman" pitchFamily="18" charset="0"/>
          <a:ea typeface="+mj-ea"/>
          <a:cs typeface="+mj-cs"/>
        </a:defRPr>
      </a:lvl1pPr>
      <a:lvl2pPr algn="l" rtl="0" eaLnBrk="0" fontAlgn="base" hangingPunct="0">
        <a:spcBef>
          <a:spcPct val="0"/>
        </a:spcBef>
        <a:spcAft>
          <a:spcPct val="0"/>
        </a:spcAft>
        <a:defRPr sz="4400">
          <a:solidFill>
            <a:srgbClr val="073F89"/>
          </a:solidFill>
          <a:latin typeface="Times New Roman" pitchFamily="18" charset="0"/>
        </a:defRPr>
      </a:lvl2pPr>
      <a:lvl3pPr algn="l" rtl="0" eaLnBrk="0" fontAlgn="base" hangingPunct="0">
        <a:spcBef>
          <a:spcPct val="0"/>
        </a:spcBef>
        <a:spcAft>
          <a:spcPct val="0"/>
        </a:spcAft>
        <a:defRPr sz="4400">
          <a:solidFill>
            <a:srgbClr val="073F89"/>
          </a:solidFill>
          <a:latin typeface="Times New Roman" pitchFamily="18" charset="0"/>
        </a:defRPr>
      </a:lvl3pPr>
      <a:lvl4pPr algn="l" rtl="0" eaLnBrk="0" fontAlgn="base" hangingPunct="0">
        <a:spcBef>
          <a:spcPct val="0"/>
        </a:spcBef>
        <a:spcAft>
          <a:spcPct val="0"/>
        </a:spcAft>
        <a:defRPr sz="4400">
          <a:solidFill>
            <a:srgbClr val="073F89"/>
          </a:solidFill>
          <a:latin typeface="Times New Roman" pitchFamily="18" charset="0"/>
        </a:defRPr>
      </a:lvl4pPr>
      <a:lvl5pPr algn="l" rtl="0" eaLnBrk="0" fontAlgn="base" hangingPunct="0">
        <a:spcBef>
          <a:spcPct val="0"/>
        </a:spcBef>
        <a:spcAft>
          <a:spcPct val="0"/>
        </a:spcAft>
        <a:defRPr sz="4400">
          <a:solidFill>
            <a:srgbClr val="073F89"/>
          </a:solidFill>
          <a:latin typeface="Times New Roman" pitchFamily="18" charset="0"/>
        </a:defRPr>
      </a:lvl5pPr>
      <a:lvl6pPr marL="457200" algn="l" rtl="0" fontAlgn="base">
        <a:spcBef>
          <a:spcPct val="0"/>
        </a:spcBef>
        <a:spcAft>
          <a:spcPct val="0"/>
        </a:spcAft>
        <a:defRPr>
          <a:solidFill>
            <a:srgbClr val="073F89"/>
          </a:solidFill>
          <a:latin typeface="Arial" pitchFamily="34" charset="0"/>
        </a:defRPr>
      </a:lvl6pPr>
      <a:lvl7pPr marL="914400" algn="l" rtl="0" fontAlgn="base">
        <a:spcBef>
          <a:spcPct val="0"/>
        </a:spcBef>
        <a:spcAft>
          <a:spcPct val="0"/>
        </a:spcAft>
        <a:defRPr>
          <a:solidFill>
            <a:srgbClr val="073F89"/>
          </a:solidFill>
          <a:latin typeface="Arial" pitchFamily="34" charset="0"/>
        </a:defRPr>
      </a:lvl7pPr>
      <a:lvl8pPr marL="1371600" algn="l" rtl="0" fontAlgn="base">
        <a:spcBef>
          <a:spcPct val="0"/>
        </a:spcBef>
        <a:spcAft>
          <a:spcPct val="0"/>
        </a:spcAft>
        <a:defRPr>
          <a:solidFill>
            <a:srgbClr val="073F89"/>
          </a:solidFill>
          <a:latin typeface="Arial" pitchFamily="34" charset="0"/>
        </a:defRPr>
      </a:lvl8pPr>
      <a:lvl9pPr marL="1828800" algn="l" rtl="0" fontAlgn="base">
        <a:spcBef>
          <a:spcPct val="0"/>
        </a:spcBef>
        <a:spcAft>
          <a:spcPct val="0"/>
        </a:spcAft>
        <a:defRPr>
          <a:solidFill>
            <a:srgbClr val="073F89"/>
          </a:solidFill>
          <a:latin typeface="Arial" pitchFamily="34" charset="0"/>
        </a:defRPr>
      </a:lvl9pPr>
    </p:titleStyle>
    <p:bodyStyle>
      <a:lvl1pPr marL="342900" indent="-342900" algn="l" rtl="0" eaLnBrk="0" fontAlgn="base" hangingPunct="0">
        <a:spcBef>
          <a:spcPct val="20000"/>
        </a:spcBef>
        <a:spcAft>
          <a:spcPct val="0"/>
        </a:spcAft>
        <a:buClr>
          <a:srgbClr val="073F89"/>
        </a:buClr>
        <a:buFont typeface="Wingdings" pitchFamily="2" charset="2"/>
        <a:buChar char="§"/>
        <a:defRPr sz="24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lr>
          <a:srgbClr val="073F89"/>
        </a:buClr>
        <a:buChar char="•"/>
        <a:defRPr sz="20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hyperlink" Target="http://www.universalmechanism.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26.png"/><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file:///H:\&#1051;&#1099;&#1089;&#1080;&#1082;&#1086;&#1074;%20&#1053;.&#1053;\railroad_1.avi" TargetMode="Externa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Рисунок 4" descr="umid.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8338" y="541338"/>
            <a:ext cx="2778125" cy="140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Text Box 7"/>
          <p:cNvSpPr txBox="1">
            <a:spLocks noChangeArrowheads="1"/>
          </p:cNvSpPr>
          <p:nvPr/>
        </p:nvSpPr>
        <p:spPr bwMode="auto">
          <a:xfrm>
            <a:off x="314325" y="2168860"/>
            <a:ext cx="8486775" cy="954107"/>
          </a:xfrm>
          <a:prstGeom prst="rect">
            <a:avLst/>
          </a:prstGeom>
          <a:noFill/>
          <a:ln w="9525">
            <a:noFill/>
            <a:miter lim="800000"/>
            <a:headEnd/>
            <a:tailEnd/>
          </a:ln>
        </p:spPr>
        <p:txBody>
          <a:bodyPr>
            <a:spAutoFit/>
          </a:bodyPr>
          <a:lstStyle/>
          <a:p>
            <a:pPr>
              <a:defRPr/>
            </a:pPr>
            <a:r>
              <a:rPr lang="ru-RU" sz="2800" dirty="0">
                <a:solidFill>
                  <a:srgbClr val="000000"/>
                </a:solidFill>
                <a:latin typeface="Arial"/>
              </a:rPr>
              <a:t>Разработка модели сети железных дорог в рамках ПК </a:t>
            </a:r>
            <a:r>
              <a:rPr lang="ru-RU" sz="2800" dirty="0">
                <a:solidFill>
                  <a:srgbClr val="C00000"/>
                </a:solidFill>
                <a:latin typeface="Arial"/>
              </a:rPr>
              <a:t>У</a:t>
            </a:r>
            <a:r>
              <a:rPr lang="ru-RU" sz="2800" dirty="0">
                <a:solidFill>
                  <a:srgbClr val="000000"/>
                </a:solidFill>
                <a:latin typeface="Arial"/>
              </a:rPr>
              <a:t>ниверсальный </a:t>
            </a:r>
            <a:r>
              <a:rPr lang="ru-RU" sz="2800" dirty="0" smtClean="0">
                <a:solidFill>
                  <a:srgbClr val="C00000"/>
                </a:solidFill>
                <a:latin typeface="Arial"/>
              </a:rPr>
              <a:t>М</a:t>
            </a:r>
            <a:r>
              <a:rPr lang="ru-RU" sz="2800" dirty="0" smtClean="0">
                <a:solidFill>
                  <a:srgbClr val="000000"/>
                </a:solidFill>
                <a:latin typeface="Arial"/>
              </a:rPr>
              <a:t>еханизм</a:t>
            </a:r>
            <a:endParaRPr lang="ru-RU" sz="2800" dirty="0">
              <a:solidFill>
                <a:srgbClr val="000000"/>
              </a:solidFill>
              <a:latin typeface="Arial"/>
            </a:endParaRPr>
          </a:p>
        </p:txBody>
      </p:sp>
      <p:sp>
        <p:nvSpPr>
          <p:cNvPr id="6" name="Text Box 28"/>
          <p:cNvSpPr txBox="1">
            <a:spLocks noChangeArrowheads="1"/>
          </p:cNvSpPr>
          <p:nvPr/>
        </p:nvSpPr>
        <p:spPr bwMode="auto">
          <a:xfrm>
            <a:off x="508" y="3248980"/>
            <a:ext cx="9144000" cy="1877437"/>
          </a:xfrm>
          <a:prstGeom prst="rect">
            <a:avLst/>
          </a:prstGeom>
          <a:noFill/>
          <a:ln w="9525">
            <a:noFill/>
            <a:miter lim="800000"/>
            <a:headEnd/>
            <a:tailEnd/>
          </a:ln>
          <a:effectLst/>
        </p:spPr>
        <p:txBody>
          <a:bodyPr>
            <a:spAutoFit/>
          </a:bodyPr>
          <a:lstStyle/>
          <a:p>
            <a:r>
              <a:rPr lang="ru-RU" altLang="zh-CN" sz="2400" dirty="0" err="1" smtClean="0">
                <a:ea typeface="宋体" pitchFamily="2" charset="-122"/>
              </a:rPr>
              <a:t>Лысиков</a:t>
            </a:r>
            <a:r>
              <a:rPr lang="ru-RU" altLang="zh-CN" sz="2400" dirty="0" smtClean="0">
                <a:ea typeface="宋体" pitchFamily="2" charset="-122"/>
              </a:rPr>
              <a:t> Н.Н.</a:t>
            </a:r>
            <a:endParaRPr lang="en-US" altLang="zh-CN" sz="2400" dirty="0" smtClean="0">
              <a:ea typeface="宋体" pitchFamily="2" charset="-122"/>
            </a:endParaRPr>
          </a:p>
          <a:p>
            <a:endParaRPr lang="en-US" altLang="zh-CN" sz="1100" dirty="0">
              <a:ea typeface="宋体" pitchFamily="2" charset="-122"/>
            </a:endParaRPr>
          </a:p>
          <a:p>
            <a:r>
              <a:rPr lang="ru-RU" sz="2000" dirty="0" smtClean="0">
                <a:latin typeface="Arial" charset="0"/>
              </a:rPr>
              <a:t>Лаборатория Вычислительной Механики</a:t>
            </a:r>
            <a:r>
              <a:rPr lang="en-US" sz="2000" dirty="0" smtClean="0">
                <a:latin typeface="Arial" charset="0"/>
              </a:rPr>
              <a:t>,</a:t>
            </a:r>
            <a:endParaRPr lang="en-US" sz="2000" dirty="0">
              <a:latin typeface="Arial" charset="0"/>
            </a:endParaRPr>
          </a:p>
          <a:p>
            <a:r>
              <a:rPr lang="ru-RU" sz="2000" dirty="0" smtClean="0">
                <a:latin typeface="Arial" charset="0"/>
              </a:rPr>
              <a:t>Брянский Государственный Технический Университет</a:t>
            </a:r>
            <a:endParaRPr lang="ru-RU" sz="2000" dirty="0">
              <a:latin typeface="Arial" charset="0"/>
            </a:endParaRPr>
          </a:p>
          <a:p>
            <a:endParaRPr lang="ru-RU" sz="2000" dirty="0">
              <a:solidFill>
                <a:schemeClr val="accent2"/>
              </a:solidFill>
              <a:latin typeface="Arial" charset="0"/>
            </a:endParaRPr>
          </a:p>
          <a:p>
            <a:r>
              <a:rPr lang="en-US" sz="2000" b="1" dirty="0" smtClean="0">
                <a:hlinkClick r:id="rId4"/>
              </a:rPr>
              <a:t>www.universalmechanism.com</a:t>
            </a:r>
            <a:endParaRPr lang="ru-RU" sz="2000" b="1" i="1" dirty="0">
              <a:solidFill>
                <a:schemeClr val="accent2"/>
              </a:solidFill>
              <a:latin typeface="Arial" charset="0"/>
            </a:endParaRPr>
          </a:p>
        </p:txBody>
      </p:sp>
      <p:sp>
        <p:nvSpPr>
          <p:cNvPr id="7" name="Line 31"/>
          <p:cNvSpPr>
            <a:spLocks noChangeShapeType="1"/>
          </p:cNvSpPr>
          <p:nvPr/>
        </p:nvSpPr>
        <p:spPr bwMode="auto">
          <a:xfrm>
            <a:off x="263525" y="2096852"/>
            <a:ext cx="8726488" cy="0"/>
          </a:xfrm>
          <a:prstGeom prst="line">
            <a:avLst/>
          </a:prstGeom>
          <a:noFill/>
          <a:ln w="19050">
            <a:solidFill>
              <a:schemeClr val="tx1"/>
            </a:solidFill>
            <a:round/>
            <a:headEnd/>
            <a:tailEnd/>
          </a:ln>
        </p:spPr>
        <p:txBody>
          <a:bodyPr/>
          <a:lstStyle/>
          <a:p>
            <a:endParaRPr lang="ru-RU"/>
          </a:p>
        </p:txBody>
      </p:sp>
      <p:sp>
        <p:nvSpPr>
          <p:cNvPr id="8" name="Line 32"/>
          <p:cNvSpPr>
            <a:spLocks noChangeShapeType="1"/>
          </p:cNvSpPr>
          <p:nvPr/>
        </p:nvSpPr>
        <p:spPr bwMode="auto">
          <a:xfrm>
            <a:off x="251520" y="3248980"/>
            <a:ext cx="8726487" cy="0"/>
          </a:xfrm>
          <a:prstGeom prst="line">
            <a:avLst/>
          </a:prstGeom>
          <a:noFill/>
          <a:ln w="19050">
            <a:solidFill>
              <a:schemeClr val="tx1"/>
            </a:solidFill>
            <a:round/>
            <a:headEnd/>
            <a:tailEnd/>
          </a:ln>
        </p:spPr>
        <p:txBody>
          <a:bodyPr/>
          <a:lstStyle/>
          <a:p>
            <a:endParaRPr lang="ru-RU"/>
          </a:p>
        </p:txBody>
      </p:sp>
    </p:spTree>
    <p:extLst>
      <p:ext uri="{BB962C8B-B14F-4D97-AF65-F5344CB8AC3E}">
        <p14:creationId xmlns:p14="http://schemas.microsoft.com/office/powerpoint/2010/main" xmlns="" val="274355226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6"/>
          <p:cNvSpPr txBox="1">
            <a:spLocks noChangeArrowheads="1"/>
          </p:cNvSpPr>
          <p:nvPr/>
        </p:nvSpPr>
        <p:spPr>
          <a:xfrm>
            <a:off x="-508" y="-27384"/>
            <a:ext cx="8612188" cy="409575"/>
          </a:xfrm>
          <a:prstGeom prst="rect">
            <a:avLst/>
          </a:prstGeom>
        </p:spPr>
        <p:txBody>
          <a:bodyPr/>
          <a:lstStyle/>
          <a:p>
            <a:pPr marL="342900" indent="-342900" algn="l" eaLnBrk="0" hangingPunct="0">
              <a:lnSpc>
                <a:spcPct val="140000"/>
              </a:lnSpc>
              <a:spcBef>
                <a:spcPct val="20000"/>
              </a:spcBef>
              <a:defRPr/>
            </a:pPr>
            <a:r>
              <a:rPr lang="ru-RU" sz="1800" kern="0" dirty="0" smtClean="0">
                <a:solidFill>
                  <a:srgbClr val="073F89"/>
                </a:solidFill>
                <a:latin typeface="Arial" charset="0"/>
              </a:rPr>
              <a:t>       Возможные направления развития</a:t>
            </a:r>
            <a:r>
              <a:rPr lang="en-US" sz="1800" kern="0" dirty="0" smtClean="0">
                <a:solidFill>
                  <a:srgbClr val="073F89"/>
                </a:solidFill>
                <a:latin typeface="Arial" charset="0"/>
              </a:rPr>
              <a:t> </a:t>
            </a:r>
            <a:r>
              <a:rPr lang="ru-RU" sz="1800" kern="0" dirty="0">
                <a:solidFill>
                  <a:srgbClr val="073F89"/>
                </a:solidFill>
                <a:latin typeface="Arial" charset="0"/>
              </a:rPr>
              <a:t>инструмента</a:t>
            </a:r>
            <a:endParaRPr lang="ru-RU" sz="1800" kern="0" dirty="0">
              <a:solidFill>
                <a:srgbClr val="073F89"/>
              </a:solidFill>
              <a:latin typeface="Arial" charset="0"/>
              <a:ea typeface="+mj-ea"/>
              <a:cs typeface="+mj-cs"/>
            </a:endParaRPr>
          </a:p>
        </p:txBody>
      </p:sp>
      <p:sp>
        <p:nvSpPr>
          <p:cNvPr id="2" name="TextBox 1"/>
          <p:cNvSpPr txBox="1"/>
          <p:nvPr/>
        </p:nvSpPr>
        <p:spPr>
          <a:xfrm>
            <a:off x="467544" y="635925"/>
            <a:ext cx="8144136" cy="5470728"/>
          </a:xfrm>
          <a:prstGeom prst="rect">
            <a:avLst/>
          </a:prstGeom>
          <a:noFill/>
        </p:spPr>
        <p:txBody>
          <a:bodyPr wrap="square" rtlCol="0">
            <a:spAutoFit/>
          </a:bodyPr>
          <a:lstStyle/>
          <a:p>
            <a:pPr marL="342900" indent="-342900" algn="l">
              <a:spcAft>
                <a:spcPts val="600"/>
              </a:spcAft>
              <a:buFont typeface="+mj-lt"/>
              <a:buAutoNum type="arabicPeriod"/>
            </a:pPr>
            <a:r>
              <a:rPr lang="ru-RU" b="1" dirty="0" smtClean="0">
                <a:solidFill>
                  <a:schemeClr val="accent6"/>
                </a:solidFill>
                <a:latin typeface="+mj-lt"/>
              </a:rPr>
              <a:t>Применение </a:t>
            </a:r>
            <a:r>
              <a:rPr lang="ru-RU" b="1" dirty="0">
                <a:solidFill>
                  <a:schemeClr val="accent6"/>
                </a:solidFill>
                <a:latin typeface="+mj-lt"/>
              </a:rPr>
              <a:t>в железнодорожных тренажерах</a:t>
            </a:r>
          </a:p>
          <a:p>
            <a:pPr marL="627063" indent="-263525" algn="l">
              <a:spcAft>
                <a:spcPts val="300"/>
              </a:spcAft>
              <a:buFont typeface="Wingdings" pitchFamily="2" charset="2"/>
              <a:buChar char="Ø"/>
            </a:pPr>
            <a:r>
              <a:rPr lang="ru-RU" dirty="0">
                <a:latin typeface="+mj-lt"/>
              </a:rPr>
              <a:t>Система виртуальных поездов, позволяющая использовать математическое ядро УМ для тренировки операторов железнодорожных станций.</a:t>
            </a:r>
          </a:p>
          <a:p>
            <a:pPr marL="342900" indent="-342900" algn="l">
              <a:spcAft>
                <a:spcPts val="600"/>
              </a:spcAft>
              <a:buFont typeface="+mj-lt"/>
              <a:buAutoNum type="arabicPeriod"/>
            </a:pPr>
            <a:endParaRPr lang="ru-RU" sz="1050" b="1" dirty="0" smtClean="0">
              <a:solidFill>
                <a:schemeClr val="accent6"/>
              </a:solidFill>
              <a:latin typeface="+mj-lt"/>
            </a:endParaRPr>
          </a:p>
          <a:p>
            <a:pPr marL="342900" indent="-342900" algn="l">
              <a:spcAft>
                <a:spcPts val="600"/>
              </a:spcAft>
              <a:buFont typeface="+mj-lt"/>
              <a:buAutoNum type="arabicPeriod" startAt="2"/>
            </a:pPr>
            <a:r>
              <a:rPr lang="ru-RU" b="1" dirty="0">
                <a:solidFill>
                  <a:schemeClr val="accent6"/>
                </a:solidFill>
                <a:latin typeface="+mj-lt"/>
              </a:rPr>
              <a:t>Развитие в рамках ПК УМ</a:t>
            </a:r>
          </a:p>
          <a:p>
            <a:pPr marL="627063" indent="-263525" algn="l">
              <a:spcAft>
                <a:spcPts val="300"/>
              </a:spcAft>
              <a:buFont typeface="Wingdings" pitchFamily="2" charset="2"/>
              <a:buChar char="Ø"/>
            </a:pPr>
            <a:r>
              <a:rPr lang="ru-RU" dirty="0" smtClean="0">
                <a:latin typeface="+mj-lt"/>
              </a:rPr>
              <a:t>Разработка инструмента описания структуры пути (создания </a:t>
            </a:r>
            <a:r>
              <a:rPr lang="en-US" dirty="0">
                <a:latin typeface="+mj-lt"/>
              </a:rPr>
              <a:t>XML</a:t>
            </a:r>
            <a:r>
              <a:rPr lang="ru-RU" dirty="0" smtClean="0">
                <a:latin typeface="+mj-lt"/>
              </a:rPr>
              <a:t> файла)</a:t>
            </a:r>
            <a:endParaRPr lang="en-US" dirty="0" smtClean="0">
              <a:latin typeface="+mj-lt"/>
            </a:endParaRPr>
          </a:p>
          <a:p>
            <a:pPr marL="627063" indent="-263525" algn="l">
              <a:spcAft>
                <a:spcPts val="300"/>
              </a:spcAft>
              <a:buFont typeface="Wingdings" pitchFamily="2" charset="2"/>
              <a:buChar char="Ø"/>
            </a:pPr>
            <a:r>
              <a:rPr lang="ru-RU" dirty="0">
                <a:latin typeface="+mj-lt"/>
              </a:rPr>
              <a:t>Интеграция инструмента в модуль сканирования (</a:t>
            </a:r>
            <a:r>
              <a:rPr lang="en-US" dirty="0">
                <a:latin typeface="+mj-lt"/>
              </a:rPr>
              <a:t>UM Experiments</a:t>
            </a:r>
            <a:r>
              <a:rPr lang="ru-RU" dirty="0" smtClean="0">
                <a:latin typeface="+mj-lt"/>
              </a:rPr>
              <a:t>)</a:t>
            </a:r>
            <a:endParaRPr lang="en-US" dirty="0" smtClean="0">
              <a:latin typeface="+mj-lt"/>
            </a:endParaRPr>
          </a:p>
          <a:p>
            <a:pPr marL="627063" indent="-263525" algn="l">
              <a:spcAft>
                <a:spcPts val="300"/>
              </a:spcAft>
              <a:buFont typeface="Wingdings" pitchFamily="2" charset="2"/>
              <a:buChar char="Ø"/>
            </a:pPr>
            <a:r>
              <a:rPr lang="ru-RU" dirty="0" smtClean="0">
                <a:latin typeface="+mj-lt"/>
              </a:rPr>
              <a:t>Расширение </a:t>
            </a:r>
            <a:r>
              <a:rPr lang="ru-RU" dirty="0" smtClean="0">
                <a:latin typeface="+mj-lt"/>
              </a:rPr>
              <a:t>набора стандартных путевых элементов (стрелочных переводов)</a:t>
            </a:r>
          </a:p>
          <a:p>
            <a:pPr marL="627063" indent="-263525" algn="l">
              <a:spcAft>
                <a:spcPts val="300"/>
              </a:spcAft>
              <a:buFont typeface="Wingdings" pitchFamily="2" charset="2"/>
              <a:buChar char="Ø"/>
            </a:pPr>
            <a:r>
              <a:rPr lang="ru-RU" dirty="0" smtClean="0">
                <a:latin typeface="+mj-lt"/>
              </a:rPr>
              <a:t>Доработка способов описания путевых неровностей - задание неровностей для каждого элемента пути.</a:t>
            </a:r>
          </a:p>
          <a:p>
            <a:pPr marL="627063" indent="-263525" algn="l">
              <a:spcAft>
                <a:spcPts val="300"/>
              </a:spcAft>
              <a:buFont typeface="Wingdings" pitchFamily="2" charset="2"/>
              <a:buChar char="Ø"/>
            </a:pPr>
            <a:r>
              <a:rPr lang="ru-RU" dirty="0" smtClean="0">
                <a:latin typeface="+mj-lt"/>
              </a:rPr>
              <a:t>Импорт данных о структуре пути и путевых неровностей из сторонних форматов.</a:t>
            </a:r>
          </a:p>
          <a:p>
            <a:pPr algn="l"/>
            <a:endParaRPr lang="ru-RU" dirty="0" smtClean="0">
              <a:latin typeface="+mj-lt"/>
            </a:endParaRPr>
          </a:p>
          <a:p>
            <a:pPr algn="l"/>
            <a:endParaRPr lang="ru-RU" dirty="0" smtClean="0">
              <a:latin typeface="+mj-lt"/>
            </a:endParaRPr>
          </a:p>
          <a:p>
            <a:pPr marL="342900" indent="-342900" algn="l">
              <a:spcAft>
                <a:spcPts val="600"/>
              </a:spcAft>
              <a:buFont typeface="+mj-lt"/>
              <a:buAutoNum type="arabicPeriod" startAt="3"/>
            </a:pPr>
            <a:r>
              <a:rPr lang="ru-RU" b="1" dirty="0" smtClean="0">
                <a:solidFill>
                  <a:schemeClr val="accent6"/>
                </a:solidFill>
                <a:latin typeface="+mj-lt"/>
              </a:rPr>
              <a:t>Инженерные </a:t>
            </a:r>
            <a:r>
              <a:rPr lang="ru-RU" b="1" dirty="0">
                <a:solidFill>
                  <a:schemeClr val="accent6"/>
                </a:solidFill>
                <a:latin typeface="+mj-lt"/>
              </a:rPr>
              <a:t>приложения </a:t>
            </a:r>
            <a:r>
              <a:rPr lang="ru-RU" b="1" dirty="0" smtClean="0">
                <a:solidFill>
                  <a:schemeClr val="accent6"/>
                </a:solidFill>
                <a:latin typeface="+mj-lt"/>
              </a:rPr>
              <a:t>/ </a:t>
            </a:r>
            <a:r>
              <a:rPr lang="ru-RU" b="1" dirty="0">
                <a:solidFill>
                  <a:schemeClr val="accent6"/>
                </a:solidFill>
                <a:latin typeface="+mj-lt"/>
              </a:rPr>
              <a:t>Экспертные системы</a:t>
            </a:r>
          </a:p>
          <a:p>
            <a:pPr marL="627063" indent="-263525" algn="l">
              <a:buFont typeface="Wingdings" pitchFamily="2" charset="2"/>
              <a:buChar char="Ø"/>
            </a:pPr>
            <a:r>
              <a:rPr lang="ru-RU" dirty="0" smtClean="0">
                <a:latin typeface="+mj-lt"/>
              </a:rPr>
              <a:t>Использование модели сети железных дорог для автоматической подготовки исходных данных для моделирования движения по реальному участку сети железных дорог.</a:t>
            </a:r>
          </a:p>
          <a:p>
            <a:pPr marL="363538" algn="l"/>
            <a:endParaRPr lang="ru-RU" dirty="0">
              <a:latin typeface="+mj-lt"/>
            </a:endParaRPr>
          </a:p>
        </p:txBody>
      </p:sp>
      <p:sp>
        <p:nvSpPr>
          <p:cNvPr id="3" name="Стрелка вниз 2"/>
          <p:cNvSpPr/>
          <p:nvPr/>
        </p:nvSpPr>
        <p:spPr bwMode="auto">
          <a:xfrm>
            <a:off x="4319972" y="4305312"/>
            <a:ext cx="288032" cy="324000"/>
          </a:xfrm>
          <a:prstGeom prst="downArrow">
            <a:avLst/>
          </a:prstGeom>
          <a:solidFill>
            <a:schemeClr val="bg1">
              <a:lumMod val="85000"/>
            </a:schemeClr>
          </a:solidFill>
          <a:ln w="9525" cap="flat" cmpd="sng" algn="ctr">
            <a:solidFill>
              <a:srgbClr val="C00000"/>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4" name="Прямоугольник 3"/>
          <p:cNvSpPr/>
          <p:nvPr/>
        </p:nvSpPr>
        <p:spPr bwMode="auto">
          <a:xfrm>
            <a:off x="791580" y="3136896"/>
            <a:ext cx="7668852" cy="1080000"/>
          </a:xfrm>
          <a:prstGeom prst="rect">
            <a:avLst/>
          </a:prstGeom>
          <a:noFill/>
          <a:ln w="9525" cap="flat" cmpd="sng" algn="ctr">
            <a:solidFill>
              <a:schemeClr val="tx1">
                <a:lumMod val="50000"/>
                <a:lumOff val="50000"/>
              </a:schemeClr>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xmlns="" val="33819993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3"/>
          <p:cNvSpPr>
            <a:spLocks noChangeArrowheads="1"/>
          </p:cNvSpPr>
          <p:nvPr/>
        </p:nvSpPr>
        <p:spPr bwMode="auto">
          <a:xfrm>
            <a:off x="0" y="2078038"/>
            <a:ext cx="9144000" cy="1851025"/>
          </a:xfrm>
          <a:prstGeom prst="rect">
            <a:avLst/>
          </a:prstGeom>
          <a:noFill/>
          <a:ln w="9525">
            <a:noFill/>
            <a:miter lim="800000"/>
            <a:headEnd/>
            <a:tailEnd/>
          </a:ln>
        </p:spPr>
        <p:txBody>
          <a:bodyPr anchor="ctr"/>
          <a:lstStyle/>
          <a:p>
            <a:r>
              <a:rPr lang="ru-RU" sz="3600" dirty="0" smtClean="0">
                <a:latin typeface="Arial" charset="0"/>
              </a:rPr>
              <a:t>Спасибо за внимание</a:t>
            </a:r>
            <a:r>
              <a:rPr lang="en-US" sz="3600" dirty="0" smtClean="0">
                <a:latin typeface="Arial" charset="0"/>
              </a:rPr>
              <a:t>!</a:t>
            </a:r>
            <a:endParaRPr lang="ru-RU" sz="3600" dirty="0">
              <a:latin typeface="Arial" charset="0"/>
            </a:endParaRPr>
          </a:p>
          <a:p>
            <a:endParaRPr lang="ru-RU" sz="1800" dirty="0">
              <a:latin typeface="Arial"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txBox="1">
            <a:spLocks noChangeArrowheads="1"/>
          </p:cNvSpPr>
          <p:nvPr/>
        </p:nvSpPr>
        <p:spPr>
          <a:xfrm>
            <a:off x="-508" y="-27384"/>
            <a:ext cx="9144508" cy="409575"/>
          </a:xfrm>
          <a:prstGeom prst="rect">
            <a:avLst/>
          </a:prstGeom>
        </p:spPr>
        <p:txBody>
          <a:bodyPr/>
          <a:lstStyle/>
          <a:p>
            <a:pPr marL="342900" indent="-342900" algn="l" eaLnBrk="0" hangingPunct="0">
              <a:lnSpc>
                <a:spcPct val="140000"/>
              </a:lnSpc>
              <a:spcBef>
                <a:spcPct val="20000"/>
              </a:spcBef>
              <a:defRPr/>
            </a:pPr>
            <a:r>
              <a:rPr lang="ru-RU" sz="1800" kern="0" dirty="0" smtClean="0">
                <a:solidFill>
                  <a:srgbClr val="C00000"/>
                </a:solidFill>
                <a:latin typeface="Arial" charset="0"/>
              </a:rPr>
              <a:t>       </a:t>
            </a:r>
            <a:r>
              <a:rPr lang="ru-RU" sz="1800" kern="0" dirty="0">
                <a:solidFill>
                  <a:srgbClr val="073F89"/>
                </a:solidFill>
                <a:latin typeface="Arial" charset="0"/>
              </a:rPr>
              <a:t>Особенности описания геометрии </a:t>
            </a:r>
            <a:r>
              <a:rPr lang="ru-RU" sz="1800" kern="0" dirty="0" smtClean="0">
                <a:solidFill>
                  <a:srgbClr val="073F89"/>
                </a:solidFill>
                <a:latin typeface="Arial" charset="0"/>
              </a:rPr>
              <a:t>пути</a:t>
            </a:r>
            <a:endParaRPr lang="en-US" sz="1800" kern="0" dirty="0">
              <a:solidFill>
                <a:srgbClr val="073F89"/>
              </a:solidFill>
              <a:latin typeface="Arial" charset="0"/>
            </a:endParaRPr>
          </a:p>
        </p:txBody>
      </p:sp>
      <p:grpSp>
        <p:nvGrpSpPr>
          <p:cNvPr id="97" name="Полотно 3"/>
          <p:cNvGrpSpPr/>
          <p:nvPr/>
        </p:nvGrpSpPr>
        <p:grpSpPr>
          <a:xfrm>
            <a:off x="-360548" y="-675456"/>
            <a:ext cx="9584690" cy="6993890"/>
            <a:chOff x="0" y="0"/>
            <a:chExt cx="9584690" cy="6993890"/>
          </a:xfrm>
        </p:grpSpPr>
        <p:sp>
          <p:nvSpPr>
            <p:cNvPr id="98" name="Прямоугольник 97"/>
            <p:cNvSpPr/>
            <p:nvPr/>
          </p:nvSpPr>
          <p:spPr>
            <a:xfrm>
              <a:off x="0" y="0"/>
              <a:ext cx="9584690" cy="6993890"/>
            </a:xfrm>
            <a:prstGeom prst="rect">
              <a:avLst/>
            </a:prstGeom>
            <a:noFill/>
          </p:spPr>
        </p:sp>
        <p:sp>
          <p:nvSpPr>
            <p:cNvPr id="99" name="Text Box 40"/>
            <p:cNvSpPr txBox="1">
              <a:spLocks noChangeArrowheads="1"/>
            </p:cNvSpPr>
            <p:nvPr/>
          </p:nvSpPr>
          <p:spPr bwMode="auto">
            <a:xfrm>
              <a:off x="1251721" y="4990781"/>
              <a:ext cx="1949106" cy="1896965"/>
            </a:xfrm>
            <a:prstGeom prst="rect">
              <a:avLst/>
            </a:prstGeom>
            <a:noFill/>
            <a:ln w="9525">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pPr algn="l">
                <a:lnSpc>
                  <a:spcPct val="115000"/>
                </a:lnSpc>
                <a:spcAft>
                  <a:spcPts val="0"/>
                </a:spcAft>
              </a:pPr>
              <a:r>
                <a:rPr lang="ru-RU" sz="1100" i="1" u="sng" dirty="0" smtClean="0">
                  <a:effectLst/>
                  <a:latin typeface="Calibri"/>
                  <a:ea typeface="Times New Roman"/>
                  <a:cs typeface="Times New Roman"/>
                </a:rPr>
                <a:t>Секция №</a:t>
              </a:r>
              <a:r>
                <a:rPr lang="en-US" sz="1100" i="1" u="sng" dirty="0" smtClean="0">
                  <a:effectLst/>
                  <a:latin typeface="Calibri"/>
                  <a:ea typeface="Times New Roman"/>
                  <a:cs typeface="Times New Roman"/>
                </a:rPr>
                <a:t>1</a:t>
              </a:r>
              <a:r>
                <a:rPr lang="en-US" sz="1100" i="1" u="sng" dirty="0">
                  <a:effectLst/>
                  <a:latin typeface="Calibri"/>
                  <a:ea typeface="Times New Roman"/>
                  <a:cs typeface="Times New Roman"/>
                </a:rPr>
                <a:t>:</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a:effectLst/>
                  <a:latin typeface="Calibri"/>
                  <a:ea typeface="Times New Roman"/>
                  <a:cs typeface="Times New Roman"/>
                </a:rPr>
                <a:t>Length = </a:t>
              </a:r>
              <a:r>
                <a:rPr lang="en-US" sz="1100" b="1" dirty="0">
                  <a:effectLst/>
                  <a:latin typeface="Calibri"/>
                  <a:ea typeface="Times New Roman"/>
                  <a:cs typeface="Times New Roman"/>
                </a:rPr>
                <a:t>L1</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i="1" dirty="0" err="1">
                  <a:effectLst/>
                  <a:latin typeface="Calibri"/>
                  <a:ea typeface="Times New Roman"/>
                  <a:cs typeface="Times New Roman"/>
                </a:rPr>
                <a:t>PrevSCPPosition</a:t>
              </a:r>
              <a:r>
                <a:rPr lang="en-US" sz="1100" b="1" dirty="0">
                  <a:effectLst/>
                  <a:latin typeface="Calibri"/>
                  <a:ea typeface="Times New Roman"/>
                  <a:cs typeface="Times New Roman"/>
                </a:rPr>
                <a:t> = -a</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i="1" dirty="0" err="1">
                  <a:effectLst/>
                  <a:latin typeface="Calibri"/>
                  <a:ea typeface="Times New Roman"/>
                  <a:cs typeface="Times New Roman"/>
                </a:rPr>
                <a:t>NextSCPPosition</a:t>
              </a:r>
              <a:r>
                <a:rPr lang="en-US" sz="1100" b="1" dirty="0">
                  <a:effectLst/>
                  <a:latin typeface="Calibri"/>
                  <a:ea typeface="Times New Roman"/>
                  <a:cs typeface="Times New Roman"/>
                </a:rPr>
                <a:t> = L1</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a:effectLst/>
                  <a:latin typeface="Calibri"/>
                  <a:ea typeface="Times New Roman"/>
                  <a:cs typeface="Times New Roman"/>
                </a:rPr>
                <a:t>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PrevSlope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NextSlope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PrevRadius</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NextRadius</a:t>
              </a:r>
              <a:endParaRPr lang="ru-RU" sz="1100" dirty="0">
                <a:effectLst/>
                <a:latin typeface="Calibri"/>
                <a:ea typeface="Times New Roman"/>
                <a:cs typeface="Times New Roman"/>
              </a:endParaRPr>
            </a:p>
            <a:p>
              <a:pPr>
                <a:lnSpc>
                  <a:spcPct val="115000"/>
                </a:lnSpc>
                <a:spcAft>
                  <a:spcPts val="0"/>
                </a:spcAft>
              </a:pPr>
              <a:r>
                <a:rPr lang="en-US" sz="1100" b="1" dirty="0">
                  <a:effectLst/>
                  <a:latin typeface="Calibri"/>
                  <a:ea typeface="Times New Roman"/>
                  <a:cs typeface="Times New Roman"/>
                </a:rPr>
                <a:t> </a:t>
              </a:r>
              <a:endParaRPr lang="ru-RU" sz="1100" dirty="0">
                <a:effectLst/>
                <a:latin typeface="Calibri"/>
                <a:ea typeface="Times New Roman"/>
                <a:cs typeface="Times New Roman"/>
              </a:endParaRPr>
            </a:p>
          </p:txBody>
        </p:sp>
        <p:sp>
          <p:nvSpPr>
            <p:cNvPr id="100" name="Text Box 62"/>
            <p:cNvSpPr txBox="1">
              <a:spLocks noChangeArrowheads="1"/>
            </p:cNvSpPr>
            <p:nvPr/>
          </p:nvSpPr>
          <p:spPr bwMode="auto">
            <a:xfrm>
              <a:off x="3201790" y="4992687"/>
              <a:ext cx="1923117" cy="1895060"/>
            </a:xfrm>
            <a:prstGeom prst="rect">
              <a:avLst/>
            </a:prstGeom>
            <a:noFill/>
            <a:ln w="9525">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pPr algn="l">
                <a:lnSpc>
                  <a:spcPct val="115000"/>
                </a:lnSpc>
                <a:spcAft>
                  <a:spcPts val="0"/>
                </a:spcAft>
              </a:pPr>
              <a:r>
                <a:rPr lang="ru-RU" sz="1100" i="1" u="sng" dirty="0">
                  <a:latin typeface="Calibri"/>
                  <a:ea typeface="Times New Roman"/>
                  <a:cs typeface="Times New Roman"/>
                </a:rPr>
                <a:t>Секция </a:t>
              </a:r>
              <a:r>
                <a:rPr lang="ru-RU" sz="1100" i="1" u="sng" dirty="0" smtClean="0">
                  <a:latin typeface="Calibri"/>
                  <a:ea typeface="Times New Roman"/>
                  <a:cs typeface="Times New Roman"/>
                </a:rPr>
                <a:t>№2</a:t>
              </a:r>
              <a:r>
                <a:rPr lang="en-US" sz="1100" i="1" u="sng" dirty="0" smtClean="0">
                  <a:latin typeface="Calibri"/>
                  <a:ea typeface="Times New Roman"/>
                  <a:cs typeface="Times New Roman"/>
                </a:rPr>
                <a:t>:</a:t>
              </a:r>
              <a:endParaRPr lang="ru-RU" sz="1100" dirty="0">
                <a:latin typeface="Calibri"/>
                <a:ea typeface="Times New Roman"/>
                <a:cs typeface="Times New Roman"/>
              </a:endParaRPr>
            </a:p>
            <a:p>
              <a:pPr marL="342900" lvl="0" indent="-342900" algn="l">
                <a:lnSpc>
                  <a:spcPct val="115000"/>
                </a:lnSpc>
                <a:spcAft>
                  <a:spcPts val="0"/>
                </a:spcAft>
                <a:buFont typeface="Symbol"/>
                <a:buChar char=""/>
              </a:pPr>
              <a:r>
                <a:rPr lang="en-US" sz="1100" dirty="0" smtClean="0">
                  <a:effectLst/>
                  <a:latin typeface="Calibri"/>
                  <a:ea typeface="Times New Roman"/>
                  <a:cs typeface="Times New Roman"/>
                </a:rPr>
                <a:t>Length </a:t>
              </a:r>
              <a:r>
                <a:rPr lang="en-US" sz="1100" dirty="0">
                  <a:effectLst/>
                  <a:latin typeface="Calibri"/>
                  <a:ea typeface="Times New Roman"/>
                  <a:cs typeface="Times New Roman"/>
                </a:rPr>
                <a:t>=</a:t>
              </a:r>
              <a:r>
                <a:rPr lang="en-US" sz="1100" b="1" dirty="0">
                  <a:effectLst/>
                  <a:latin typeface="Calibri"/>
                  <a:ea typeface="Times New Roman"/>
                  <a:cs typeface="Times New Roman"/>
                </a:rPr>
                <a:t> L2</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i="1" dirty="0" err="1">
                  <a:effectLst/>
                  <a:latin typeface="Calibri"/>
                  <a:ea typeface="Times New Roman"/>
                  <a:cs typeface="Times New Roman"/>
                </a:rPr>
                <a:t>PrevSCPPosition</a:t>
              </a:r>
              <a:r>
                <a:rPr lang="en-US" sz="1100" dirty="0">
                  <a:effectLst/>
                  <a:latin typeface="Calibri"/>
                  <a:ea typeface="Times New Roman"/>
                  <a:cs typeface="Times New Roman"/>
                </a:rPr>
                <a:t> = </a:t>
              </a:r>
              <a:r>
                <a:rPr lang="en-US" sz="1100" b="1" dirty="0">
                  <a:effectLst/>
                  <a:latin typeface="Calibri"/>
                  <a:ea typeface="Times New Roman"/>
                  <a:cs typeface="Times New Roman"/>
                </a:rPr>
                <a:t>0</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i="1" dirty="0" err="1">
                  <a:effectLst/>
                  <a:latin typeface="Calibri"/>
                  <a:ea typeface="Times New Roman"/>
                  <a:cs typeface="Times New Roman"/>
                </a:rPr>
                <a:t>NextSCPPosition</a:t>
              </a:r>
              <a:r>
                <a:rPr lang="en-US" sz="1100" dirty="0">
                  <a:effectLst/>
                  <a:latin typeface="Calibri"/>
                  <a:ea typeface="Times New Roman"/>
                  <a:cs typeface="Times New Roman"/>
                </a:rPr>
                <a:t> = </a:t>
              </a:r>
              <a:r>
                <a:rPr lang="en-US" sz="1100" b="1" dirty="0">
                  <a:effectLst/>
                  <a:latin typeface="Calibri"/>
                  <a:ea typeface="Times New Roman"/>
                  <a:cs typeface="Times New Roman"/>
                </a:rPr>
                <a:t>L2</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a:effectLst/>
                  <a:latin typeface="Calibri"/>
                  <a:ea typeface="Times New Roman"/>
                  <a:cs typeface="Times New Roman"/>
                </a:rPr>
                <a:t>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PrevSlope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NextSlope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PrevRadius</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NextRadius</a:t>
              </a:r>
              <a:endParaRPr lang="ru-RU" sz="1100" dirty="0">
                <a:effectLst/>
                <a:latin typeface="Calibri"/>
                <a:ea typeface="Times New Roman"/>
                <a:cs typeface="Times New Roman"/>
              </a:endParaRPr>
            </a:p>
            <a:p>
              <a:pPr>
                <a:lnSpc>
                  <a:spcPct val="115000"/>
                </a:lnSpc>
                <a:spcAft>
                  <a:spcPts val="0"/>
                </a:spcAft>
              </a:pPr>
              <a:r>
                <a:rPr lang="en-US" sz="1100" b="1" dirty="0">
                  <a:effectLst/>
                  <a:latin typeface="Calibri"/>
                  <a:ea typeface="Times New Roman"/>
                  <a:cs typeface="Times New Roman"/>
                </a:rPr>
                <a:t> </a:t>
              </a:r>
              <a:endParaRPr lang="ru-RU" sz="1100" dirty="0">
                <a:effectLst/>
                <a:latin typeface="Calibri"/>
                <a:ea typeface="Times New Roman"/>
                <a:cs typeface="Times New Roman"/>
              </a:endParaRPr>
            </a:p>
          </p:txBody>
        </p:sp>
        <p:sp>
          <p:nvSpPr>
            <p:cNvPr id="101" name="Text Box 63"/>
            <p:cNvSpPr txBox="1">
              <a:spLocks noChangeArrowheads="1"/>
            </p:cNvSpPr>
            <p:nvPr/>
          </p:nvSpPr>
          <p:spPr bwMode="auto">
            <a:xfrm>
              <a:off x="5122654" y="4992687"/>
              <a:ext cx="2977407" cy="1895060"/>
            </a:xfrm>
            <a:prstGeom prst="rect">
              <a:avLst/>
            </a:prstGeom>
            <a:noFill/>
            <a:ln w="9525">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pPr algn="l">
                <a:lnSpc>
                  <a:spcPct val="115000"/>
                </a:lnSpc>
                <a:spcAft>
                  <a:spcPts val="0"/>
                </a:spcAft>
              </a:pPr>
              <a:r>
                <a:rPr lang="ru-RU" sz="1100" i="1" u="sng" dirty="0">
                  <a:latin typeface="Calibri"/>
                  <a:ea typeface="Times New Roman"/>
                  <a:cs typeface="Times New Roman"/>
                </a:rPr>
                <a:t>Секция </a:t>
              </a:r>
              <a:r>
                <a:rPr lang="ru-RU" sz="1100" i="1" u="sng" dirty="0" smtClean="0">
                  <a:latin typeface="Calibri"/>
                  <a:ea typeface="Times New Roman"/>
                  <a:cs typeface="Times New Roman"/>
                </a:rPr>
                <a:t>№3</a:t>
              </a:r>
              <a:r>
                <a:rPr lang="en-US" sz="1100" i="1" u="sng" dirty="0" smtClean="0">
                  <a:latin typeface="Calibri"/>
                  <a:ea typeface="Times New Roman"/>
                  <a:cs typeface="Times New Roman"/>
                </a:rPr>
                <a:t>:</a:t>
              </a:r>
              <a:endParaRPr lang="ru-RU" sz="1100" dirty="0">
                <a:latin typeface="Calibri"/>
                <a:ea typeface="Times New Roman"/>
                <a:cs typeface="Times New Roman"/>
              </a:endParaRPr>
            </a:p>
            <a:p>
              <a:pPr marL="342900" lvl="0" indent="-342900" algn="l">
                <a:lnSpc>
                  <a:spcPct val="115000"/>
                </a:lnSpc>
                <a:spcAft>
                  <a:spcPts val="0"/>
                </a:spcAft>
                <a:buFont typeface="Symbol"/>
                <a:buChar char=""/>
              </a:pPr>
              <a:r>
                <a:rPr lang="en-US" sz="1100" dirty="0" smtClean="0">
                  <a:effectLst/>
                  <a:latin typeface="Calibri"/>
                  <a:ea typeface="Times New Roman"/>
                  <a:cs typeface="Times New Roman"/>
                </a:rPr>
                <a:t>Length </a:t>
              </a:r>
              <a:r>
                <a:rPr lang="en-US" sz="1100" dirty="0">
                  <a:effectLst/>
                  <a:latin typeface="Calibri"/>
                  <a:ea typeface="Times New Roman"/>
                  <a:cs typeface="Times New Roman"/>
                </a:rPr>
                <a:t>=</a:t>
              </a:r>
              <a:r>
                <a:rPr lang="en-US" sz="1100" b="1" dirty="0">
                  <a:effectLst/>
                  <a:latin typeface="Calibri"/>
                  <a:ea typeface="Times New Roman"/>
                  <a:cs typeface="Times New Roman"/>
                </a:rPr>
                <a:t> L3</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i="1" dirty="0" err="1">
                  <a:effectLst/>
                  <a:latin typeface="Calibri"/>
                  <a:ea typeface="Times New Roman"/>
                  <a:cs typeface="Times New Roman"/>
                </a:rPr>
                <a:t>PrevSCPPosition</a:t>
              </a:r>
              <a:r>
                <a:rPr lang="en-US" sz="1100" dirty="0">
                  <a:effectLst/>
                  <a:latin typeface="Calibri"/>
                  <a:ea typeface="Times New Roman"/>
                  <a:cs typeface="Times New Roman"/>
                </a:rPr>
                <a:t> = </a:t>
              </a:r>
              <a:r>
                <a:rPr lang="en-US" sz="1100" b="1" dirty="0">
                  <a:effectLst/>
                  <a:latin typeface="Calibri"/>
                  <a:ea typeface="Times New Roman"/>
                  <a:cs typeface="Times New Roman"/>
                </a:rPr>
                <a:t>0</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i="1" dirty="0" err="1">
                  <a:effectLst/>
                  <a:latin typeface="Calibri"/>
                  <a:ea typeface="Times New Roman"/>
                  <a:cs typeface="Times New Roman"/>
                </a:rPr>
                <a:t>NextSCPPosition</a:t>
              </a:r>
              <a:r>
                <a:rPr lang="en-US" sz="1100" dirty="0">
                  <a:effectLst/>
                  <a:latin typeface="Calibri"/>
                  <a:ea typeface="Times New Roman"/>
                  <a:cs typeface="Times New Roman"/>
                </a:rPr>
                <a:t> = </a:t>
              </a:r>
              <a:r>
                <a:rPr lang="en-US" sz="1100" b="1" dirty="0">
                  <a:effectLst/>
                  <a:latin typeface="Calibri"/>
                  <a:ea typeface="Times New Roman"/>
                  <a:cs typeface="Times New Roman"/>
                </a:rPr>
                <a:t>L3+b</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a:effectLst/>
                  <a:latin typeface="Calibri"/>
                  <a:ea typeface="Times New Roman"/>
                  <a:cs typeface="Times New Roman"/>
                </a:rPr>
                <a:t>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PrevSlope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NextSlope</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PrevRadius</a:t>
              </a:r>
              <a:endParaRPr lang="ru-RU" sz="1100" dirty="0">
                <a:effectLst/>
                <a:latin typeface="Calibri"/>
                <a:ea typeface="Times New Roman"/>
                <a:cs typeface="Times New Roman"/>
              </a:endParaRPr>
            </a:p>
            <a:p>
              <a:pPr marL="342900" lvl="0" indent="-342900" algn="l">
                <a:lnSpc>
                  <a:spcPct val="115000"/>
                </a:lnSpc>
                <a:spcAft>
                  <a:spcPts val="0"/>
                </a:spcAft>
                <a:buFont typeface="Symbol"/>
                <a:buChar char=""/>
              </a:pPr>
              <a:r>
                <a:rPr lang="en-US" sz="1100" dirty="0" err="1">
                  <a:effectLst/>
                  <a:latin typeface="Calibri"/>
                  <a:ea typeface="Times New Roman"/>
                  <a:cs typeface="Times New Roman"/>
                </a:rPr>
                <a:t>NextRadius</a:t>
              </a:r>
              <a:endParaRPr lang="ru-RU" sz="1100" dirty="0">
                <a:effectLst/>
                <a:latin typeface="Calibri"/>
                <a:ea typeface="Times New Roman"/>
                <a:cs typeface="Times New Roman"/>
              </a:endParaRPr>
            </a:p>
            <a:p>
              <a:pPr>
                <a:lnSpc>
                  <a:spcPct val="115000"/>
                </a:lnSpc>
                <a:spcAft>
                  <a:spcPts val="0"/>
                </a:spcAft>
              </a:pPr>
              <a:r>
                <a:rPr lang="en-US" sz="1100" b="1" dirty="0">
                  <a:effectLst/>
                  <a:latin typeface="Calibri"/>
                  <a:ea typeface="Times New Roman"/>
                  <a:cs typeface="Times New Roman"/>
                </a:rPr>
                <a:t> </a:t>
              </a:r>
              <a:endParaRPr lang="ru-RU" sz="1100" dirty="0">
                <a:effectLst/>
                <a:latin typeface="Calibri"/>
                <a:ea typeface="Times New Roman"/>
                <a:cs typeface="Times New Roman"/>
              </a:endParaRPr>
            </a:p>
          </p:txBody>
        </p:sp>
        <p:sp>
          <p:nvSpPr>
            <p:cNvPr id="102" name="Text Box 16"/>
            <p:cNvSpPr txBox="1">
              <a:spLocks noChangeArrowheads="1"/>
            </p:cNvSpPr>
            <p:nvPr/>
          </p:nvSpPr>
          <p:spPr bwMode="auto">
            <a:xfrm>
              <a:off x="1526039" y="1230017"/>
              <a:ext cx="6581722" cy="396413"/>
            </a:xfrm>
            <a:prstGeom prst="rect">
              <a:avLst/>
            </a:prstGeom>
            <a:solidFill>
              <a:schemeClr val="bg1">
                <a:lumMod val="95000"/>
                <a:lumOff val="0"/>
              </a:schemeClr>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ru-RU" sz="1400" dirty="0" smtClean="0">
                  <a:solidFill>
                    <a:srgbClr val="C00000"/>
                  </a:solidFill>
                  <a:effectLst/>
                  <a:latin typeface="Calibri"/>
                  <a:ea typeface="Times New Roman"/>
                  <a:cs typeface="Times New Roman"/>
                </a:rPr>
                <a:t>Описание </a:t>
              </a:r>
              <a:r>
                <a:rPr lang="ru-RU" sz="1400" dirty="0" err="1" smtClean="0">
                  <a:solidFill>
                    <a:srgbClr val="C00000"/>
                  </a:solidFill>
                  <a:effectLst/>
                  <a:latin typeface="Calibri"/>
                  <a:ea typeface="Times New Roman"/>
                  <a:cs typeface="Times New Roman"/>
                </a:rPr>
                <a:t>макрогеометрии</a:t>
              </a:r>
              <a:r>
                <a:rPr lang="ru-RU" sz="1400" dirty="0" smtClean="0">
                  <a:solidFill>
                    <a:srgbClr val="C00000"/>
                  </a:solidFill>
                  <a:effectLst/>
                  <a:latin typeface="Calibri"/>
                  <a:ea typeface="Times New Roman"/>
                  <a:cs typeface="Times New Roman"/>
                </a:rPr>
                <a:t> секции пути</a:t>
              </a:r>
              <a:endParaRPr lang="ru-RU" sz="1400" dirty="0">
                <a:effectLst/>
                <a:latin typeface="Calibri"/>
                <a:ea typeface="Times New Roman"/>
                <a:cs typeface="Times New Roman"/>
              </a:endParaRPr>
            </a:p>
          </p:txBody>
        </p:sp>
        <p:sp>
          <p:nvSpPr>
            <p:cNvPr id="103" name="Text Box 35"/>
            <p:cNvSpPr txBox="1">
              <a:spLocks noChangeArrowheads="1"/>
            </p:cNvSpPr>
            <p:nvPr/>
          </p:nvSpPr>
          <p:spPr bwMode="auto">
            <a:xfrm>
              <a:off x="711140" y="3708412"/>
              <a:ext cx="693016"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b="1" dirty="0">
                  <a:effectLst/>
                  <a:latin typeface="Calibri"/>
                  <a:ea typeface="Times New Roman"/>
                  <a:cs typeface="Times New Roman"/>
                </a:rPr>
                <a:t>SCP</a:t>
              </a:r>
              <a:endParaRPr lang="ru-RU" sz="1100" dirty="0">
                <a:effectLst/>
                <a:latin typeface="Calibri"/>
                <a:ea typeface="Times New Roman"/>
                <a:cs typeface="Times New Roman"/>
              </a:endParaRPr>
            </a:p>
          </p:txBody>
        </p:sp>
        <p:sp>
          <p:nvSpPr>
            <p:cNvPr id="104" name="Text Box 38"/>
            <p:cNvSpPr txBox="1">
              <a:spLocks noChangeArrowheads="1"/>
            </p:cNvSpPr>
            <p:nvPr/>
          </p:nvSpPr>
          <p:spPr bwMode="auto">
            <a:xfrm>
              <a:off x="4804548" y="4101201"/>
              <a:ext cx="693016"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b="1">
                  <a:effectLst/>
                  <a:latin typeface="Calibri"/>
                  <a:ea typeface="Times New Roman"/>
                  <a:cs typeface="Times New Roman"/>
                </a:rPr>
                <a:t>SCP</a:t>
              </a:r>
              <a:endParaRPr lang="ru-RU" sz="1100">
                <a:effectLst/>
                <a:latin typeface="Calibri"/>
                <a:ea typeface="Times New Roman"/>
                <a:cs typeface="Times New Roman"/>
              </a:endParaRPr>
            </a:p>
          </p:txBody>
        </p:sp>
        <p:sp>
          <p:nvSpPr>
            <p:cNvPr id="105" name="Text Box 39"/>
            <p:cNvSpPr txBox="1">
              <a:spLocks noChangeArrowheads="1"/>
            </p:cNvSpPr>
            <p:nvPr/>
          </p:nvSpPr>
          <p:spPr bwMode="auto">
            <a:xfrm>
              <a:off x="7992888" y="5082748"/>
              <a:ext cx="693016"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b="1" dirty="0">
                  <a:effectLst/>
                  <a:latin typeface="Calibri"/>
                  <a:ea typeface="Times New Roman"/>
                  <a:cs typeface="Times New Roman"/>
                </a:rPr>
                <a:t>SCP</a:t>
              </a:r>
              <a:endParaRPr lang="ru-RU" sz="1100" dirty="0">
                <a:effectLst/>
                <a:latin typeface="Calibri"/>
                <a:ea typeface="Times New Roman"/>
                <a:cs typeface="Times New Roman"/>
              </a:endParaRPr>
            </a:p>
          </p:txBody>
        </p:sp>
        <p:sp>
          <p:nvSpPr>
            <p:cNvPr id="106" name="Text Box 53"/>
            <p:cNvSpPr txBox="1">
              <a:spLocks noChangeArrowheads="1"/>
            </p:cNvSpPr>
            <p:nvPr/>
          </p:nvSpPr>
          <p:spPr bwMode="auto">
            <a:xfrm>
              <a:off x="2032245" y="3420856"/>
              <a:ext cx="993322"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b="1">
                  <a:effectLst/>
                  <a:latin typeface="Calibri"/>
                  <a:ea typeface="Times New Roman"/>
                  <a:cs typeface="Times New Roman"/>
                </a:rPr>
                <a:t>L1</a:t>
              </a:r>
              <a:endParaRPr lang="ru-RU" sz="1100">
                <a:effectLst/>
                <a:latin typeface="Calibri"/>
                <a:ea typeface="Times New Roman"/>
                <a:cs typeface="Times New Roman"/>
              </a:endParaRPr>
            </a:p>
          </p:txBody>
        </p:sp>
        <p:sp>
          <p:nvSpPr>
            <p:cNvPr id="107" name="Text Box 54"/>
            <p:cNvSpPr txBox="1">
              <a:spLocks noChangeArrowheads="1"/>
            </p:cNvSpPr>
            <p:nvPr/>
          </p:nvSpPr>
          <p:spPr bwMode="auto">
            <a:xfrm>
              <a:off x="3627143" y="3444360"/>
              <a:ext cx="1085724"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100" b="1">
                  <a:effectLst/>
                  <a:latin typeface="Calibri"/>
                  <a:ea typeface="Times New Roman"/>
                  <a:cs typeface="Times New Roman"/>
                </a:rPr>
                <a:t>L2</a:t>
              </a:r>
              <a:endParaRPr lang="ru-RU" sz="1100">
                <a:effectLst/>
                <a:latin typeface="Calibri"/>
                <a:ea typeface="Times New Roman"/>
                <a:cs typeface="Times New Roman"/>
              </a:endParaRPr>
            </a:p>
          </p:txBody>
        </p:sp>
        <p:sp>
          <p:nvSpPr>
            <p:cNvPr id="108" name="Text Box 55"/>
            <p:cNvSpPr txBox="1">
              <a:spLocks noChangeArrowheads="1"/>
            </p:cNvSpPr>
            <p:nvPr/>
          </p:nvSpPr>
          <p:spPr bwMode="auto">
            <a:xfrm>
              <a:off x="6026870" y="3474470"/>
              <a:ext cx="1373518"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ct val="115000"/>
                </a:lnSpc>
                <a:spcAft>
                  <a:spcPts val="1000"/>
                </a:spcAft>
              </a:pPr>
              <a:r>
                <a:rPr lang="en-US" sz="1100" b="1">
                  <a:effectLst/>
                  <a:latin typeface="Calibri"/>
                  <a:ea typeface="Times New Roman"/>
                  <a:cs typeface="Times New Roman"/>
                </a:rPr>
                <a:t>L3</a:t>
              </a:r>
              <a:endParaRPr lang="ru-RU" sz="1100">
                <a:effectLst/>
                <a:latin typeface="Calibri"/>
                <a:ea typeface="Times New Roman"/>
                <a:cs typeface="Times New Roman"/>
              </a:endParaRPr>
            </a:p>
          </p:txBody>
        </p:sp>
        <p:sp>
          <p:nvSpPr>
            <p:cNvPr id="109" name="AutoShape 59"/>
            <p:cNvSpPr>
              <a:spLocks noChangeArrowheads="1"/>
            </p:cNvSpPr>
            <p:nvPr/>
          </p:nvSpPr>
          <p:spPr bwMode="auto">
            <a:xfrm>
              <a:off x="1773048" y="3789016"/>
              <a:ext cx="259197" cy="264647"/>
            </a:xfrm>
            <a:prstGeom prst="wedgeRectCallout">
              <a:avLst>
                <a:gd name="adj1" fmla="val -205360"/>
                <a:gd name="adj2" fmla="val -87631"/>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n-US" sz="1100" b="1">
                  <a:effectLst/>
                  <a:latin typeface="Calibri"/>
                  <a:ea typeface="Times New Roman"/>
                  <a:cs typeface="Times New Roman"/>
                </a:rPr>
                <a:t>a</a:t>
              </a:r>
              <a:endParaRPr lang="ru-RU" sz="1100">
                <a:effectLst/>
                <a:latin typeface="Calibri"/>
                <a:ea typeface="Times New Roman"/>
                <a:cs typeface="Times New Roman"/>
              </a:endParaRPr>
            </a:p>
          </p:txBody>
        </p:sp>
        <p:sp>
          <p:nvSpPr>
            <p:cNvPr id="110" name="AutoShape 60"/>
            <p:cNvSpPr>
              <a:spLocks noChangeArrowheads="1"/>
            </p:cNvSpPr>
            <p:nvPr/>
          </p:nvSpPr>
          <p:spPr bwMode="auto">
            <a:xfrm>
              <a:off x="8441757" y="3836554"/>
              <a:ext cx="273472" cy="264647"/>
            </a:xfrm>
            <a:prstGeom prst="wedgeRectCallout">
              <a:avLst>
                <a:gd name="adj1" fmla="val -119499"/>
                <a:gd name="adj2" fmla="val -90178"/>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n-US" sz="1100" b="1">
                  <a:effectLst/>
                  <a:latin typeface="Calibri"/>
                  <a:ea typeface="Times New Roman"/>
                  <a:cs typeface="Times New Roman"/>
                </a:rPr>
                <a:t>b</a:t>
              </a:r>
              <a:endParaRPr lang="ru-RU" sz="1100">
                <a:effectLst/>
                <a:latin typeface="Calibri"/>
                <a:ea typeface="Times New Roman"/>
                <a:cs typeface="Times New Roman"/>
              </a:endParaRPr>
            </a:p>
          </p:txBody>
        </p:sp>
        <p:cxnSp>
          <p:nvCxnSpPr>
            <p:cNvPr id="111" name="AutoShape 14"/>
            <p:cNvCxnSpPr>
              <a:cxnSpLocks noChangeShapeType="1"/>
            </p:cNvCxnSpPr>
            <p:nvPr/>
          </p:nvCxnSpPr>
          <p:spPr bwMode="auto">
            <a:xfrm>
              <a:off x="1526039" y="1230018"/>
              <a:ext cx="0" cy="3729868"/>
            </a:xfrm>
            <a:prstGeom prst="straightConnector1">
              <a:avLst/>
            </a:prstGeom>
            <a:noFill/>
            <a:ln w="9525">
              <a:solidFill>
                <a:schemeClr val="bg1">
                  <a:lumMod val="65000"/>
                  <a:lumOff val="0"/>
                </a:schemeClr>
              </a:solidFill>
              <a:round/>
              <a:headEnd/>
              <a:tailEnd/>
            </a:ln>
            <a:extLst>
              <a:ext uri="{909E8E84-426E-40DD-AFC4-6F175D3DCCD1}">
                <a14:hiddenFill xmlns:a14="http://schemas.microsoft.com/office/drawing/2010/main" xmlns="">
                  <a:noFill/>
                </a14:hiddenFill>
              </a:ext>
            </a:extLst>
          </p:spPr>
        </p:cxnSp>
        <p:cxnSp>
          <p:nvCxnSpPr>
            <p:cNvPr id="112" name="AutoShape 15"/>
            <p:cNvCxnSpPr>
              <a:cxnSpLocks noChangeShapeType="1"/>
              <a:stCxn id="102" idx="3"/>
            </p:cNvCxnSpPr>
            <p:nvPr/>
          </p:nvCxnSpPr>
          <p:spPr bwMode="auto">
            <a:xfrm flipH="1">
              <a:off x="8100061" y="1428224"/>
              <a:ext cx="7700" cy="4020390"/>
            </a:xfrm>
            <a:prstGeom prst="straightConnector1">
              <a:avLst/>
            </a:prstGeom>
            <a:noFill/>
            <a:ln w="9525">
              <a:solidFill>
                <a:schemeClr val="bg1">
                  <a:lumMod val="65000"/>
                  <a:lumOff val="0"/>
                </a:schemeClr>
              </a:solidFill>
              <a:round/>
              <a:headEnd/>
              <a:tailEnd/>
            </a:ln>
            <a:extLst>
              <a:ext uri="{909E8E84-426E-40DD-AFC4-6F175D3DCCD1}">
                <a14:hiddenFill xmlns:a14="http://schemas.microsoft.com/office/drawing/2010/main" xmlns="">
                  <a:noFill/>
                </a14:hiddenFill>
              </a:ext>
            </a:extLst>
          </p:spPr>
        </p:cxnSp>
        <p:cxnSp>
          <p:nvCxnSpPr>
            <p:cNvPr id="113" name="AutoShape 18"/>
            <p:cNvCxnSpPr>
              <a:cxnSpLocks noChangeShapeType="1"/>
            </p:cNvCxnSpPr>
            <p:nvPr/>
          </p:nvCxnSpPr>
          <p:spPr bwMode="auto">
            <a:xfrm flipV="1">
              <a:off x="342138" y="3876350"/>
              <a:ext cx="909583" cy="813500"/>
            </a:xfrm>
            <a:prstGeom prst="straightConnector1">
              <a:avLst/>
            </a:prstGeom>
            <a:noFill/>
            <a:ln w="9525">
              <a:solidFill>
                <a:srgbClr val="00B050"/>
              </a:solidFill>
              <a:round/>
              <a:headEnd/>
              <a:tailEnd type="oval" w="med" len="med"/>
            </a:ln>
            <a:extLst>
              <a:ext uri="{909E8E84-426E-40DD-AFC4-6F175D3DCCD1}">
                <a14:hiddenFill xmlns:a14="http://schemas.microsoft.com/office/drawing/2010/main" xmlns="">
                  <a:noFill/>
                </a14:hiddenFill>
              </a:ext>
            </a:extLst>
          </p:spPr>
        </p:cxnSp>
        <p:cxnSp>
          <p:nvCxnSpPr>
            <p:cNvPr id="114" name="AutoShape 19"/>
            <p:cNvCxnSpPr>
              <a:cxnSpLocks noChangeShapeType="1"/>
            </p:cNvCxnSpPr>
            <p:nvPr/>
          </p:nvCxnSpPr>
          <p:spPr bwMode="auto">
            <a:xfrm>
              <a:off x="1251721" y="3876350"/>
              <a:ext cx="1949106" cy="985700"/>
            </a:xfrm>
            <a:prstGeom prst="straightConnector1">
              <a:avLst/>
            </a:prstGeom>
            <a:noFill/>
            <a:ln w="9525">
              <a:solidFill>
                <a:srgbClr val="00B050"/>
              </a:solidFill>
              <a:round/>
              <a:headEnd type="oval" w="med" len="med"/>
              <a:tailEnd type="oval" w="med" len="med"/>
            </a:ln>
            <a:extLst>
              <a:ext uri="{909E8E84-426E-40DD-AFC4-6F175D3DCCD1}">
                <a14:hiddenFill xmlns:a14="http://schemas.microsoft.com/office/drawing/2010/main" xmlns="">
                  <a:noFill/>
                </a14:hiddenFill>
              </a:ext>
            </a:extLst>
          </p:spPr>
        </p:cxnSp>
        <p:cxnSp>
          <p:nvCxnSpPr>
            <p:cNvPr id="115" name="AutoShape 20"/>
            <p:cNvCxnSpPr>
              <a:cxnSpLocks noChangeShapeType="1"/>
            </p:cNvCxnSpPr>
            <p:nvPr/>
          </p:nvCxnSpPr>
          <p:spPr bwMode="auto">
            <a:xfrm flipV="1">
              <a:off x="3200827" y="3965420"/>
              <a:ext cx="1920231" cy="896631"/>
            </a:xfrm>
            <a:prstGeom prst="straightConnector1">
              <a:avLst/>
            </a:prstGeom>
            <a:noFill/>
            <a:ln w="9525">
              <a:solidFill>
                <a:srgbClr val="00B050"/>
              </a:solidFill>
              <a:round/>
              <a:headEnd type="oval" w="med" len="med"/>
              <a:tailEnd type="oval" w="med" len="med"/>
            </a:ln>
            <a:extLst>
              <a:ext uri="{909E8E84-426E-40DD-AFC4-6F175D3DCCD1}">
                <a14:hiddenFill xmlns:a14="http://schemas.microsoft.com/office/drawing/2010/main" xmlns="">
                  <a:noFill/>
                </a14:hiddenFill>
              </a:ext>
            </a:extLst>
          </p:spPr>
        </p:cxnSp>
        <p:cxnSp>
          <p:nvCxnSpPr>
            <p:cNvPr id="116" name="AutoShape 21"/>
            <p:cNvCxnSpPr>
              <a:cxnSpLocks noChangeShapeType="1"/>
            </p:cNvCxnSpPr>
            <p:nvPr/>
          </p:nvCxnSpPr>
          <p:spPr bwMode="auto">
            <a:xfrm>
              <a:off x="5121057" y="3965420"/>
              <a:ext cx="3201347" cy="1027266"/>
            </a:xfrm>
            <a:prstGeom prst="straightConnector1">
              <a:avLst/>
            </a:prstGeom>
            <a:noFill/>
            <a:ln w="9525">
              <a:solidFill>
                <a:srgbClr val="00B050"/>
              </a:solidFill>
              <a:round/>
              <a:headEnd type="oval" w="med" len="med"/>
              <a:tailEnd type="oval" w="med" len="med"/>
            </a:ln>
            <a:extLst>
              <a:ext uri="{909E8E84-426E-40DD-AFC4-6F175D3DCCD1}">
                <a14:hiddenFill xmlns:a14="http://schemas.microsoft.com/office/drawing/2010/main" xmlns="">
                  <a:noFill/>
                </a14:hiddenFill>
              </a:ext>
            </a:extLst>
          </p:spPr>
        </p:cxnSp>
        <p:cxnSp>
          <p:nvCxnSpPr>
            <p:cNvPr id="117" name="AutoShape 22"/>
            <p:cNvCxnSpPr>
              <a:cxnSpLocks noChangeShapeType="1"/>
            </p:cNvCxnSpPr>
            <p:nvPr/>
          </p:nvCxnSpPr>
          <p:spPr bwMode="auto">
            <a:xfrm flipV="1">
              <a:off x="8322404" y="4131682"/>
              <a:ext cx="1227215" cy="861004"/>
            </a:xfrm>
            <a:prstGeom prst="straightConnector1">
              <a:avLst/>
            </a:prstGeom>
            <a:noFill/>
            <a:ln w="9525">
              <a:solidFill>
                <a:srgbClr val="00B050"/>
              </a:solidFill>
              <a:round/>
              <a:headEnd type="oval" w="med" len="med"/>
              <a:tailEnd/>
            </a:ln>
            <a:extLst>
              <a:ext uri="{909E8E84-426E-40DD-AFC4-6F175D3DCCD1}">
                <a14:hiddenFill xmlns:a14="http://schemas.microsoft.com/office/drawing/2010/main" xmlns="">
                  <a:noFill/>
                </a14:hiddenFill>
              </a:ext>
            </a:extLst>
          </p:spPr>
        </p:cxnSp>
        <p:cxnSp>
          <p:nvCxnSpPr>
            <p:cNvPr id="118" name="AutoShape 27"/>
            <p:cNvCxnSpPr>
              <a:cxnSpLocks noChangeShapeType="1"/>
            </p:cNvCxnSpPr>
            <p:nvPr/>
          </p:nvCxnSpPr>
          <p:spPr bwMode="auto">
            <a:xfrm flipH="1">
              <a:off x="342138" y="4126537"/>
              <a:ext cx="625639" cy="563314"/>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119" name="AutoShape 28"/>
            <p:cNvCxnSpPr>
              <a:cxnSpLocks noChangeShapeType="1"/>
              <a:endCxn id="136" idx="2"/>
            </p:cNvCxnSpPr>
            <p:nvPr/>
          </p:nvCxnSpPr>
          <p:spPr bwMode="auto">
            <a:xfrm>
              <a:off x="1699293" y="4101201"/>
              <a:ext cx="1131315" cy="570687"/>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120" name="AutoShape 29"/>
            <p:cNvCxnSpPr>
              <a:cxnSpLocks noChangeShapeType="1"/>
              <a:stCxn id="136" idx="0"/>
              <a:endCxn id="135" idx="0"/>
            </p:cNvCxnSpPr>
            <p:nvPr/>
          </p:nvCxnSpPr>
          <p:spPr bwMode="auto">
            <a:xfrm flipV="1">
              <a:off x="3543074" y="4095935"/>
              <a:ext cx="1302052" cy="602160"/>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121" name="AutoShape 30"/>
            <p:cNvCxnSpPr>
              <a:cxnSpLocks noChangeShapeType="1"/>
              <a:endCxn id="137" idx="2"/>
            </p:cNvCxnSpPr>
            <p:nvPr/>
          </p:nvCxnSpPr>
          <p:spPr bwMode="auto">
            <a:xfrm>
              <a:off x="5421364" y="4060726"/>
              <a:ext cx="2454439" cy="783391"/>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122" name="AutoShape 31"/>
            <p:cNvCxnSpPr>
              <a:cxnSpLocks noChangeShapeType="1"/>
            </p:cNvCxnSpPr>
            <p:nvPr/>
          </p:nvCxnSpPr>
          <p:spPr bwMode="auto">
            <a:xfrm flipV="1">
              <a:off x="8625598" y="4131682"/>
              <a:ext cx="924021" cy="646050"/>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123" name="AutoShape 33"/>
            <p:cNvCxnSpPr>
              <a:cxnSpLocks noChangeShapeType="1"/>
            </p:cNvCxnSpPr>
            <p:nvPr/>
          </p:nvCxnSpPr>
          <p:spPr bwMode="auto">
            <a:xfrm>
              <a:off x="1251721" y="3644770"/>
              <a:ext cx="963" cy="1481322"/>
            </a:xfrm>
            <a:prstGeom prst="straightConnector1">
              <a:avLst/>
            </a:prstGeom>
            <a:noFill/>
            <a:ln w="9525">
              <a:solidFill>
                <a:srgbClr val="FF0000"/>
              </a:solidFill>
              <a:round/>
              <a:headEnd/>
              <a:tailEnd/>
            </a:ln>
            <a:extLst>
              <a:ext uri="{909E8E84-426E-40DD-AFC4-6F175D3DCCD1}">
                <a14:hiddenFill xmlns:a14="http://schemas.microsoft.com/office/drawing/2010/main" xmlns="">
                  <a:noFill/>
                </a14:hiddenFill>
              </a:ext>
            </a:extLst>
          </p:spPr>
        </p:cxnSp>
        <p:cxnSp>
          <p:nvCxnSpPr>
            <p:cNvPr id="124" name="AutoShape 34"/>
            <p:cNvCxnSpPr>
              <a:cxnSpLocks noChangeShapeType="1"/>
            </p:cNvCxnSpPr>
            <p:nvPr/>
          </p:nvCxnSpPr>
          <p:spPr bwMode="auto">
            <a:xfrm>
              <a:off x="8322404" y="3632894"/>
              <a:ext cx="963" cy="1481322"/>
            </a:xfrm>
            <a:prstGeom prst="straightConnector1">
              <a:avLst/>
            </a:prstGeom>
            <a:noFill/>
            <a:ln w="9525">
              <a:solidFill>
                <a:srgbClr val="FF0000"/>
              </a:solidFill>
              <a:round/>
              <a:headEnd/>
              <a:tailEnd/>
            </a:ln>
            <a:extLst>
              <a:ext uri="{909E8E84-426E-40DD-AFC4-6F175D3DCCD1}">
                <a14:hiddenFill xmlns:a14="http://schemas.microsoft.com/office/drawing/2010/main" xmlns="">
                  <a:noFill/>
                </a14:hiddenFill>
              </a:ext>
            </a:extLst>
          </p:spPr>
        </p:cxnSp>
        <p:cxnSp>
          <p:nvCxnSpPr>
            <p:cNvPr id="125" name="AutoShape 42"/>
            <p:cNvCxnSpPr>
              <a:cxnSpLocks noChangeShapeType="1"/>
            </p:cNvCxnSpPr>
            <p:nvPr/>
          </p:nvCxnSpPr>
          <p:spPr bwMode="auto">
            <a:xfrm>
              <a:off x="3200827" y="3638832"/>
              <a:ext cx="963" cy="1481322"/>
            </a:xfrm>
            <a:prstGeom prst="straightConnector1">
              <a:avLst/>
            </a:prstGeom>
            <a:noFill/>
            <a:ln w="9525">
              <a:solidFill>
                <a:srgbClr val="FF0000"/>
              </a:solidFill>
              <a:round/>
              <a:headEnd/>
              <a:tailEnd/>
            </a:ln>
            <a:extLst>
              <a:ext uri="{909E8E84-426E-40DD-AFC4-6F175D3DCCD1}">
                <a14:hiddenFill xmlns:a14="http://schemas.microsoft.com/office/drawing/2010/main" xmlns="">
                  <a:noFill/>
                </a14:hiddenFill>
              </a:ext>
            </a:extLst>
          </p:spPr>
        </p:cxnSp>
        <p:cxnSp>
          <p:nvCxnSpPr>
            <p:cNvPr id="126" name="AutoShape 50"/>
            <p:cNvCxnSpPr>
              <a:cxnSpLocks noChangeShapeType="1"/>
            </p:cNvCxnSpPr>
            <p:nvPr/>
          </p:nvCxnSpPr>
          <p:spPr bwMode="auto">
            <a:xfrm flipV="1">
              <a:off x="1526039" y="3687524"/>
              <a:ext cx="1637249" cy="396"/>
            </a:xfrm>
            <a:prstGeom prst="straightConnector1">
              <a:avLst/>
            </a:prstGeom>
            <a:noFill/>
            <a:ln w="9525">
              <a:solidFill>
                <a:schemeClr val="bg1">
                  <a:lumMod val="65000"/>
                  <a:lumOff val="0"/>
                </a:schemeClr>
              </a:solidFill>
              <a:round/>
              <a:headEnd type="stealth" w="sm" len="lg"/>
              <a:tailEnd type="stealth" w="sm" len="lg"/>
            </a:ln>
            <a:extLst>
              <a:ext uri="{909E8E84-426E-40DD-AFC4-6F175D3DCCD1}">
                <a14:hiddenFill xmlns:a14="http://schemas.microsoft.com/office/drawing/2010/main" xmlns="">
                  <a:noFill/>
                </a14:hiddenFill>
              </a:ext>
            </a:extLst>
          </p:spPr>
        </p:cxnSp>
        <p:cxnSp>
          <p:nvCxnSpPr>
            <p:cNvPr id="127" name="AutoShape 51"/>
            <p:cNvCxnSpPr>
              <a:cxnSpLocks noChangeShapeType="1"/>
            </p:cNvCxnSpPr>
            <p:nvPr/>
          </p:nvCxnSpPr>
          <p:spPr bwMode="auto">
            <a:xfrm flipV="1">
              <a:off x="3201789" y="3687919"/>
              <a:ext cx="1949106" cy="396"/>
            </a:xfrm>
            <a:prstGeom prst="straightConnector1">
              <a:avLst/>
            </a:prstGeom>
            <a:noFill/>
            <a:ln w="9525">
              <a:solidFill>
                <a:schemeClr val="bg1">
                  <a:lumMod val="65000"/>
                  <a:lumOff val="0"/>
                </a:schemeClr>
              </a:solidFill>
              <a:round/>
              <a:headEnd type="stealth" w="sm" len="lg"/>
              <a:tailEnd type="stealth" w="sm" len="lg"/>
            </a:ln>
            <a:extLst>
              <a:ext uri="{909E8E84-426E-40DD-AFC4-6F175D3DCCD1}">
                <a14:hiddenFill xmlns:a14="http://schemas.microsoft.com/office/drawing/2010/main" xmlns="">
                  <a:noFill/>
                </a14:hiddenFill>
              </a:ext>
            </a:extLst>
          </p:spPr>
        </p:cxnSp>
        <p:cxnSp>
          <p:nvCxnSpPr>
            <p:cNvPr id="128" name="AutoShape 52"/>
            <p:cNvCxnSpPr>
              <a:cxnSpLocks noChangeShapeType="1"/>
            </p:cNvCxnSpPr>
            <p:nvPr/>
          </p:nvCxnSpPr>
          <p:spPr bwMode="auto">
            <a:xfrm flipV="1">
              <a:off x="5124907" y="3688315"/>
              <a:ext cx="2946279" cy="396"/>
            </a:xfrm>
            <a:prstGeom prst="straightConnector1">
              <a:avLst/>
            </a:prstGeom>
            <a:noFill/>
            <a:ln w="9525">
              <a:solidFill>
                <a:schemeClr val="bg1">
                  <a:lumMod val="65000"/>
                  <a:lumOff val="0"/>
                </a:schemeClr>
              </a:solidFill>
              <a:round/>
              <a:headEnd type="stealth" w="sm" len="lg"/>
              <a:tailEnd type="stealth" w="sm" len="lg"/>
            </a:ln>
            <a:extLst>
              <a:ext uri="{909E8E84-426E-40DD-AFC4-6F175D3DCCD1}">
                <a14:hiddenFill xmlns:a14="http://schemas.microsoft.com/office/drawing/2010/main" xmlns="">
                  <a:noFill/>
                </a14:hiddenFill>
              </a:ext>
            </a:extLst>
          </p:spPr>
        </p:cxnSp>
        <p:cxnSp>
          <p:nvCxnSpPr>
            <p:cNvPr id="129" name="AutoShape 57"/>
            <p:cNvCxnSpPr>
              <a:cxnSpLocks noChangeShapeType="1"/>
            </p:cNvCxnSpPr>
            <p:nvPr/>
          </p:nvCxnSpPr>
          <p:spPr bwMode="auto">
            <a:xfrm flipV="1">
              <a:off x="1257496" y="3687128"/>
              <a:ext cx="272394" cy="396"/>
            </a:xfrm>
            <a:prstGeom prst="straightConnector1">
              <a:avLst/>
            </a:prstGeom>
            <a:noFill/>
            <a:ln w="9525">
              <a:solidFill>
                <a:schemeClr val="bg1">
                  <a:lumMod val="65000"/>
                  <a:lumOff val="0"/>
                </a:schemeClr>
              </a:solidFill>
              <a:round/>
              <a:headEnd type="stealth" w="sm" len="lg"/>
              <a:tailEnd type="stealth" w="sm" len="lg"/>
            </a:ln>
            <a:extLst>
              <a:ext uri="{909E8E84-426E-40DD-AFC4-6F175D3DCCD1}">
                <a14:hiddenFill xmlns:a14="http://schemas.microsoft.com/office/drawing/2010/main" xmlns="">
                  <a:noFill/>
                </a14:hiddenFill>
              </a:ext>
            </a:extLst>
          </p:spPr>
        </p:cxnSp>
        <p:cxnSp>
          <p:nvCxnSpPr>
            <p:cNvPr id="130" name="AutoShape 58"/>
            <p:cNvCxnSpPr>
              <a:cxnSpLocks noChangeShapeType="1"/>
            </p:cNvCxnSpPr>
            <p:nvPr/>
          </p:nvCxnSpPr>
          <p:spPr bwMode="auto">
            <a:xfrm flipV="1">
              <a:off x="8100062" y="3687919"/>
              <a:ext cx="218492" cy="396"/>
            </a:xfrm>
            <a:prstGeom prst="straightConnector1">
              <a:avLst/>
            </a:prstGeom>
            <a:noFill/>
            <a:ln w="9525">
              <a:solidFill>
                <a:schemeClr val="bg1">
                  <a:lumMod val="65000"/>
                  <a:lumOff val="0"/>
                </a:schemeClr>
              </a:solidFill>
              <a:round/>
              <a:headEnd type="stealth" w="sm" len="lg"/>
              <a:tailEnd type="stealth" w="sm" len="lg"/>
            </a:ln>
            <a:extLst>
              <a:ext uri="{909E8E84-426E-40DD-AFC4-6F175D3DCCD1}">
                <a14:hiddenFill xmlns:a14="http://schemas.microsoft.com/office/drawing/2010/main" xmlns="">
                  <a:noFill/>
                </a14:hiddenFill>
              </a:ext>
            </a:extLst>
          </p:spPr>
        </p:cxnSp>
        <p:cxnSp>
          <p:nvCxnSpPr>
            <p:cNvPr id="131" name="AutoShape 61"/>
            <p:cNvCxnSpPr>
              <a:cxnSpLocks noChangeShapeType="1"/>
            </p:cNvCxnSpPr>
            <p:nvPr/>
          </p:nvCxnSpPr>
          <p:spPr bwMode="auto">
            <a:xfrm>
              <a:off x="5121057" y="3638832"/>
              <a:ext cx="963" cy="1481322"/>
            </a:xfrm>
            <a:prstGeom prst="straightConnector1">
              <a:avLst/>
            </a:prstGeom>
            <a:noFill/>
            <a:ln w="9525">
              <a:solidFill>
                <a:srgbClr val="FF0000"/>
              </a:solidFill>
              <a:round/>
              <a:headEnd/>
              <a:tailEnd/>
            </a:ln>
            <a:extLst>
              <a:ext uri="{909E8E84-426E-40DD-AFC4-6F175D3DCCD1}">
                <a14:hiddenFill xmlns:a14="http://schemas.microsoft.com/office/drawing/2010/main" xmlns="">
                  <a:noFill/>
                </a14:hiddenFill>
              </a:ext>
            </a:extLst>
          </p:spPr>
        </p:cxnSp>
        <p:cxnSp>
          <p:nvCxnSpPr>
            <p:cNvPr id="132" name="AutoShape 75"/>
            <p:cNvCxnSpPr>
              <a:cxnSpLocks noChangeShapeType="1"/>
            </p:cNvCxnSpPr>
            <p:nvPr/>
          </p:nvCxnSpPr>
          <p:spPr bwMode="auto">
            <a:xfrm rot="16200000" flipV="1">
              <a:off x="104865" y="5001750"/>
              <a:ext cx="1889454" cy="404258"/>
            </a:xfrm>
            <a:prstGeom prst="bentConnector3">
              <a:avLst>
                <a:gd name="adj1" fmla="val -8"/>
              </a:avLst>
            </a:prstGeom>
            <a:noFill/>
            <a:ln w="9525">
              <a:solidFill>
                <a:srgbClr val="000000"/>
              </a:solidFill>
              <a:miter lim="800000"/>
              <a:headEnd/>
              <a:tailEnd type="triangle" w="med" len="med"/>
            </a:ln>
            <a:extLst>
              <a:ext uri="{909E8E84-426E-40DD-AFC4-6F175D3DCCD1}">
                <a14:hiddenFill xmlns:a14="http://schemas.microsoft.com/office/drawing/2010/main" xmlns="">
                  <a:noFill/>
                </a14:hiddenFill>
              </a:ext>
            </a:extLst>
          </p:spPr>
        </p:cxnSp>
        <p:cxnSp>
          <p:nvCxnSpPr>
            <p:cNvPr id="133" name="AutoShape 76"/>
            <p:cNvCxnSpPr>
              <a:cxnSpLocks noChangeShapeType="1"/>
            </p:cNvCxnSpPr>
            <p:nvPr/>
          </p:nvCxnSpPr>
          <p:spPr bwMode="auto">
            <a:xfrm flipV="1">
              <a:off x="6234919" y="4594844"/>
              <a:ext cx="2660186" cy="1759502"/>
            </a:xfrm>
            <a:prstGeom prst="bentConnector3">
              <a:avLst>
                <a:gd name="adj1" fmla="val 100128"/>
              </a:avLst>
            </a:prstGeom>
            <a:noFill/>
            <a:ln w="9525">
              <a:solidFill>
                <a:srgbClr val="000000"/>
              </a:solidFill>
              <a:miter lim="800000"/>
              <a:headEnd/>
              <a:tailEnd type="triangle" w="med" len="med"/>
            </a:ln>
            <a:extLst>
              <a:ext uri="{909E8E84-426E-40DD-AFC4-6F175D3DCCD1}">
                <a14:hiddenFill xmlns:a14="http://schemas.microsoft.com/office/drawing/2010/main" xmlns="">
                  <a:noFill/>
                </a14:hiddenFill>
              </a:ext>
            </a:extLst>
          </p:spPr>
        </p:cxnSp>
        <p:sp>
          <p:nvSpPr>
            <p:cNvPr id="134" name="Дуга 133"/>
            <p:cNvSpPr/>
            <p:nvPr/>
          </p:nvSpPr>
          <p:spPr>
            <a:xfrm rot="18890816">
              <a:off x="655357" y="4019239"/>
              <a:ext cx="1350462" cy="1294135"/>
            </a:xfrm>
            <a:prstGeom prst="arc">
              <a:avLst>
                <a:gd name="adj1" fmla="val 16200000"/>
                <a:gd name="adj2" fmla="val 209498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135" name="Дуга 134"/>
            <p:cNvSpPr/>
            <p:nvPr/>
          </p:nvSpPr>
          <p:spPr>
            <a:xfrm rot="19208974">
              <a:off x="4466738" y="4025358"/>
              <a:ext cx="1350010" cy="1294130"/>
            </a:xfrm>
            <a:prstGeom prst="arc">
              <a:avLst>
                <a:gd name="adj1" fmla="val 16957414"/>
                <a:gd name="adj2" fmla="val 2006878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ru-RU" sz="1100">
                  <a:effectLst/>
                  <a:ea typeface="Times New Roman"/>
                  <a:cs typeface="Times New Roman"/>
                </a:rPr>
                <a:t> </a:t>
              </a:r>
            </a:p>
          </p:txBody>
        </p:sp>
        <p:sp>
          <p:nvSpPr>
            <p:cNvPr id="136" name="Дуга 135"/>
            <p:cNvSpPr/>
            <p:nvPr/>
          </p:nvSpPr>
          <p:spPr>
            <a:xfrm rot="8235827">
              <a:off x="2555802" y="3482553"/>
              <a:ext cx="1350010" cy="1294130"/>
            </a:xfrm>
            <a:prstGeom prst="arc">
              <a:avLst>
                <a:gd name="adj1" fmla="val 17037361"/>
                <a:gd name="adj2" fmla="val 209498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ru-RU" sz="1100">
                  <a:effectLst/>
                  <a:ea typeface="Times New Roman"/>
                  <a:cs typeface="Times New Roman"/>
                </a:rPr>
                <a:t> </a:t>
              </a:r>
            </a:p>
          </p:txBody>
        </p:sp>
        <p:sp>
          <p:nvSpPr>
            <p:cNvPr id="137" name="Дуга 136"/>
            <p:cNvSpPr/>
            <p:nvPr/>
          </p:nvSpPr>
          <p:spPr>
            <a:xfrm rot="7485066">
              <a:off x="7475203" y="3489308"/>
              <a:ext cx="1350010" cy="1472028"/>
            </a:xfrm>
            <a:prstGeom prst="arc">
              <a:avLst>
                <a:gd name="adj1" fmla="val 17037361"/>
                <a:gd name="adj2" fmla="val 209498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ru-RU" sz="1100">
                  <a:effectLst/>
                  <a:latin typeface="Times New Roman"/>
                  <a:ea typeface="Times New Roman"/>
                </a:rPr>
                <a:t> </a:t>
              </a:r>
              <a:endParaRPr lang="ru-RU" sz="1200">
                <a:effectLst/>
                <a:latin typeface="Times New Roman"/>
                <a:ea typeface="Times New Roman"/>
              </a:endParaRPr>
            </a:p>
          </p:txBody>
        </p:sp>
        <p:sp>
          <p:nvSpPr>
            <p:cNvPr id="138" name="Text Box 36"/>
            <p:cNvSpPr txBox="1">
              <a:spLocks noChangeArrowheads="1"/>
            </p:cNvSpPr>
            <p:nvPr/>
          </p:nvSpPr>
          <p:spPr bwMode="auto">
            <a:xfrm>
              <a:off x="3025567" y="4392501"/>
              <a:ext cx="693016" cy="297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en-US" sz="1100" b="1">
                  <a:effectLst/>
                  <a:latin typeface="Calibri"/>
                  <a:ea typeface="Times New Roman"/>
                  <a:cs typeface="Times New Roman"/>
                </a:rPr>
                <a:t>SCP</a:t>
              </a:r>
              <a:endParaRPr lang="ru-RU" sz="1100">
                <a:effectLst/>
                <a:latin typeface="Calibri"/>
                <a:ea typeface="Times New Roman"/>
                <a:cs typeface="Times New Roman"/>
              </a:endParaRPr>
            </a:p>
          </p:txBody>
        </p:sp>
        <p:sp>
          <p:nvSpPr>
            <p:cNvPr id="139" name="Arc 4"/>
            <p:cNvSpPr>
              <a:spLocks/>
            </p:cNvSpPr>
            <p:nvPr/>
          </p:nvSpPr>
          <p:spPr bwMode="auto">
            <a:xfrm>
              <a:off x="2199063" y="2112206"/>
              <a:ext cx="819011" cy="876300"/>
            </a:xfrm>
            <a:custGeom>
              <a:avLst/>
              <a:gdLst>
                <a:gd name="G0" fmla="+- 0 0 0"/>
                <a:gd name="G1" fmla="+- 21600 0 0"/>
                <a:gd name="G2" fmla="+- 21600 0 0"/>
                <a:gd name="T0" fmla="*/ 0 w 15674"/>
                <a:gd name="T1" fmla="*/ 0 h 21600"/>
                <a:gd name="T2" fmla="*/ 15674 w 15674"/>
                <a:gd name="T3" fmla="*/ 6738 h 21600"/>
                <a:gd name="T4" fmla="*/ 0 w 15674"/>
                <a:gd name="T5" fmla="*/ 21600 h 21600"/>
              </a:gdLst>
              <a:ahLst/>
              <a:cxnLst>
                <a:cxn ang="0">
                  <a:pos x="T0" y="T1"/>
                </a:cxn>
                <a:cxn ang="0">
                  <a:pos x="T2" y="T3"/>
                </a:cxn>
                <a:cxn ang="0">
                  <a:pos x="T4" y="T5"/>
                </a:cxn>
              </a:cxnLst>
              <a:rect l="0" t="0" r="r" b="b"/>
              <a:pathLst>
                <a:path w="15674" h="21600" fill="none" extrusionOk="0">
                  <a:moveTo>
                    <a:pt x="0" y="0"/>
                  </a:moveTo>
                  <a:cubicBezTo>
                    <a:pt x="5927" y="0"/>
                    <a:pt x="11595" y="2436"/>
                    <a:pt x="15674" y="6737"/>
                  </a:cubicBezTo>
                </a:path>
                <a:path w="15674" h="21600" stroke="0" extrusionOk="0">
                  <a:moveTo>
                    <a:pt x="0" y="0"/>
                  </a:moveTo>
                  <a:cubicBezTo>
                    <a:pt x="5927" y="0"/>
                    <a:pt x="11595" y="2436"/>
                    <a:pt x="15674" y="6737"/>
                  </a:cubicBezTo>
                  <a:lnTo>
                    <a:pt x="0" y="21600"/>
                  </a:lnTo>
                  <a:close/>
                </a:path>
              </a:pathLst>
            </a:custGeom>
            <a:noFill/>
            <a:ln w="12700">
              <a:solidFill>
                <a:srgbClr val="C00000"/>
              </a:solidFill>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pPr>
                <a:lnSpc>
                  <a:spcPct val="115000"/>
                </a:lnSpc>
                <a:spcAft>
                  <a:spcPts val="1000"/>
                </a:spcAft>
              </a:pPr>
              <a:r>
                <a:rPr lang="ru-RU" sz="1100">
                  <a:effectLst/>
                  <a:latin typeface="Calibri"/>
                  <a:ea typeface="Times New Roman"/>
                  <a:cs typeface="Times New Roman"/>
                </a:rPr>
                <a:t> </a:t>
              </a:r>
            </a:p>
          </p:txBody>
        </p:sp>
        <p:cxnSp>
          <p:nvCxnSpPr>
            <p:cNvPr id="140" name="AutoShape 7"/>
            <p:cNvCxnSpPr>
              <a:cxnSpLocks noChangeShapeType="1"/>
            </p:cNvCxnSpPr>
            <p:nvPr/>
          </p:nvCxnSpPr>
          <p:spPr bwMode="auto">
            <a:xfrm flipH="1">
              <a:off x="1555282" y="2112206"/>
              <a:ext cx="643781" cy="635"/>
            </a:xfrm>
            <a:prstGeom prst="straightConnector1">
              <a:avLst/>
            </a:prstGeom>
            <a:noFill/>
            <a:ln w="12700">
              <a:solidFill>
                <a:srgbClr val="0000FF"/>
              </a:solidFill>
              <a:round/>
              <a:headEnd type="oval" w="med" len="med"/>
              <a:tailEnd type="oval" w="med" len="med"/>
            </a:ln>
            <a:extLst>
              <a:ext uri="{909E8E84-426E-40DD-AFC4-6F175D3DCCD1}">
                <a14:hiddenFill xmlns:a14="http://schemas.microsoft.com/office/drawing/2010/main" xmlns="">
                  <a:noFill/>
                </a14:hiddenFill>
              </a:ext>
            </a:extLst>
          </p:spPr>
        </p:cxnSp>
        <p:cxnSp>
          <p:nvCxnSpPr>
            <p:cNvPr id="141" name="AutoShape 8"/>
            <p:cNvCxnSpPr>
              <a:cxnSpLocks noChangeShapeType="1"/>
              <a:stCxn id="156" idx="2"/>
            </p:cNvCxnSpPr>
            <p:nvPr/>
          </p:nvCxnSpPr>
          <p:spPr bwMode="auto">
            <a:xfrm flipH="1" flipV="1">
              <a:off x="3017915" y="2385073"/>
              <a:ext cx="436940" cy="319798"/>
            </a:xfrm>
            <a:prstGeom prst="straightConnector1">
              <a:avLst/>
            </a:prstGeom>
            <a:noFill/>
            <a:ln w="12700">
              <a:solidFill>
                <a:srgbClr val="0000FF"/>
              </a:solidFill>
              <a:round/>
              <a:headEnd type="oval" w="med" len="med"/>
              <a:tailEnd type="oval" w="med" len="med"/>
            </a:ln>
            <a:extLst>
              <a:ext uri="{909E8E84-426E-40DD-AFC4-6F175D3DCCD1}">
                <a14:hiddenFill xmlns:a14="http://schemas.microsoft.com/office/drawing/2010/main" xmlns="">
                  <a:noFill/>
                </a14:hiddenFill>
              </a:ext>
            </a:extLst>
          </p:spPr>
        </p:cxnSp>
        <p:cxnSp>
          <p:nvCxnSpPr>
            <p:cNvPr id="142" name="AutoShape 9"/>
            <p:cNvCxnSpPr>
              <a:cxnSpLocks noChangeShapeType="1"/>
              <a:stCxn id="156" idx="0"/>
            </p:cNvCxnSpPr>
            <p:nvPr/>
          </p:nvCxnSpPr>
          <p:spPr bwMode="auto">
            <a:xfrm flipV="1">
              <a:off x="5171283" y="2274593"/>
              <a:ext cx="220686" cy="317761"/>
            </a:xfrm>
            <a:prstGeom prst="straightConnector1">
              <a:avLst/>
            </a:prstGeom>
            <a:noFill/>
            <a:ln w="12700">
              <a:solidFill>
                <a:srgbClr val="0000FF"/>
              </a:solidFill>
              <a:round/>
              <a:headEnd type="oval" w="med" len="med"/>
              <a:tailEnd type="oval" w="med" len="med"/>
            </a:ln>
            <a:extLst>
              <a:ext uri="{909E8E84-426E-40DD-AFC4-6F175D3DCCD1}">
                <a14:hiddenFill xmlns:a14="http://schemas.microsoft.com/office/drawing/2010/main" xmlns="">
                  <a:noFill/>
                </a14:hiddenFill>
              </a:ext>
            </a:extLst>
          </p:spPr>
        </p:cxnSp>
        <p:cxnSp>
          <p:nvCxnSpPr>
            <p:cNvPr id="143" name="AutoShape 10"/>
            <p:cNvCxnSpPr>
              <a:cxnSpLocks noChangeShapeType="1"/>
            </p:cNvCxnSpPr>
            <p:nvPr/>
          </p:nvCxnSpPr>
          <p:spPr bwMode="auto">
            <a:xfrm>
              <a:off x="7047420" y="1938216"/>
              <a:ext cx="1016145" cy="544195"/>
            </a:xfrm>
            <a:prstGeom prst="straightConnector1">
              <a:avLst/>
            </a:prstGeom>
            <a:noFill/>
            <a:ln w="12700">
              <a:solidFill>
                <a:srgbClr val="0000FF"/>
              </a:solidFill>
              <a:round/>
              <a:headEnd type="oval" w="med" len="med"/>
              <a:tailEnd type="oval" w="med" len="med"/>
            </a:ln>
            <a:extLst>
              <a:ext uri="{909E8E84-426E-40DD-AFC4-6F175D3DCCD1}">
                <a14:hiddenFill xmlns:a14="http://schemas.microsoft.com/office/drawing/2010/main" xmlns="">
                  <a:noFill/>
                </a14:hiddenFill>
              </a:ext>
            </a:extLst>
          </p:spPr>
        </p:cxnSp>
        <p:sp>
          <p:nvSpPr>
            <p:cNvPr id="144" name="Text Box 65"/>
            <p:cNvSpPr txBox="1">
              <a:spLocks noChangeArrowheads="1"/>
            </p:cNvSpPr>
            <p:nvPr/>
          </p:nvSpPr>
          <p:spPr bwMode="auto">
            <a:xfrm>
              <a:off x="3381868" y="3072591"/>
              <a:ext cx="2222759" cy="311785"/>
            </a:xfrm>
            <a:prstGeom prst="rect">
              <a:avLst/>
            </a:prstGeom>
            <a:noFill/>
            <a:ln w="9525">
              <a:solidFill>
                <a:schemeClr val="bg1">
                  <a:lumMod val="75000"/>
                  <a:lumOff val="0"/>
                </a:schemeClr>
              </a:solidFill>
              <a:miter lim="800000"/>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pPr algn="ctr">
                <a:lnSpc>
                  <a:spcPct val="115000"/>
                </a:lnSpc>
                <a:spcAft>
                  <a:spcPts val="1000"/>
                </a:spcAft>
              </a:pPr>
              <a:r>
                <a:rPr lang="ru-RU" sz="1100" dirty="0" smtClean="0">
                  <a:effectLst/>
                  <a:latin typeface="Calibri"/>
                  <a:ea typeface="Times New Roman"/>
                  <a:cs typeface="Times New Roman"/>
                </a:rPr>
                <a:t>Прямые</a:t>
              </a:r>
              <a:endParaRPr lang="ru-RU" sz="1200" dirty="0">
                <a:effectLst/>
                <a:latin typeface="Times New Roman"/>
                <a:ea typeface="Times New Roman"/>
              </a:endParaRPr>
            </a:p>
          </p:txBody>
        </p:sp>
        <p:sp>
          <p:nvSpPr>
            <p:cNvPr id="145" name="Text Box 66"/>
            <p:cNvSpPr txBox="1">
              <a:spLocks noChangeArrowheads="1"/>
            </p:cNvSpPr>
            <p:nvPr/>
          </p:nvSpPr>
          <p:spPr bwMode="auto">
            <a:xfrm>
              <a:off x="3738995" y="1978221"/>
              <a:ext cx="1161853" cy="311785"/>
            </a:xfrm>
            <a:prstGeom prst="rect">
              <a:avLst/>
            </a:prstGeom>
            <a:noFill/>
            <a:ln w="9525">
              <a:solidFill>
                <a:schemeClr val="accent2">
                  <a:lumMod val="100000"/>
                  <a:lumOff val="0"/>
                </a:schemeClr>
              </a:solidFill>
              <a:miter lim="800000"/>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pPr algn="ctr">
                <a:lnSpc>
                  <a:spcPct val="115000"/>
                </a:lnSpc>
                <a:spcAft>
                  <a:spcPts val="1000"/>
                </a:spcAft>
              </a:pPr>
              <a:r>
                <a:rPr lang="ru-RU" sz="1100" dirty="0" smtClean="0">
                  <a:effectLst/>
                  <a:latin typeface="Calibri"/>
                  <a:ea typeface="Times New Roman"/>
                  <a:cs typeface="Times New Roman"/>
                </a:rPr>
                <a:t>Кривые</a:t>
              </a:r>
              <a:endParaRPr lang="ru-RU" sz="1200" dirty="0">
                <a:effectLst/>
                <a:latin typeface="Times New Roman"/>
                <a:ea typeface="Times New Roman"/>
              </a:endParaRPr>
            </a:p>
          </p:txBody>
        </p:sp>
        <p:cxnSp>
          <p:nvCxnSpPr>
            <p:cNvPr id="146" name="AutoShape 67"/>
            <p:cNvCxnSpPr>
              <a:cxnSpLocks noChangeShapeType="1"/>
            </p:cNvCxnSpPr>
            <p:nvPr/>
          </p:nvCxnSpPr>
          <p:spPr bwMode="auto">
            <a:xfrm flipH="1" flipV="1">
              <a:off x="1729560" y="2128716"/>
              <a:ext cx="1652308" cy="97663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cxnSp>
          <p:nvCxnSpPr>
            <p:cNvPr id="147" name="AutoShape 68"/>
            <p:cNvCxnSpPr>
              <a:cxnSpLocks noChangeShapeType="1"/>
            </p:cNvCxnSpPr>
            <p:nvPr/>
          </p:nvCxnSpPr>
          <p:spPr bwMode="auto">
            <a:xfrm flipH="1" flipV="1">
              <a:off x="3149497" y="2491936"/>
              <a:ext cx="232371" cy="61341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cxnSp>
          <p:nvCxnSpPr>
            <p:cNvPr id="148" name="AutoShape 69"/>
            <p:cNvCxnSpPr>
              <a:cxnSpLocks noChangeShapeType="1"/>
            </p:cNvCxnSpPr>
            <p:nvPr/>
          </p:nvCxnSpPr>
          <p:spPr bwMode="auto">
            <a:xfrm flipH="1" flipV="1">
              <a:off x="5331305" y="2375096"/>
              <a:ext cx="273321" cy="73025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cxnSp>
          <p:nvCxnSpPr>
            <p:cNvPr id="149" name="AutoShape 70"/>
            <p:cNvCxnSpPr>
              <a:cxnSpLocks noChangeShapeType="1"/>
            </p:cNvCxnSpPr>
            <p:nvPr/>
          </p:nvCxnSpPr>
          <p:spPr bwMode="auto">
            <a:xfrm flipV="1">
              <a:off x="5604626" y="2175212"/>
              <a:ext cx="1851347" cy="99314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cxnSp>
          <p:nvCxnSpPr>
            <p:cNvPr id="150" name="AutoShape 71"/>
            <p:cNvCxnSpPr>
              <a:cxnSpLocks noChangeShapeType="1"/>
            </p:cNvCxnSpPr>
            <p:nvPr/>
          </p:nvCxnSpPr>
          <p:spPr bwMode="auto">
            <a:xfrm flipH="1">
              <a:off x="2660947" y="2134431"/>
              <a:ext cx="1078047" cy="5461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cxnSp>
          <p:nvCxnSpPr>
            <p:cNvPr id="151" name="AutoShape 72"/>
            <p:cNvCxnSpPr>
              <a:cxnSpLocks noChangeShapeType="1"/>
            </p:cNvCxnSpPr>
            <p:nvPr/>
          </p:nvCxnSpPr>
          <p:spPr bwMode="auto">
            <a:xfrm flipV="1">
              <a:off x="4900848" y="2078551"/>
              <a:ext cx="662828" cy="5588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cxnSp>
          <p:nvCxnSpPr>
            <p:cNvPr id="152" name="AutoShape 73"/>
            <p:cNvCxnSpPr>
              <a:cxnSpLocks noChangeShapeType="1"/>
            </p:cNvCxnSpPr>
            <p:nvPr/>
          </p:nvCxnSpPr>
          <p:spPr bwMode="auto">
            <a:xfrm>
              <a:off x="4261829" y="2290006"/>
              <a:ext cx="542719" cy="514350"/>
            </a:xfrm>
            <a:prstGeom prst="straightConnector1">
              <a:avLst/>
            </a:prstGeom>
            <a:noFill/>
            <a:ln w="9525">
              <a:solidFill>
                <a:schemeClr val="bg1">
                  <a:lumMod val="75000"/>
                  <a:lumOff val="0"/>
                </a:schemeClr>
              </a:solidFill>
              <a:round/>
              <a:headEnd/>
              <a:tailEnd type="triangle" w="med" len="med"/>
            </a:ln>
            <a:extLst>
              <a:ext uri="{909E8E84-426E-40DD-AFC4-6F175D3DCCD1}">
                <a14:hiddenFill xmlns:a14="http://schemas.microsoft.com/office/drawing/2010/main" xmlns="">
                  <a:noFill/>
                </a14:hiddenFill>
              </a:ext>
            </a:extLst>
          </p:spPr>
        </p:cxnSp>
        <p:sp>
          <p:nvSpPr>
            <p:cNvPr id="153" name="Text Box 32"/>
            <p:cNvSpPr txBox="1">
              <a:spLocks noChangeArrowheads="1"/>
            </p:cNvSpPr>
            <p:nvPr/>
          </p:nvSpPr>
          <p:spPr bwMode="auto">
            <a:xfrm>
              <a:off x="522138" y="3145570"/>
              <a:ext cx="1210945" cy="311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ru-RU" sz="1100" b="1" i="1" u="sng" dirty="0" smtClean="0">
                  <a:effectLst/>
                  <a:latin typeface="Calibri"/>
                  <a:ea typeface="Times New Roman"/>
                  <a:cs typeface="Times New Roman"/>
                </a:rPr>
                <a:t>Вертикальный профиль</a:t>
              </a:r>
              <a:r>
                <a:rPr lang="en-US" sz="1100" b="1" i="1" u="sng" dirty="0" smtClean="0">
                  <a:effectLst/>
                  <a:latin typeface="Calibri"/>
                  <a:ea typeface="Times New Roman"/>
                  <a:cs typeface="Times New Roman"/>
                </a:rPr>
                <a:t>:</a:t>
              </a:r>
              <a:endParaRPr lang="ru-RU" sz="1200" dirty="0">
                <a:effectLst/>
                <a:latin typeface="Times New Roman"/>
                <a:ea typeface="Times New Roman"/>
              </a:endParaRPr>
            </a:p>
          </p:txBody>
        </p:sp>
        <p:sp>
          <p:nvSpPr>
            <p:cNvPr id="154" name="Text Box 17"/>
            <p:cNvSpPr txBox="1">
              <a:spLocks noChangeArrowheads="1"/>
            </p:cNvSpPr>
            <p:nvPr/>
          </p:nvSpPr>
          <p:spPr bwMode="auto">
            <a:xfrm>
              <a:off x="522138" y="1626431"/>
              <a:ext cx="1293495" cy="311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91440" tIns="45720" rIns="91440" bIns="45720" anchor="t" anchorCtr="0" upright="1">
              <a:noAutofit/>
            </a:bodyPr>
            <a:lstStyle/>
            <a:p>
              <a:pPr>
                <a:lnSpc>
                  <a:spcPct val="115000"/>
                </a:lnSpc>
                <a:spcAft>
                  <a:spcPts val="1000"/>
                </a:spcAft>
              </a:pPr>
              <a:r>
                <a:rPr lang="ru-RU" sz="1100" b="1" i="1" u="sng" dirty="0" smtClean="0">
                  <a:effectLst/>
                  <a:latin typeface="Calibri"/>
                  <a:ea typeface="Times New Roman"/>
                  <a:cs typeface="Times New Roman"/>
                </a:rPr>
                <a:t>Горизонтальный профиль</a:t>
              </a:r>
              <a:r>
                <a:rPr lang="en-US" sz="1100" b="1" i="1" u="sng" dirty="0" smtClean="0">
                  <a:effectLst/>
                  <a:latin typeface="Calibri"/>
                  <a:ea typeface="Times New Roman"/>
                  <a:cs typeface="Times New Roman"/>
                </a:rPr>
                <a:t>:</a:t>
              </a:r>
              <a:endParaRPr lang="ru-RU" sz="1200" dirty="0">
                <a:effectLst/>
                <a:latin typeface="Times New Roman"/>
                <a:ea typeface="Times New Roman"/>
              </a:endParaRPr>
            </a:p>
          </p:txBody>
        </p:sp>
        <p:sp>
          <p:nvSpPr>
            <p:cNvPr id="155" name="Дуга 154"/>
            <p:cNvSpPr/>
            <p:nvPr/>
          </p:nvSpPr>
          <p:spPr>
            <a:xfrm rot="18418722">
              <a:off x="5154754" y="1760875"/>
              <a:ext cx="2520000" cy="2520000"/>
            </a:xfrm>
            <a:prstGeom prst="arc">
              <a:avLst>
                <a:gd name="adj1" fmla="val 16200000"/>
                <a:gd name="adj2" fmla="val 21188982"/>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156" name="Дуга 155"/>
            <p:cNvSpPr/>
            <p:nvPr/>
          </p:nvSpPr>
          <p:spPr>
            <a:xfrm rot="7841755">
              <a:off x="2919287" y="324598"/>
              <a:ext cx="2422487" cy="2745394"/>
            </a:xfrm>
            <a:prstGeom prst="arc">
              <a:avLst>
                <a:gd name="adj1" fmla="val 16200000"/>
                <a:gd name="adj2" fmla="val 21188982"/>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ru-RU" sz="1100">
                  <a:effectLst/>
                  <a:ea typeface="Times New Roman"/>
                  <a:cs typeface="Times New Roman"/>
                </a:rPr>
                <a:t> </a:t>
              </a:r>
            </a:p>
          </p:txBody>
        </p:sp>
      </p:grpSp>
    </p:spTree>
    <p:extLst>
      <p:ext uri="{BB962C8B-B14F-4D97-AF65-F5344CB8AC3E}">
        <p14:creationId xmlns:p14="http://schemas.microsoft.com/office/powerpoint/2010/main" xmlns="" val="2622406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txBox="1">
            <a:spLocks noChangeArrowheads="1"/>
          </p:cNvSpPr>
          <p:nvPr/>
        </p:nvSpPr>
        <p:spPr>
          <a:xfrm>
            <a:off x="388304" y="-27384"/>
            <a:ext cx="8612188" cy="409575"/>
          </a:xfrm>
          <a:prstGeom prst="rect">
            <a:avLst/>
          </a:prstGeom>
        </p:spPr>
        <p:txBody>
          <a:bodyPr/>
          <a:lstStyle/>
          <a:p>
            <a:pPr marL="342900" indent="-342900" algn="l" eaLnBrk="0" hangingPunct="0">
              <a:lnSpc>
                <a:spcPct val="140000"/>
              </a:lnSpc>
              <a:spcBef>
                <a:spcPct val="20000"/>
              </a:spcBef>
              <a:defRPr/>
            </a:pPr>
            <a:r>
              <a:rPr lang="ru-RU" sz="1800" kern="0" dirty="0" smtClean="0">
                <a:solidFill>
                  <a:srgbClr val="C00000"/>
                </a:solidFill>
                <a:latin typeface="Arial" charset="0"/>
              </a:rPr>
              <a:t>Стрелочные переводы</a:t>
            </a:r>
            <a:endParaRPr lang="ru-RU" sz="1800" kern="0" dirty="0">
              <a:solidFill>
                <a:srgbClr val="C00000"/>
              </a:solidFill>
              <a:latin typeface="Arial" charset="0"/>
            </a:endParaRPr>
          </a:p>
        </p:txBody>
      </p:sp>
      <p:sp>
        <p:nvSpPr>
          <p:cNvPr id="36" name="TextBox 35"/>
          <p:cNvSpPr txBox="1"/>
          <p:nvPr/>
        </p:nvSpPr>
        <p:spPr>
          <a:xfrm>
            <a:off x="-508" y="404664"/>
            <a:ext cx="8928992" cy="6709529"/>
          </a:xfrm>
          <a:prstGeom prst="rect">
            <a:avLst/>
          </a:prstGeom>
          <a:noFill/>
        </p:spPr>
        <p:txBody>
          <a:bodyPr wrap="square">
            <a:spAutoFit/>
          </a:bodyPr>
          <a:lstStyle/>
          <a:p>
            <a:pPr algn="l">
              <a:defRPr/>
            </a:pPr>
            <a:r>
              <a:rPr lang="en-US" dirty="0" err="1" smtClean="0">
                <a:solidFill>
                  <a:schemeClr val="accent6"/>
                </a:solidFill>
              </a:rPr>
              <a:t>GlobalID</a:t>
            </a:r>
            <a:r>
              <a:rPr lang="en-US" dirty="0" smtClean="0"/>
              <a:t> – unique identifier of the element</a:t>
            </a:r>
          </a:p>
          <a:p>
            <a:pPr algn="l">
              <a:defRPr/>
            </a:pPr>
            <a:r>
              <a:rPr lang="en-US" dirty="0" err="1" smtClean="0">
                <a:solidFill>
                  <a:schemeClr val="accent6"/>
                </a:solidFill>
              </a:rPr>
              <a:t>TypeInfo</a:t>
            </a:r>
            <a:r>
              <a:rPr lang="en-US" dirty="0" smtClean="0">
                <a:solidFill>
                  <a:schemeClr val="accent6"/>
                </a:solidFill>
              </a:rPr>
              <a:t> </a:t>
            </a:r>
            <a:r>
              <a:rPr lang="en-US" dirty="0" smtClean="0"/>
              <a:t>– switch type identifier. </a:t>
            </a:r>
          </a:p>
          <a:p>
            <a:pPr marL="357188" indent="-179388" algn="l">
              <a:buFont typeface="Arial" pitchFamily="34" charset="0"/>
              <a:buChar char="•"/>
              <a:defRPr/>
            </a:pPr>
            <a:r>
              <a:rPr lang="en-US" dirty="0" smtClean="0">
                <a:solidFill>
                  <a:schemeClr val="accent2"/>
                </a:solidFill>
              </a:rPr>
              <a:t>ST_B</a:t>
            </a:r>
            <a:r>
              <a:rPr lang="en-US" dirty="0" smtClean="0"/>
              <a:t> – </a:t>
            </a:r>
            <a:r>
              <a:rPr lang="en-US" b="1" dirty="0" smtClean="0"/>
              <a:t>B-switch</a:t>
            </a:r>
            <a:r>
              <a:rPr lang="en-US" dirty="0" smtClean="0"/>
              <a:t> (</a:t>
            </a:r>
            <a:r>
              <a:rPr lang="en-US" dirty="0"/>
              <a:t>typical switch</a:t>
            </a:r>
            <a:r>
              <a:rPr lang="en-US" dirty="0" smtClean="0"/>
              <a:t>):</a:t>
            </a:r>
          </a:p>
          <a:p>
            <a:pPr marL="357188" algn="l">
              <a:defRPr/>
            </a:pPr>
            <a:r>
              <a:rPr lang="en-US" sz="1500" dirty="0" smtClean="0"/>
              <a:t>Section count: 2</a:t>
            </a:r>
          </a:p>
          <a:p>
            <a:pPr marL="357188" algn="l">
              <a:defRPr/>
            </a:pPr>
            <a:r>
              <a:rPr lang="en-US" sz="1500" dirty="0" smtClean="0"/>
              <a:t>Switch control count: 1</a:t>
            </a:r>
          </a:p>
          <a:p>
            <a:pPr marL="357188" algn="l">
              <a:defRPr/>
            </a:pPr>
            <a:r>
              <a:rPr lang="en-US" dirty="0" smtClean="0"/>
              <a:t> </a:t>
            </a:r>
          </a:p>
          <a:p>
            <a:pPr marL="357188" indent="-179388" algn="l">
              <a:buFont typeface="Arial" pitchFamily="34" charset="0"/>
              <a:buChar char="•"/>
              <a:defRPr/>
            </a:pPr>
            <a:endParaRPr lang="en-US" dirty="0" smtClean="0"/>
          </a:p>
          <a:p>
            <a:pPr marL="357188" indent="-179388" algn="l">
              <a:buFont typeface="Arial" pitchFamily="34" charset="0"/>
              <a:buChar char="•"/>
              <a:defRPr/>
            </a:pPr>
            <a:r>
              <a:rPr lang="en-US" dirty="0" smtClean="0">
                <a:solidFill>
                  <a:schemeClr val="accent2"/>
                </a:solidFill>
              </a:rPr>
              <a:t>ST_S</a:t>
            </a:r>
            <a:r>
              <a:rPr lang="en-US" dirty="0" smtClean="0"/>
              <a:t> </a:t>
            </a:r>
            <a:r>
              <a:rPr lang="en-US" dirty="0"/>
              <a:t>– </a:t>
            </a:r>
            <a:r>
              <a:rPr lang="en-US" b="1" dirty="0" smtClean="0"/>
              <a:t>S-switch </a:t>
            </a:r>
            <a:r>
              <a:rPr lang="en-US" dirty="0" smtClean="0"/>
              <a:t>(crossover)</a:t>
            </a:r>
            <a:endParaRPr lang="en-US" dirty="0"/>
          </a:p>
          <a:p>
            <a:pPr marL="357188" algn="l">
              <a:defRPr/>
            </a:pPr>
            <a:r>
              <a:rPr lang="en-US" dirty="0"/>
              <a:t>Section count: </a:t>
            </a:r>
            <a:r>
              <a:rPr lang="en-US" dirty="0" smtClean="0"/>
              <a:t>1</a:t>
            </a:r>
            <a:endParaRPr lang="en-US" dirty="0"/>
          </a:p>
          <a:p>
            <a:pPr marL="357188" algn="l">
              <a:defRPr/>
            </a:pPr>
            <a:r>
              <a:rPr lang="en-US" dirty="0"/>
              <a:t>Switch control</a:t>
            </a:r>
            <a:r>
              <a:rPr lang="en-US" dirty="0" smtClean="0"/>
              <a:t> </a:t>
            </a:r>
            <a:r>
              <a:rPr lang="en-US" dirty="0"/>
              <a:t>count: </a:t>
            </a:r>
            <a:r>
              <a:rPr lang="en-US" dirty="0" smtClean="0"/>
              <a:t>1</a:t>
            </a:r>
            <a:endParaRPr lang="en-US" dirty="0"/>
          </a:p>
          <a:p>
            <a:pPr marL="177800" algn="l">
              <a:defRPr/>
            </a:pPr>
            <a:endParaRPr lang="en-US" dirty="0" smtClean="0"/>
          </a:p>
          <a:p>
            <a:pPr marL="357188" indent="-179388" algn="l">
              <a:buFont typeface="Arial" pitchFamily="34" charset="0"/>
              <a:buChar char="•"/>
              <a:defRPr/>
            </a:pPr>
            <a:endParaRPr lang="en-US" dirty="0" smtClean="0"/>
          </a:p>
          <a:p>
            <a:pPr marL="357188" indent="-179388" algn="l">
              <a:buFont typeface="Arial" pitchFamily="34" charset="0"/>
              <a:buChar char="•"/>
              <a:defRPr/>
            </a:pPr>
            <a:r>
              <a:rPr lang="en-US" dirty="0" smtClean="0">
                <a:solidFill>
                  <a:schemeClr val="accent2"/>
                </a:solidFill>
              </a:rPr>
              <a:t>ST_V</a:t>
            </a:r>
            <a:r>
              <a:rPr lang="en-US" dirty="0" smtClean="0"/>
              <a:t> </a:t>
            </a:r>
            <a:r>
              <a:rPr lang="en-US" dirty="0"/>
              <a:t>– </a:t>
            </a:r>
            <a:r>
              <a:rPr lang="en-US" b="1" dirty="0" smtClean="0"/>
              <a:t>V-switch</a:t>
            </a:r>
            <a:r>
              <a:rPr lang="en-US" dirty="0" smtClean="0"/>
              <a:t> (double switch, or double slip)</a:t>
            </a:r>
          </a:p>
          <a:p>
            <a:pPr marL="357188" algn="l">
              <a:defRPr/>
            </a:pPr>
            <a:r>
              <a:rPr lang="en-US" dirty="0"/>
              <a:t>Section count: </a:t>
            </a:r>
            <a:r>
              <a:rPr lang="en-US" dirty="0" smtClean="0"/>
              <a:t>4</a:t>
            </a:r>
            <a:endParaRPr lang="en-US" dirty="0"/>
          </a:p>
          <a:p>
            <a:pPr marL="357188" algn="l">
              <a:defRPr/>
            </a:pPr>
            <a:r>
              <a:rPr lang="en-US" dirty="0"/>
              <a:t>Switch </a:t>
            </a:r>
            <a:r>
              <a:rPr lang="en-US" dirty="0" smtClean="0"/>
              <a:t>control </a:t>
            </a:r>
            <a:r>
              <a:rPr lang="en-US" dirty="0"/>
              <a:t>count: </a:t>
            </a:r>
            <a:r>
              <a:rPr lang="en-US" dirty="0" smtClean="0"/>
              <a:t>1</a:t>
            </a:r>
            <a:endParaRPr lang="en-US" dirty="0"/>
          </a:p>
          <a:p>
            <a:pPr marL="357188" indent="-179388" algn="l">
              <a:buFont typeface="Arial" pitchFamily="34" charset="0"/>
              <a:buChar char="•"/>
              <a:defRPr/>
            </a:pPr>
            <a:endParaRPr lang="en-US" dirty="0" smtClean="0"/>
          </a:p>
          <a:p>
            <a:pPr marL="357188" indent="-179388" algn="l">
              <a:buFont typeface="Arial" pitchFamily="34" charset="0"/>
              <a:buChar char="•"/>
              <a:defRPr/>
            </a:pPr>
            <a:endParaRPr lang="en-US" dirty="0"/>
          </a:p>
          <a:p>
            <a:pPr marL="357188" indent="-179388" algn="l">
              <a:buFont typeface="Arial" pitchFamily="34" charset="0"/>
              <a:buChar char="•"/>
              <a:defRPr/>
            </a:pPr>
            <a:endParaRPr lang="en-US" dirty="0" smtClean="0"/>
          </a:p>
          <a:p>
            <a:pPr marL="357188" indent="-179388" algn="l">
              <a:buFont typeface="Arial" pitchFamily="34" charset="0"/>
              <a:buChar char="•"/>
              <a:defRPr/>
            </a:pPr>
            <a:endParaRPr lang="en-US" dirty="0" smtClean="0"/>
          </a:p>
          <a:p>
            <a:pPr marL="357188" indent="-179388" algn="l">
              <a:buFont typeface="Arial" pitchFamily="34" charset="0"/>
              <a:buChar char="•"/>
              <a:defRPr/>
            </a:pPr>
            <a:r>
              <a:rPr lang="en-US" dirty="0" smtClean="0">
                <a:solidFill>
                  <a:schemeClr val="accent2"/>
                </a:solidFill>
              </a:rPr>
              <a:t>ST_C</a:t>
            </a:r>
            <a:r>
              <a:rPr lang="en-US" dirty="0" smtClean="0"/>
              <a:t> </a:t>
            </a:r>
            <a:r>
              <a:rPr lang="en-US" dirty="0"/>
              <a:t>– </a:t>
            </a:r>
            <a:r>
              <a:rPr lang="en-US" b="1" dirty="0" smtClean="0"/>
              <a:t>C-switch </a:t>
            </a:r>
            <a:r>
              <a:rPr lang="en-US" dirty="0" smtClean="0"/>
              <a:t>(non-standard switch, corresponded to B-switch in curved section)</a:t>
            </a:r>
          </a:p>
          <a:p>
            <a:pPr marL="357188" algn="l">
              <a:defRPr/>
            </a:pPr>
            <a:r>
              <a:rPr lang="en-US" dirty="0"/>
              <a:t>Section count: 2</a:t>
            </a:r>
          </a:p>
          <a:p>
            <a:pPr marL="357188" algn="l">
              <a:defRPr/>
            </a:pPr>
            <a:r>
              <a:rPr lang="en-US" dirty="0"/>
              <a:t>Switch control</a:t>
            </a:r>
            <a:r>
              <a:rPr lang="en-US" dirty="0" smtClean="0"/>
              <a:t> </a:t>
            </a:r>
            <a:r>
              <a:rPr lang="en-US" dirty="0"/>
              <a:t>count: </a:t>
            </a:r>
            <a:r>
              <a:rPr lang="en-US" dirty="0" smtClean="0"/>
              <a:t>1</a:t>
            </a:r>
          </a:p>
          <a:p>
            <a:pPr marL="357188" algn="l">
              <a:defRPr/>
            </a:pPr>
            <a:endParaRPr lang="en-US" dirty="0" smtClean="0"/>
          </a:p>
          <a:p>
            <a:pPr marL="357188" algn="l">
              <a:defRPr/>
            </a:pPr>
            <a:r>
              <a:rPr lang="en-US" b="1" dirty="0" smtClean="0">
                <a:solidFill>
                  <a:srgbClr val="C00000"/>
                </a:solidFill>
              </a:rPr>
              <a:t>Note:</a:t>
            </a:r>
            <a:r>
              <a:rPr lang="en-US" b="1" dirty="0" smtClean="0"/>
              <a:t> </a:t>
            </a:r>
            <a:r>
              <a:rPr lang="en-US" dirty="0" smtClean="0"/>
              <a:t>Existed list of switch types can be widen;</a:t>
            </a:r>
          </a:p>
          <a:p>
            <a:pPr marL="892175" algn="l">
              <a:defRPr/>
            </a:pPr>
            <a:r>
              <a:rPr lang="en-US" dirty="0" smtClean="0"/>
              <a:t>Geometry of switch sections can be refined.</a:t>
            </a:r>
            <a:endParaRPr lang="en-US" dirty="0"/>
          </a:p>
          <a:p>
            <a:pPr algn="l">
              <a:defRPr/>
            </a:pPr>
            <a:endParaRPr lang="en-US" dirty="0">
              <a:solidFill>
                <a:schemeClr val="accent6"/>
              </a:solidFill>
            </a:endParaRPr>
          </a:p>
        </p:txBody>
      </p:sp>
      <p:pic>
        <p:nvPicPr>
          <p:cNvPr id="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85107" y="1197360"/>
            <a:ext cx="1622611" cy="907716"/>
          </a:xfrm>
          <a:prstGeom prst="rect">
            <a:avLst/>
          </a:prstGeom>
          <a:noFill/>
          <a:ln w="9525">
            <a:noFill/>
            <a:miter lim="800000"/>
            <a:headEnd/>
            <a:tailEnd/>
          </a:ln>
        </p:spPr>
      </p:pic>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83768" y="1200722"/>
            <a:ext cx="1797367" cy="9382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5" cstate="print"/>
          <a:srcRect/>
          <a:stretch>
            <a:fillRect/>
          </a:stretch>
        </p:blipFill>
        <p:spPr bwMode="auto">
          <a:xfrm>
            <a:off x="5614237" y="2216436"/>
            <a:ext cx="1697752" cy="1055139"/>
          </a:xfrm>
          <a:prstGeom prst="rect">
            <a:avLst/>
          </a:prstGeom>
          <a:noFill/>
          <a:ln w="9525">
            <a:noFill/>
            <a:miter lim="800000"/>
            <a:headEnd/>
            <a:tailEnd/>
          </a:ln>
        </p:spPr>
      </p:pic>
      <p:pic>
        <p:nvPicPr>
          <p:cNvPr id="13"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438173" y="3554724"/>
            <a:ext cx="2085271" cy="1295979"/>
          </a:xfrm>
          <a:prstGeom prst="rect">
            <a:avLst/>
          </a:prstGeom>
          <a:noFill/>
          <a:ln w="9525">
            <a:noFill/>
            <a:miter lim="800000"/>
            <a:headEnd/>
            <a:tailEnd/>
          </a:ln>
        </p:spPr>
      </p:pic>
      <p:pic>
        <p:nvPicPr>
          <p:cNvPr id="4100"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836193" y="2215430"/>
            <a:ext cx="1127760" cy="11269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Стрелка вправо 2"/>
          <p:cNvSpPr/>
          <p:nvPr/>
        </p:nvSpPr>
        <p:spPr bwMode="auto">
          <a:xfrm>
            <a:off x="4704045" y="1537289"/>
            <a:ext cx="317182" cy="179269"/>
          </a:xfrm>
          <a:prstGeom prst="rightArrow">
            <a:avLst/>
          </a:prstGeom>
          <a:solidFill>
            <a:schemeClr val="accent6">
              <a:lumMod val="20000"/>
              <a:lumOff val="80000"/>
            </a:schemeClr>
          </a:solid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6" name="Стрелка вправо 15"/>
          <p:cNvSpPr/>
          <p:nvPr/>
        </p:nvSpPr>
        <p:spPr bwMode="auto">
          <a:xfrm>
            <a:off x="4704045" y="2599096"/>
            <a:ext cx="317182" cy="179269"/>
          </a:xfrm>
          <a:prstGeom prst="rightArrow">
            <a:avLst/>
          </a:prstGeom>
          <a:solidFill>
            <a:schemeClr val="accent6">
              <a:lumMod val="20000"/>
              <a:lumOff val="80000"/>
            </a:schemeClr>
          </a:solid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7" name="Стрелка вправо 16"/>
          <p:cNvSpPr/>
          <p:nvPr/>
        </p:nvSpPr>
        <p:spPr bwMode="auto">
          <a:xfrm>
            <a:off x="4704045" y="4121021"/>
            <a:ext cx="317182" cy="179269"/>
          </a:xfrm>
          <a:prstGeom prst="rightArrow">
            <a:avLst/>
          </a:prstGeom>
          <a:solidFill>
            <a:schemeClr val="accent6">
              <a:lumMod val="20000"/>
              <a:lumOff val="80000"/>
            </a:schemeClr>
          </a:solidFill>
          <a:ln w="1270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pic>
        <p:nvPicPr>
          <p:cNvPr id="4102"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614237" y="5179942"/>
            <a:ext cx="1981531" cy="14894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833076" y="3578152"/>
            <a:ext cx="1126856" cy="15004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481481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txBox="1">
            <a:spLocks noChangeArrowheads="1"/>
          </p:cNvSpPr>
          <p:nvPr/>
        </p:nvSpPr>
        <p:spPr>
          <a:xfrm>
            <a:off x="-508" y="-27384"/>
            <a:ext cx="8612188" cy="409575"/>
          </a:xfrm>
          <a:prstGeom prst="rect">
            <a:avLst/>
          </a:prstGeom>
        </p:spPr>
        <p:txBody>
          <a:bodyPr/>
          <a:lstStyle/>
          <a:p>
            <a:pPr marL="342900" indent="-342900" algn="l" eaLnBrk="0" hangingPunct="0">
              <a:lnSpc>
                <a:spcPct val="140000"/>
              </a:lnSpc>
              <a:spcBef>
                <a:spcPct val="20000"/>
              </a:spcBef>
              <a:defRPr/>
            </a:pPr>
            <a:r>
              <a:rPr lang="en-US" sz="1800" kern="0" dirty="0" smtClean="0">
                <a:solidFill>
                  <a:srgbClr val="073F89"/>
                </a:solidFill>
                <a:latin typeface="Arial" charset="0"/>
              </a:rPr>
              <a:t>Railroad </a:t>
            </a:r>
            <a:r>
              <a:rPr lang="en-US" sz="1800" kern="0" dirty="0">
                <a:solidFill>
                  <a:srgbClr val="073F89"/>
                </a:solidFill>
                <a:latin typeface="Arial" charset="0"/>
              </a:rPr>
              <a:t>discretization </a:t>
            </a:r>
            <a:r>
              <a:rPr lang="en-US" sz="1800" kern="0" dirty="0" smtClean="0">
                <a:solidFill>
                  <a:srgbClr val="073F89"/>
                </a:solidFill>
                <a:latin typeface="Arial" charset="0"/>
              </a:rPr>
              <a:t>– </a:t>
            </a:r>
            <a:r>
              <a:rPr lang="en-US" sz="1800" kern="0" dirty="0" smtClean="0">
                <a:solidFill>
                  <a:srgbClr val="C00000"/>
                </a:solidFill>
                <a:latin typeface="Arial" charset="0"/>
              </a:rPr>
              <a:t>B-switch</a:t>
            </a:r>
            <a:r>
              <a:rPr lang="en-US" sz="1800" kern="0" dirty="0" smtClean="0">
                <a:solidFill>
                  <a:srgbClr val="073F89"/>
                </a:solidFill>
                <a:latin typeface="Arial" charset="0"/>
              </a:rPr>
              <a:t> </a:t>
            </a:r>
            <a:r>
              <a:rPr lang="en-US" sz="1800" kern="0" dirty="0">
                <a:solidFill>
                  <a:srgbClr val="073F89"/>
                </a:solidFill>
                <a:latin typeface="Arial" charset="0"/>
              </a:rPr>
              <a:t>– </a:t>
            </a:r>
            <a:r>
              <a:rPr lang="en-US" sz="1800" kern="0" dirty="0" smtClean="0">
                <a:solidFill>
                  <a:srgbClr val="073F89"/>
                </a:solidFill>
                <a:latin typeface="Arial" charset="0"/>
              </a:rPr>
              <a:t>Scheme and Logic</a:t>
            </a:r>
            <a:endParaRPr lang="ru-RU" sz="1800" kern="0" dirty="0">
              <a:solidFill>
                <a:srgbClr val="073F89"/>
              </a:solidFill>
              <a:latin typeface="Arial" charset="0"/>
            </a:endParaRPr>
          </a:p>
        </p:txBody>
      </p:sp>
      <p:sp>
        <p:nvSpPr>
          <p:cNvPr id="36" name="TextBox 35"/>
          <p:cNvSpPr txBox="1"/>
          <p:nvPr/>
        </p:nvSpPr>
        <p:spPr>
          <a:xfrm>
            <a:off x="-508" y="404664"/>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t>Scheme</a:t>
            </a:r>
            <a:endParaRPr lang="en-US" b="1" dirty="0">
              <a:solidFill>
                <a:schemeClr val="accent6"/>
              </a:solidFill>
            </a:endParaRPr>
          </a:p>
        </p:txBody>
      </p:sp>
      <p:pic>
        <p:nvPicPr>
          <p:cNvPr id="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18083" y="543632"/>
            <a:ext cx="2982309" cy="1661232"/>
          </a:xfrm>
          <a:prstGeom prst="rect">
            <a:avLst/>
          </a:prstGeom>
          <a:noFill/>
          <a:ln w="9525">
            <a:noFill/>
            <a:miter lim="800000"/>
            <a:headEnd/>
            <a:tailEnd/>
          </a:ln>
        </p:spPr>
      </p:pic>
      <p:sp>
        <p:nvSpPr>
          <p:cNvPr id="18" name="TextBox 17"/>
          <p:cNvSpPr txBox="1"/>
          <p:nvPr/>
        </p:nvSpPr>
        <p:spPr>
          <a:xfrm>
            <a:off x="-508" y="2096852"/>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t>Operation logic</a:t>
            </a:r>
            <a:endParaRPr lang="en-US" b="1" dirty="0">
              <a:solidFill>
                <a:schemeClr val="accent6"/>
              </a:solidFill>
            </a:endParaRPr>
          </a:p>
        </p:txBody>
      </p:sp>
      <p:pic>
        <p:nvPicPr>
          <p:cNvPr id="5123"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67544" y="512676"/>
            <a:ext cx="3810000" cy="1628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6803" y="2420888"/>
            <a:ext cx="5267325" cy="1533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9" name="TextBox 18"/>
          <p:cNvSpPr txBox="1"/>
          <p:nvPr/>
        </p:nvSpPr>
        <p:spPr>
          <a:xfrm>
            <a:off x="-508" y="3969060"/>
            <a:ext cx="8928992" cy="2893100"/>
          </a:xfrm>
          <a:prstGeom prst="rect">
            <a:avLst/>
          </a:prstGeom>
          <a:noFill/>
        </p:spPr>
        <p:txBody>
          <a:bodyPr wrap="square">
            <a:spAutoFit/>
          </a:bodyPr>
          <a:lstStyle/>
          <a:p>
            <a:pPr marL="285750" indent="-285750" algn="l">
              <a:buFont typeface="Wingdings" pitchFamily="2" charset="2"/>
              <a:buChar char="Ø"/>
              <a:defRPr/>
            </a:pPr>
            <a:r>
              <a:rPr lang="en-US" b="1" dirty="0" smtClean="0"/>
              <a:t>Geometry</a:t>
            </a:r>
          </a:p>
          <a:p>
            <a:pPr marL="803275" indent="-534988" algn="just">
              <a:defRPr/>
            </a:pPr>
            <a:r>
              <a:rPr lang="en-US" dirty="0" smtClean="0"/>
              <a:t>Sections geometry is restored on the base of schematization of the switch</a:t>
            </a:r>
          </a:p>
          <a:p>
            <a:pPr marL="803275" indent="-534988" algn="just">
              <a:defRPr/>
            </a:pPr>
            <a:r>
              <a:rPr lang="en-US" b="1" dirty="0" smtClean="0">
                <a:solidFill>
                  <a:srgbClr val="C00000"/>
                </a:solidFill>
              </a:rPr>
              <a:t>Note: </a:t>
            </a:r>
            <a:r>
              <a:rPr lang="en-US" dirty="0" smtClean="0"/>
              <a:t>Accuracy of switch geometry description depends on the simulator requirements. Real geometry of switches can be restored on the base of railroad maintenance regularities. From the other hand geometry of switches can be simplified significantly without loss of accuracy of train dynamics simulation. Currently the simplified description of switch sections geometry by tangent and constant radii curves is used in UM </a:t>
            </a:r>
            <a:r>
              <a:rPr lang="en-US" dirty="0"/>
              <a:t>COM </a:t>
            </a:r>
            <a:r>
              <a:rPr lang="en-US" dirty="0" smtClean="0"/>
              <a:t>Server. This approach enables relatively simple matching </a:t>
            </a:r>
            <a:r>
              <a:rPr lang="en-US" dirty="0"/>
              <a:t>between </a:t>
            </a:r>
            <a:r>
              <a:rPr lang="en-US" dirty="0" smtClean="0"/>
              <a:t>models used for generation of graphical image </a:t>
            </a:r>
            <a:r>
              <a:rPr lang="en-US" dirty="0"/>
              <a:t>of railroad </a:t>
            </a:r>
            <a:r>
              <a:rPr lang="en-US" dirty="0" smtClean="0"/>
              <a:t>for Visualization System, </a:t>
            </a:r>
            <a:r>
              <a:rPr lang="en-US" dirty="0"/>
              <a:t>and </a:t>
            </a:r>
            <a:r>
              <a:rPr lang="en-US" dirty="0" smtClean="0"/>
              <a:t>one used in Math </a:t>
            </a:r>
            <a:r>
              <a:rPr lang="en-US" dirty="0"/>
              <a:t>Core (UM COM Server</a:t>
            </a:r>
            <a:r>
              <a:rPr lang="en-US" dirty="0" smtClean="0"/>
              <a:t>) for time domain simulation.</a:t>
            </a:r>
          </a:p>
          <a:p>
            <a:pPr marL="803275" algn="just">
              <a:defRPr/>
            </a:pPr>
            <a:endParaRPr lang="en-US" sz="600" dirty="0" smtClean="0"/>
          </a:p>
          <a:p>
            <a:pPr marL="803275" algn="just">
              <a:defRPr/>
            </a:pPr>
            <a:r>
              <a:rPr lang="en-US" dirty="0" smtClean="0"/>
              <a:t>Current format of switch description is based on compromise between dynamic model requirements and Visualization system assumptions.</a:t>
            </a:r>
          </a:p>
        </p:txBody>
      </p:sp>
    </p:spTree>
    <p:extLst>
      <p:ext uri="{BB962C8B-B14F-4D97-AF65-F5344CB8AC3E}">
        <p14:creationId xmlns:p14="http://schemas.microsoft.com/office/powerpoint/2010/main" xmlns="" val="32920751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txBox="1">
            <a:spLocks noChangeArrowheads="1"/>
          </p:cNvSpPr>
          <p:nvPr/>
        </p:nvSpPr>
        <p:spPr>
          <a:xfrm>
            <a:off x="-508" y="-27384"/>
            <a:ext cx="8612188" cy="409575"/>
          </a:xfrm>
          <a:prstGeom prst="rect">
            <a:avLst/>
          </a:prstGeom>
        </p:spPr>
        <p:txBody>
          <a:bodyPr/>
          <a:lstStyle/>
          <a:p>
            <a:pPr marL="342900" indent="-342900" algn="l" eaLnBrk="0" hangingPunct="0">
              <a:lnSpc>
                <a:spcPct val="140000"/>
              </a:lnSpc>
              <a:spcBef>
                <a:spcPct val="20000"/>
              </a:spcBef>
              <a:defRPr/>
            </a:pPr>
            <a:r>
              <a:rPr lang="en-US" sz="1800" kern="0" dirty="0" smtClean="0">
                <a:solidFill>
                  <a:srgbClr val="073F89"/>
                </a:solidFill>
                <a:latin typeface="Arial" charset="0"/>
              </a:rPr>
              <a:t>Railroad </a:t>
            </a:r>
            <a:r>
              <a:rPr lang="en-US" sz="1800" kern="0" dirty="0">
                <a:solidFill>
                  <a:srgbClr val="073F89"/>
                </a:solidFill>
                <a:latin typeface="Arial" charset="0"/>
              </a:rPr>
              <a:t>discretization </a:t>
            </a:r>
            <a:r>
              <a:rPr lang="en-US" sz="1800" kern="0" dirty="0" smtClean="0">
                <a:solidFill>
                  <a:srgbClr val="073F89"/>
                </a:solidFill>
                <a:latin typeface="Arial" charset="0"/>
              </a:rPr>
              <a:t>– </a:t>
            </a:r>
            <a:r>
              <a:rPr lang="en-US" sz="1800" kern="0" dirty="0">
                <a:solidFill>
                  <a:srgbClr val="C00000"/>
                </a:solidFill>
                <a:latin typeface="Arial" charset="0"/>
              </a:rPr>
              <a:t>S</a:t>
            </a:r>
            <a:r>
              <a:rPr lang="en-US" sz="1800" kern="0" dirty="0" smtClean="0">
                <a:solidFill>
                  <a:srgbClr val="C00000"/>
                </a:solidFill>
                <a:latin typeface="Arial" charset="0"/>
              </a:rPr>
              <a:t>-switch</a:t>
            </a:r>
            <a:r>
              <a:rPr lang="en-US" sz="1800" kern="0" dirty="0" smtClean="0">
                <a:solidFill>
                  <a:srgbClr val="073F89"/>
                </a:solidFill>
                <a:latin typeface="Arial" charset="0"/>
              </a:rPr>
              <a:t> </a:t>
            </a:r>
            <a:r>
              <a:rPr lang="en-US" sz="1800" kern="0" dirty="0">
                <a:solidFill>
                  <a:srgbClr val="073F89"/>
                </a:solidFill>
                <a:latin typeface="Arial" charset="0"/>
              </a:rPr>
              <a:t>– Scheme, Logic &amp; Geometry</a:t>
            </a:r>
            <a:endParaRPr lang="ru-RU" sz="1800" kern="0" dirty="0">
              <a:solidFill>
                <a:srgbClr val="073F89"/>
              </a:solidFill>
              <a:latin typeface="Arial" charset="0"/>
            </a:endParaRPr>
          </a:p>
        </p:txBody>
      </p:sp>
      <p:sp>
        <p:nvSpPr>
          <p:cNvPr id="36" name="TextBox 35"/>
          <p:cNvSpPr txBox="1"/>
          <p:nvPr/>
        </p:nvSpPr>
        <p:spPr>
          <a:xfrm>
            <a:off x="-508" y="404664"/>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solidFill>
                  <a:srgbClr val="000000"/>
                </a:solidFill>
              </a:rPr>
              <a:t>Scheme</a:t>
            </a:r>
            <a:endParaRPr lang="en-US" b="1" dirty="0">
              <a:solidFill>
                <a:srgbClr val="2D2DB9"/>
              </a:solidFill>
            </a:endParaRPr>
          </a:p>
        </p:txBody>
      </p:sp>
      <p:sp>
        <p:nvSpPr>
          <p:cNvPr id="18" name="TextBox 17"/>
          <p:cNvSpPr txBox="1"/>
          <p:nvPr/>
        </p:nvSpPr>
        <p:spPr>
          <a:xfrm>
            <a:off x="-508" y="2276872"/>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solidFill>
                  <a:srgbClr val="000000"/>
                </a:solidFill>
              </a:rPr>
              <a:t>Operation logic</a:t>
            </a:r>
            <a:endParaRPr lang="en-US" b="1" dirty="0">
              <a:solidFill>
                <a:srgbClr val="2D2DB9"/>
              </a:solidFill>
            </a:endParaRPr>
          </a:p>
        </p:txBody>
      </p:sp>
      <p:sp>
        <p:nvSpPr>
          <p:cNvPr id="19" name="TextBox 18"/>
          <p:cNvSpPr txBox="1"/>
          <p:nvPr/>
        </p:nvSpPr>
        <p:spPr>
          <a:xfrm>
            <a:off x="-508" y="4460336"/>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solidFill>
                  <a:srgbClr val="000000"/>
                </a:solidFill>
              </a:rPr>
              <a:t>Geometry</a:t>
            </a:r>
          </a:p>
        </p:txBody>
      </p:sp>
      <p:pic>
        <p:nvPicPr>
          <p:cNvPr id="819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67544" y="404664"/>
            <a:ext cx="4619625" cy="2009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4" cstate="print"/>
          <a:srcRect/>
          <a:stretch>
            <a:fillRect/>
          </a:stretch>
        </p:blipFill>
        <p:spPr bwMode="auto">
          <a:xfrm>
            <a:off x="5616116" y="607406"/>
            <a:ext cx="2628292" cy="1633462"/>
          </a:xfrm>
          <a:prstGeom prst="rect">
            <a:avLst/>
          </a:prstGeom>
          <a:noFill/>
          <a:ln w="9525">
            <a:noFill/>
            <a:miter lim="800000"/>
            <a:headEnd/>
            <a:tailEnd/>
          </a:ln>
        </p:spPr>
      </p:pic>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536" y="2598787"/>
            <a:ext cx="5276850" cy="1838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31840" y="4617132"/>
            <a:ext cx="5705475" cy="2143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92059" y="4874306"/>
            <a:ext cx="1524000" cy="1628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536926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txBox="1">
            <a:spLocks noChangeArrowheads="1"/>
          </p:cNvSpPr>
          <p:nvPr/>
        </p:nvSpPr>
        <p:spPr>
          <a:xfrm>
            <a:off x="-508" y="-27384"/>
            <a:ext cx="8612188" cy="409575"/>
          </a:xfrm>
          <a:prstGeom prst="rect">
            <a:avLst/>
          </a:prstGeom>
        </p:spPr>
        <p:txBody>
          <a:bodyPr/>
          <a:lstStyle/>
          <a:p>
            <a:pPr marL="342900" indent="-342900" algn="l" eaLnBrk="0" hangingPunct="0">
              <a:lnSpc>
                <a:spcPct val="140000"/>
              </a:lnSpc>
              <a:spcBef>
                <a:spcPct val="20000"/>
              </a:spcBef>
              <a:defRPr/>
            </a:pPr>
            <a:r>
              <a:rPr lang="en-US" sz="1800" kern="0" dirty="0" smtClean="0">
                <a:solidFill>
                  <a:srgbClr val="073F89"/>
                </a:solidFill>
                <a:latin typeface="Arial" charset="0"/>
              </a:rPr>
              <a:t>Railroad </a:t>
            </a:r>
            <a:r>
              <a:rPr lang="en-US" sz="1800" kern="0" dirty="0">
                <a:solidFill>
                  <a:srgbClr val="073F89"/>
                </a:solidFill>
                <a:latin typeface="Arial" charset="0"/>
              </a:rPr>
              <a:t>discretization </a:t>
            </a:r>
            <a:r>
              <a:rPr lang="en-US" sz="1800" kern="0" dirty="0" smtClean="0">
                <a:solidFill>
                  <a:srgbClr val="073F89"/>
                </a:solidFill>
                <a:latin typeface="Arial" charset="0"/>
              </a:rPr>
              <a:t>– </a:t>
            </a:r>
            <a:r>
              <a:rPr lang="en-US" sz="1800" kern="0" dirty="0" smtClean="0">
                <a:solidFill>
                  <a:srgbClr val="C00000"/>
                </a:solidFill>
                <a:latin typeface="Arial" charset="0"/>
              </a:rPr>
              <a:t>V-switch</a:t>
            </a:r>
            <a:r>
              <a:rPr lang="en-US" sz="1800" kern="0" dirty="0" smtClean="0">
                <a:solidFill>
                  <a:srgbClr val="073F89"/>
                </a:solidFill>
                <a:latin typeface="Arial" charset="0"/>
              </a:rPr>
              <a:t> </a:t>
            </a:r>
            <a:r>
              <a:rPr lang="en-US" sz="1800" kern="0" dirty="0">
                <a:solidFill>
                  <a:srgbClr val="073F89"/>
                </a:solidFill>
                <a:latin typeface="Arial" charset="0"/>
              </a:rPr>
              <a:t>– </a:t>
            </a:r>
            <a:r>
              <a:rPr lang="en-US" sz="1800" kern="0" dirty="0" smtClean="0">
                <a:solidFill>
                  <a:srgbClr val="073F89"/>
                </a:solidFill>
                <a:latin typeface="Arial" charset="0"/>
              </a:rPr>
              <a:t>Scheme, Logic &amp; Geometry</a:t>
            </a:r>
            <a:endParaRPr lang="ru-RU" sz="1800" kern="0" dirty="0">
              <a:solidFill>
                <a:srgbClr val="073F89"/>
              </a:solidFill>
              <a:latin typeface="Arial" charset="0"/>
            </a:endParaRPr>
          </a:p>
        </p:txBody>
      </p:sp>
      <p:sp>
        <p:nvSpPr>
          <p:cNvPr id="36" name="TextBox 35"/>
          <p:cNvSpPr txBox="1"/>
          <p:nvPr/>
        </p:nvSpPr>
        <p:spPr>
          <a:xfrm>
            <a:off x="-508" y="404664"/>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solidFill>
                  <a:srgbClr val="000000"/>
                </a:solidFill>
              </a:rPr>
              <a:t>Scheme</a:t>
            </a:r>
            <a:endParaRPr lang="en-US" b="1" dirty="0">
              <a:solidFill>
                <a:srgbClr val="2D2DB9"/>
              </a:solidFill>
            </a:endParaRPr>
          </a:p>
        </p:txBody>
      </p:sp>
      <p:sp>
        <p:nvSpPr>
          <p:cNvPr id="18" name="TextBox 17"/>
          <p:cNvSpPr txBox="1"/>
          <p:nvPr/>
        </p:nvSpPr>
        <p:spPr>
          <a:xfrm>
            <a:off x="-508" y="2096852"/>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solidFill>
                  <a:srgbClr val="000000"/>
                </a:solidFill>
              </a:rPr>
              <a:t>Operation logic</a:t>
            </a:r>
            <a:endParaRPr lang="en-US" b="1" dirty="0">
              <a:solidFill>
                <a:srgbClr val="2D2DB9"/>
              </a:solidFill>
            </a:endParaRPr>
          </a:p>
        </p:txBody>
      </p:sp>
      <p:sp>
        <p:nvSpPr>
          <p:cNvPr id="19" name="TextBox 18"/>
          <p:cNvSpPr txBox="1"/>
          <p:nvPr/>
        </p:nvSpPr>
        <p:spPr>
          <a:xfrm>
            <a:off x="-508" y="3969060"/>
            <a:ext cx="8928992" cy="338554"/>
          </a:xfrm>
          <a:prstGeom prst="rect">
            <a:avLst/>
          </a:prstGeom>
          <a:noFill/>
        </p:spPr>
        <p:txBody>
          <a:bodyPr wrap="square">
            <a:spAutoFit/>
          </a:bodyPr>
          <a:lstStyle/>
          <a:p>
            <a:pPr marL="285750" indent="-285750" algn="l">
              <a:buFont typeface="Wingdings" pitchFamily="2" charset="2"/>
              <a:buChar char="Ø"/>
              <a:defRPr/>
            </a:pPr>
            <a:r>
              <a:rPr lang="en-US" b="1" dirty="0" smtClean="0">
                <a:solidFill>
                  <a:srgbClr val="000000"/>
                </a:solidFill>
              </a:rPr>
              <a:t>Geometry</a:t>
            </a:r>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1540" y="677627"/>
            <a:ext cx="3743325" cy="1419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73431" y="428067"/>
            <a:ext cx="3829050" cy="2028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3282" y="2473635"/>
            <a:ext cx="5276850" cy="1495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31540" y="4307614"/>
            <a:ext cx="5991225" cy="2390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721410" y="4307614"/>
            <a:ext cx="828675" cy="904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687956" y="5517232"/>
            <a:ext cx="1314450" cy="53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01640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76225" y="692696"/>
            <a:ext cx="8456613" cy="3447076"/>
          </a:xfrm>
          <a:prstGeom prst="rect">
            <a:avLst/>
          </a:prstGeom>
          <a:noFill/>
          <a:ln w="9525">
            <a:noFill/>
            <a:miter lim="800000"/>
            <a:headEnd/>
            <a:tailEnd/>
          </a:ln>
        </p:spPr>
        <p:txBody>
          <a:bodyPr/>
          <a:lstStyle/>
          <a:p>
            <a:pPr marL="342900" indent="-342900" algn="l">
              <a:lnSpc>
                <a:spcPct val="140000"/>
              </a:lnSpc>
              <a:spcBef>
                <a:spcPct val="20000"/>
              </a:spcBef>
              <a:buClr>
                <a:srgbClr val="FF0000"/>
              </a:buClr>
              <a:buFont typeface="Wingdings" pitchFamily="2" charset="2"/>
              <a:buChar char="è"/>
              <a:defRPr/>
            </a:pPr>
            <a:r>
              <a:rPr lang="ru-RU" sz="2000" kern="0" dirty="0" smtClean="0">
                <a:solidFill>
                  <a:srgbClr val="073F89"/>
                </a:solidFill>
                <a:latin typeface="Arial" charset="0"/>
              </a:rPr>
              <a:t>Способы описания геометрии</a:t>
            </a:r>
            <a:r>
              <a:rPr lang="en-US" sz="2000" kern="0" dirty="0" smtClean="0">
                <a:solidFill>
                  <a:srgbClr val="073F89"/>
                </a:solidFill>
                <a:latin typeface="Arial" charset="0"/>
              </a:rPr>
              <a:t> </a:t>
            </a:r>
            <a:r>
              <a:rPr lang="ru-RU" sz="2000" kern="0" dirty="0" smtClean="0">
                <a:solidFill>
                  <a:srgbClr val="073F89"/>
                </a:solidFill>
                <a:latin typeface="Arial" charset="0"/>
              </a:rPr>
              <a:t>пути в ПК УМ</a:t>
            </a:r>
            <a:endParaRPr lang="en-US"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ru-RU" sz="2000" kern="0" dirty="0" smtClean="0">
                <a:solidFill>
                  <a:srgbClr val="073F89"/>
                </a:solidFill>
                <a:latin typeface="Arial" charset="0"/>
              </a:rPr>
              <a:t>Составная модель железнодорожной сети</a:t>
            </a:r>
            <a:endParaRPr lang="ru-RU" sz="2000" kern="0" dirty="0">
              <a:solidFill>
                <a:srgbClr val="073F89"/>
              </a:solidFill>
              <a:latin typeface="Arial" charset="0"/>
            </a:endParaRPr>
          </a:p>
          <a:p>
            <a:pPr marL="715963" indent="-357188" algn="l">
              <a:lnSpc>
                <a:spcPct val="140000"/>
              </a:lnSpc>
              <a:spcBef>
                <a:spcPct val="20000"/>
              </a:spcBef>
              <a:buClr>
                <a:schemeClr val="accent2"/>
              </a:buClr>
              <a:buFont typeface="Wingdings" pitchFamily="2" charset="2"/>
              <a:buChar char="è"/>
              <a:defRPr/>
            </a:pPr>
            <a:r>
              <a:rPr lang="ru-RU" sz="1800" kern="0" dirty="0" smtClean="0">
                <a:solidFill>
                  <a:srgbClr val="073F89"/>
                </a:solidFill>
                <a:latin typeface="Arial" charset="0"/>
              </a:rPr>
              <a:t>Структура описания сети дорог</a:t>
            </a:r>
            <a:endParaRPr lang="en-US" sz="1800" kern="0" dirty="0" smtClean="0">
              <a:solidFill>
                <a:srgbClr val="073F89"/>
              </a:solidFill>
              <a:latin typeface="Arial" charset="0"/>
            </a:endParaRPr>
          </a:p>
          <a:p>
            <a:pPr marL="715963" indent="-357188" algn="l">
              <a:lnSpc>
                <a:spcPct val="140000"/>
              </a:lnSpc>
              <a:spcBef>
                <a:spcPct val="20000"/>
              </a:spcBef>
              <a:buClr>
                <a:schemeClr val="accent2"/>
              </a:buClr>
              <a:buFont typeface="Wingdings" pitchFamily="2" charset="2"/>
              <a:buChar char="è"/>
              <a:defRPr/>
            </a:pPr>
            <a:r>
              <a:rPr lang="ru-RU" sz="1800" kern="0" dirty="0" smtClean="0">
                <a:solidFill>
                  <a:srgbClr val="073F89"/>
                </a:solidFill>
                <a:latin typeface="Arial" charset="0"/>
              </a:rPr>
              <a:t>Пример описания</a:t>
            </a:r>
          </a:p>
          <a:p>
            <a:pPr marL="715963" indent="-357188" algn="l">
              <a:lnSpc>
                <a:spcPct val="140000"/>
              </a:lnSpc>
              <a:spcBef>
                <a:spcPct val="20000"/>
              </a:spcBef>
              <a:buClr>
                <a:schemeClr val="accent2"/>
              </a:buClr>
              <a:buFont typeface="Wingdings" pitchFamily="2" charset="2"/>
              <a:buChar char="è"/>
              <a:defRPr/>
            </a:pPr>
            <a:r>
              <a:rPr lang="ru-RU" sz="1800" kern="0" dirty="0" smtClean="0">
                <a:solidFill>
                  <a:srgbClr val="073F89"/>
                </a:solidFill>
                <a:latin typeface="Arial" charset="0"/>
              </a:rPr>
              <a:t>Использование составной модели при моделировании </a:t>
            </a:r>
            <a:r>
              <a:rPr lang="ru-RU" sz="1800" kern="0" dirty="0">
                <a:solidFill>
                  <a:srgbClr val="073F89"/>
                </a:solidFill>
                <a:latin typeface="Arial" charset="0"/>
              </a:rPr>
              <a:t>движения железнодорожных </a:t>
            </a:r>
            <a:r>
              <a:rPr lang="ru-RU" sz="1800" kern="0" dirty="0" smtClean="0">
                <a:solidFill>
                  <a:srgbClr val="073F89"/>
                </a:solidFill>
                <a:latin typeface="Arial" charset="0"/>
              </a:rPr>
              <a:t>экипажей </a:t>
            </a:r>
            <a:r>
              <a:rPr lang="ru-RU" sz="1800" kern="0" dirty="0">
                <a:solidFill>
                  <a:srgbClr val="073F89"/>
                </a:solidFill>
                <a:latin typeface="Arial" charset="0"/>
              </a:rPr>
              <a:t>в ПК </a:t>
            </a:r>
            <a:r>
              <a:rPr lang="ru-RU" sz="1800" kern="0" dirty="0" smtClean="0">
                <a:solidFill>
                  <a:srgbClr val="073F89"/>
                </a:solidFill>
                <a:latin typeface="Arial" charset="0"/>
              </a:rPr>
              <a:t>УМ</a:t>
            </a:r>
          </a:p>
          <a:p>
            <a:pPr marL="715963" indent="-357188" algn="l">
              <a:lnSpc>
                <a:spcPct val="140000"/>
              </a:lnSpc>
              <a:spcBef>
                <a:spcPct val="20000"/>
              </a:spcBef>
              <a:buClr>
                <a:schemeClr val="accent2"/>
              </a:buClr>
              <a:buFont typeface="Wingdings" pitchFamily="2" charset="2"/>
              <a:buChar char="è"/>
              <a:defRPr/>
            </a:pPr>
            <a:r>
              <a:rPr lang="ru-RU" sz="1800" kern="0" dirty="0" smtClean="0">
                <a:solidFill>
                  <a:srgbClr val="073F89"/>
                </a:solidFill>
                <a:latin typeface="Arial" charset="0"/>
              </a:rPr>
              <a:t>Особенности описания путевых неровностей</a:t>
            </a:r>
          </a:p>
          <a:p>
            <a:pPr marL="342900" indent="-342900" algn="l">
              <a:lnSpc>
                <a:spcPct val="140000"/>
              </a:lnSpc>
              <a:spcBef>
                <a:spcPct val="20000"/>
              </a:spcBef>
              <a:buClr>
                <a:schemeClr val="accent2"/>
              </a:buClr>
              <a:buFont typeface="Wingdings" pitchFamily="2" charset="2"/>
              <a:buChar char="è"/>
              <a:defRPr/>
            </a:pPr>
            <a:r>
              <a:rPr lang="ru-RU" sz="2000" kern="0" dirty="0" smtClean="0">
                <a:solidFill>
                  <a:srgbClr val="073F89"/>
                </a:solidFill>
                <a:latin typeface="Arial" charset="0"/>
              </a:rPr>
              <a:t>Возможные </a:t>
            </a:r>
            <a:r>
              <a:rPr lang="ru-RU" sz="2000" kern="0" dirty="0">
                <a:solidFill>
                  <a:srgbClr val="073F89"/>
                </a:solidFill>
                <a:latin typeface="Arial" charset="0"/>
              </a:rPr>
              <a:t>направления </a:t>
            </a:r>
            <a:r>
              <a:rPr lang="ru-RU" sz="2000" kern="0" dirty="0" smtClean="0">
                <a:solidFill>
                  <a:srgbClr val="073F89"/>
                </a:solidFill>
                <a:latin typeface="Arial" charset="0"/>
              </a:rPr>
              <a:t>развития инструмента</a:t>
            </a:r>
            <a:endParaRPr lang="en-US" sz="2000" kern="0" dirty="0">
              <a:solidFill>
                <a:srgbClr val="073F89"/>
              </a:solidFill>
              <a:latin typeface="Arial" charset="0"/>
            </a:endParaRPr>
          </a:p>
        </p:txBody>
      </p:sp>
      <p:sp>
        <p:nvSpPr>
          <p:cNvPr id="10" name="Rectangle 6"/>
          <p:cNvSpPr txBox="1">
            <a:spLocks noChangeArrowheads="1"/>
          </p:cNvSpPr>
          <p:nvPr/>
        </p:nvSpPr>
        <p:spPr>
          <a:xfrm>
            <a:off x="460312" y="67097"/>
            <a:ext cx="8612188" cy="409575"/>
          </a:xfrm>
          <a:prstGeom prst="rect">
            <a:avLst/>
          </a:prstGeom>
        </p:spPr>
        <p:txBody>
          <a:bodyPr/>
          <a:lstStyle>
            <a:lvl1pPr algn="l" rtl="0" eaLnBrk="0" fontAlgn="base" hangingPunct="0">
              <a:spcBef>
                <a:spcPct val="0"/>
              </a:spcBef>
              <a:spcAft>
                <a:spcPct val="0"/>
              </a:spcAft>
              <a:defRPr sz="4400">
                <a:solidFill>
                  <a:srgbClr val="073F89"/>
                </a:solidFill>
                <a:latin typeface="Times New Roman" pitchFamily="18" charset="0"/>
                <a:ea typeface="+mj-ea"/>
                <a:cs typeface="+mj-cs"/>
              </a:defRPr>
            </a:lvl1pPr>
            <a:lvl2pPr algn="l" rtl="0" eaLnBrk="0" fontAlgn="base" hangingPunct="0">
              <a:spcBef>
                <a:spcPct val="0"/>
              </a:spcBef>
              <a:spcAft>
                <a:spcPct val="0"/>
              </a:spcAft>
              <a:defRPr sz="4400">
                <a:solidFill>
                  <a:srgbClr val="073F89"/>
                </a:solidFill>
                <a:latin typeface="Times New Roman" pitchFamily="18" charset="0"/>
              </a:defRPr>
            </a:lvl2pPr>
            <a:lvl3pPr algn="l" rtl="0" eaLnBrk="0" fontAlgn="base" hangingPunct="0">
              <a:spcBef>
                <a:spcPct val="0"/>
              </a:spcBef>
              <a:spcAft>
                <a:spcPct val="0"/>
              </a:spcAft>
              <a:defRPr sz="4400">
                <a:solidFill>
                  <a:srgbClr val="073F89"/>
                </a:solidFill>
                <a:latin typeface="Times New Roman" pitchFamily="18" charset="0"/>
              </a:defRPr>
            </a:lvl3pPr>
            <a:lvl4pPr algn="l" rtl="0" eaLnBrk="0" fontAlgn="base" hangingPunct="0">
              <a:spcBef>
                <a:spcPct val="0"/>
              </a:spcBef>
              <a:spcAft>
                <a:spcPct val="0"/>
              </a:spcAft>
              <a:defRPr sz="4400">
                <a:solidFill>
                  <a:srgbClr val="073F89"/>
                </a:solidFill>
                <a:latin typeface="Times New Roman" pitchFamily="18" charset="0"/>
              </a:defRPr>
            </a:lvl4pPr>
            <a:lvl5pPr algn="l" rtl="0" eaLnBrk="0" fontAlgn="base" hangingPunct="0">
              <a:spcBef>
                <a:spcPct val="0"/>
              </a:spcBef>
              <a:spcAft>
                <a:spcPct val="0"/>
              </a:spcAft>
              <a:defRPr sz="4400">
                <a:solidFill>
                  <a:srgbClr val="073F89"/>
                </a:solidFill>
                <a:latin typeface="Times New Roman" pitchFamily="18" charset="0"/>
              </a:defRPr>
            </a:lvl5pPr>
            <a:lvl6pPr marL="457200" algn="l" rtl="0" fontAlgn="base">
              <a:spcBef>
                <a:spcPct val="0"/>
              </a:spcBef>
              <a:spcAft>
                <a:spcPct val="0"/>
              </a:spcAft>
              <a:defRPr>
                <a:solidFill>
                  <a:srgbClr val="073F89"/>
                </a:solidFill>
                <a:latin typeface="Arial" pitchFamily="34" charset="0"/>
              </a:defRPr>
            </a:lvl6pPr>
            <a:lvl7pPr marL="914400" algn="l" rtl="0" fontAlgn="base">
              <a:spcBef>
                <a:spcPct val="0"/>
              </a:spcBef>
              <a:spcAft>
                <a:spcPct val="0"/>
              </a:spcAft>
              <a:defRPr>
                <a:solidFill>
                  <a:srgbClr val="073F89"/>
                </a:solidFill>
                <a:latin typeface="Arial" pitchFamily="34" charset="0"/>
              </a:defRPr>
            </a:lvl7pPr>
            <a:lvl8pPr marL="1371600" algn="l" rtl="0" fontAlgn="base">
              <a:spcBef>
                <a:spcPct val="0"/>
              </a:spcBef>
              <a:spcAft>
                <a:spcPct val="0"/>
              </a:spcAft>
              <a:defRPr>
                <a:solidFill>
                  <a:srgbClr val="073F89"/>
                </a:solidFill>
                <a:latin typeface="Arial" pitchFamily="34" charset="0"/>
              </a:defRPr>
            </a:lvl8pPr>
            <a:lvl9pPr marL="1828800" algn="l" rtl="0" fontAlgn="base">
              <a:spcBef>
                <a:spcPct val="0"/>
              </a:spcBef>
              <a:spcAft>
                <a:spcPct val="0"/>
              </a:spcAft>
              <a:defRPr>
                <a:solidFill>
                  <a:srgbClr val="073F89"/>
                </a:solidFill>
                <a:latin typeface="Arial" pitchFamily="34" charset="0"/>
              </a:defRPr>
            </a:lvl9pPr>
          </a:lstStyle>
          <a:p>
            <a:pPr eaLnBrk="1" hangingPunct="1"/>
            <a:r>
              <a:rPr lang="ru-RU" sz="1800" dirty="0" smtClean="0">
                <a:latin typeface="+mn-lt"/>
              </a:rPr>
              <a:t>Содержание</a:t>
            </a:r>
          </a:p>
        </p:txBody>
      </p:sp>
    </p:spTree>
    <p:extLst>
      <p:ext uri="{BB962C8B-B14F-4D97-AF65-F5344CB8AC3E}">
        <p14:creationId xmlns:p14="http://schemas.microsoft.com/office/powerpoint/2010/main" xmlns="" val="242787309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bwMode="auto">
          <a:xfrm>
            <a:off x="4067945" y="949162"/>
            <a:ext cx="4896544" cy="100030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 name="Прямоугольник 1"/>
          <p:cNvSpPr/>
          <p:nvPr/>
        </p:nvSpPr>
        <p:spPr bwMode="auto">
          <a:xfrm>
            <a:off x="143508" y="941358"/>
            <a:ext cx="3492388" cy="1008112"/>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8434" name="Rectangle 6"/>
          <p:cNvSpPr>
            <a:spLocks noGrp="1" noChangeArrowheads="1"/>
          </p:cNvSpPr>
          <p:nvPr>
            <p:ph type="title"/>
          </p:nvPr>
        </p:nvSpPr>
        <p:spPr>
          <a:xfrm>
            <a:off x="467544" y="179239"/>
            <a:ext cx="8334375" cy="225425"/>
          </a:xfrm>
        </p:spPr>
        <p:txBody>
          <a:bodyPr/>
          <a:lstStyle/>
          <a:p>
            <a:pPr marL="342900" indent="-342900">
              <a:lnSpc>
                <a:spcPct val="140000"/>
              </a:lnSpc>
              <a:spcBef>
                <a:spcPct val="20000"/>
              </a:spcBef>
            </a:pPr>
            <a:r>
              <a:rPr lang="ru-RU" sz="1800" dirty="0" smtClean="0">
                <a:solidFill>
                  <a:srgbClr val="073F89"/>
                </a:solidFill>
              </a:rPr>
              <a:t>Описание геометрии пути в программном комплексе </a:t>
            </a:r>
            <a:r>
              <a:rPr lang="ru-RU" sz="1800" dirty="0" smtClean="0">
                <a:solidFill>
                  <a:srgbClr val="C00000"/>
                </a:solidFill>
              </a:rPr>
              <a:t>У</a:t>
            </a:r>
            <a:r>
              <a:rPr lang="ru-RU" sz="1800" dirty="0" smtClean="0">
                <a:solidFill>
                  <a:srgbClr val="073F89"/>
                </a:solidFill>
              </a:rPr>
              <a:t>ниверсальный </a:t>
            </a:r>
            <a:r>
              <a:rPr lang="ru-RU" sz="1800" kern="1200" dirty="0">
                <a:solidFill>
                  <a:srgbClr val="C00000"/>
                </a:solidFill>
                <a:latin typeface="+mj-lt"/>
              </a:rPr>
              <a:t>М</a:t>
            </a:r>
            <a:r>
              <a:rPr lang="ru-RU" sz="1800" kern="1200" dirty="0">
                <a:latin typeface="+mj-lt"/>
              </a:rPr>
              <a:t>еханизм</a:t>
            </a:r>
          </a:p>
        </p:txBody>
      </p:sp>
      <p:sp>
        <p:nvSpPr>
          <p:cNvPr id="7" name="TextBox 6"/>
          <p:cNvSpPr txBox="1"/>
          <p:nvPr/>
        </p:nvSpPr>
        <p:spPr>
          <a:xfrm>
            <a:off x="129418" y="990020"/>
            <a:ext cx="3542482" cy="923330"/>
          </a:xfrm>
          <a:prstGeom prst="rect">
            <a:avLst/>
          </a:prstGeom>
          <a:noFill/>
        </p:spPr>
        <p:txBody>
          <a:bodyPr wrap="square" rtlCol="0">
            <a:spAutoFit/>
          </a:bodyPr>
          <a:lstStyle/>
          <a:p>
            <a:pPr marL="84138">
              <a:spcAft>
                <a:spcPts val="600"/>
              </a:spcAft>
            </a:pPr>
            <a:r>
              <a:rPr lang="ru-RU" sz="1800" dirty="0" smtClean="0">
                <a:latin typeface="Calibri" pitchFamily="34" charset="0"/>
                <a:cs typeface="Calibri" pitchFamily="34" charset="0"/>
              </a:rPr>
              <a:t>Оценка динамических характеристик подвижного состава</a:t>
            </a:r>
            <a:endParaRPr lang="en-US" sz="1800" dirty="0" smtClean="0">
              <a:latin typeface="Calibri" pitchFamily="34" charset="0"/>
              <a:cs typeface="Calibri" pitchFamily="34" charset="0"/>
            </a:endParaRPr>
          </a:p>
        </p:txBody>
      </p:sp>
      <p:sp>
        <p:nvSpPr>
          <p:cNvPr id="8" name="TextBox 7"/>
          <p:cNvSpPr txBox="1"/>
          <p:nvPr/>
        </p:nvSpPr>
        <p:spPr>
          <a:xfrm>
            <a:off x="3923928" y="954132"/>
            <a:ext cx="5112568" cy="923330"/>
          </a:xfrm>
          <a:prstGeom prst="rect">
            <a:avLst/>
          </a:prstGeom>
          <a:noFill/>
        </p:spPr>
        <p:txBody>
          <a:bodyPr wrap="square" rtlCol="0">
            <a:spAutoFit/>
          </a:bodyPr>
          <a:lstStyle/>
          <a:p>
            <a:pPr marL="84138">
              <a:spcAft>
                <a:spcPts val="600"/>
              </a:spcAft>
            </a:pPr>
            <a:r>
              <a:rPr lang="ru-RU" sz="1800" dirty="0" smtClean="0">
                <a:latin typeface="Calibri" pitchFamily="34" charset="0"/>
                <a:cs typeface="Calibri" pitchFamily="34" charset="0"/>
              </a:rPr>
              <a:t>Анализ причин сходов, оценка износа, определение </a:t>
            </a:r>
            <a:r>
              <a:rPr lang="ru-RU" sz="1800" dirty="0" smtClean="0">
                <a:latin typeface="Calibri" pitchFamily="34" charset="0"/>
                <a:cs typeface="Calibri" pitchFamily="34" charset="0"/>
              </a:rPr>
              <a:t>оптимальной конфигурации </a:t>
            </a:r>
            <a:r>
              <a:rPr lang="ru-RU" sz="1800" dirty="0" smtClean="0">
                <a:latin typeface="Calibri" pitchFamily="34" charset="0"/>
                <a:cs typeface="Calibri" pitchFamily="34" charset="0"/>
              </a:rPr>
              <a:t>пути, </a:t>
            </a:r>
            <a:r>
              <a:rPr lang="ru-RU" sz="1800" dirty="0" smtClean="0">
                <a:latin typeface="Calibri" pitchFamily="34" charset="0"/>
                <a:cs typeface="Calibri" pitchFamily="34" charset="0"/>
              </a:rPr>
              <a:t>анализ </a:t>
            </a:r>
            <a:r>
              <a:rPr lang="ru-RU" sz="1800" dirty="0" err="1" smtClean="0">
                <a:latin typeface="Calibri" pitchFamily="34" charset="0"/>
                <a:cs typeface="Calibri" pitchFamily="34" charset="0"/>
              </a:rPr>
              <a:t>нагруженности</a:t>
            </a:r>
            <a:r>
              <a:rPr lang="ru-RU" sz="1800" dirty="0" smtClean="0">
                <a:latin typeface="Calibri" pitchFamily="34" charset="0"/>
                <a:cs typeface="Calibri" pitchFamily="34" charset="0"/>
              </a:rPr>
              <a:t> и </a:t>
            </a:r>
            <a:r>
              <a:rPr lang="ru-RU" sz="1800" dirty="0" smtClean="0">
                <a:latin typeface="Calibri" pitchFamily="34" charset="0"/>
                <a:cs typeface="Calibri" pitchFamily="34" charset="0"/>
              </a:rPr>
              <a:t>т.д.</a:t>
            </a:r>
            <a:endParaRPr lang="en-US" sz="1800" dirty="0" smtClean="0">
              <a:latin typeface="Calibri" pitchFamily="34" charset="0"/>
              <a:cs typeface="Calibri" pitchFamily="34" charset="0"/>
            </a:endParaRPr>
          </a:p>
        </p:txBody>
      </p:sp>
      <p:sp>
        <p:nvSpPr>
          <p:cNvPr id="3" name="Прямоугольник 2"/>
          <p:cNvSpPr/>
          <p:nvPr/>
        </p:nvSpPr>
        <p:spPr>
          <a:xfrm>
            <a:off x="1871700" y="404664"/>
            <a:ext cx="4884094" cy="369332"/>
          </a:xfrm>
          <a:prstGeom prst="rect">
            <a:avLst/>
          </a:prstGeom>
        </p:spPr>
        <p:txBody>
          <a:bodyPr wrap="none">
            <a:spAutoFit/>
          </a:bodyPr>
          <a:lstStyle/>
          <a:p>
            <a:r>
              <a:rPr lang="ru-RU" sz="1800" dirty="0" smtClean="0">
                <a:latin typeface="+mj-lt"/>
              </a:rPr>
              <a:t>Способы описания геометрии </a:t>
            </a:r>
            <a:r>
              <a:rPr lang="ru-RU" sz="1800" dirty="0">
                <a:latin typeface="+mj-lt"/>
              </a:rPr>
              <a:t>пути </a:t>
            </a:r>
            <a:r>
              <a:rPr lang="ru-RU" sz="1800" dirty="0" smtClean="0">
                <a:latin typeface="+mj-lt"/>
              </a:rPr>
              <a:t>в ПК УМ</a:t>
            </a:r>
            <a:endParaRPr lang="ru-RU" sz="1800" dirty="0">
              <a:latin typeface="+mj-lt"/>
            </a:endParaRPr>
          </a:p>
        </p:txBody>
      </p:sp>
      <p:cxnSp>
        <p:nvCxnSpPr>
          <p:cNvPr id="9" name="Прямая со стрелкой 8"/>
          <p:cNvCxnSpPr/>
          <p:nvPr/>
        </p:nvCxnSpPr>
        <p:spPr bwMode="auto">
          <a:xfrm>
            <a:off x="1952586" y="810016"/>
            <a:ext cx="0" cy="144000"/>
          </a:xfrm>
          <a:prstGeom prst="straightConnector1">
            <a:avLst/>
          </a:prstGeom>
          <a:solidFill>
            <a:schemeClr val="accent1"/>
          </a:solidFill>
          <a:ln w="19050" cap="flat" cmpd="sng" algn="ctr">
            <a:solidFill>
              <a:srgbClr val="C00000"/>
            </a:solidFill>
            <a:prstDash val="solid"/>
            <a:round/>
            <a:headEnd type="none" w="med" len="med"/>
            <a:tailEnd type="arrow"/>
          </a:ln>
          <a:effectLst/>
        </p:spPr>
      </p:cxnSp>
      <p:cxnSp>
        <p:nvCxnSpPr>
          <p:cNvPr id="14" name="Прямая со стрелкой 13"/>
          <p:cNvCxnSpPr/>
          <p:nvPr/>
        </p:nvCxnSpPr>
        <p:spPr bwMode="auto">
          <a:xfrm>
            <a:off x="6606472" y="805162"/>
            <a:ext cx="0" cy="144000"/>
          </a:xfrm>
          <a:prstGeom prst="straightConnector1">
            <a:avLst/>
          </a:prstGeom>
          <a:solidFill>
            <a:schemeClr val="accent1"/>
          </a:solidFill>
          <a:ln w="19050" cap="flat" cmpd="sng" algn="ctr">
            <a:solidFill>
              <a:srgbClr val="C00000"/>
            </a:solidFill>
            <a:prstDash val="solid"/>
            <a:round/>
            <a:headEnd type="none" w="med" len="med"/>
            <a:tailEnd type="arrow"/>
          </a:ln>
          <a:effectLst/>
        </p:spPr>
      </p:cxnSp>
      <p:cxnSp>
        <p:nvCxnSpPr>
          <p:cNvPr id="13" name="Прямая соединительная линия 12"/>
          <p:cNvCxnSpPr/>
          <p:nvPr/>
        </p:nvCxnSpPr>
        <p:spPr bwMode="auto">
          <a:xfrm>
            <a:off x="1943708" y="805162"/>
            <a:ext cx="4657588" cy="0"/>
          </a:xfrm>
          <a:prstGeom prst="line">
            <a:avLst/>
          </a:prstGeom>
          <a:solidFill>
            <a:schemeClr val="accent1"/>
          </a:solidFill>
          <a:ln w="19050" cap="flat" cmpd="sng" algn="ctr">
            <a:solidFill>
              <a:srgbClr val="C00000"/>
            </a:solidFill>
            <a:prstDash val="solid"/>
            <a:round/>
            <a:headEnd type="none" w="med" len="med"/>
            <a:tailEnd type="none" w="med" len="med"/>
          </a:ln>
          <a:effectLst/>
        </p:spPr>
      </p:cxnSp>
      <p:cxnSp>
        <p:nvCxnSpPr>
          <p:cNvPr id="16" name="Прямая соединительная линия 15"/>
          <p:cNvCxnSpPr/>
          <p:nvPr/>
        </p:nvCxnSpPr>
        <p:spPr bwMode="auto">
          <a:xfrm>
            <a:off x="4319972" y="701988"/>
            <a:ext cx="0" cy="108000"/>
          </a:xfrm>
          <a:prstGeom prst="line">
            <a:avLst/>
          </a:prstGeom>
          <a:solidFill>
            <a:schemeClr val="accent1"/>
          </a:solidFill>
          <a:ln w="19050" cap="flat" cmpd="sng" algn="ctr">
            <a:solidFill>
              <a:srgbClr val="C00000"/>
            </a:solidFill>
            <a:prstDash val="solid"/>
            <a:round/>
            <a:headEnd type="none" w="med" len="med"/>
            <a:tailEnd type="none" w="med" len="med"/>
          </a:ln>
          <a:effectLst/>
        </p:spPr>
      </p:cxnSp>
      <p:cxnSp>
        <p:nvCxnSpPr>
          <p:cNvPr id="19" name="Прямая со стрелкой 18"/>
          <p:cNvCxnSpPr/>
          <p:nvPr/>
        </p:nvCxnSpPr>
        <p:spPr bwMode="auto">
          <a:xfrm>
            <a:off x="1943708" y="1943880"/>
            <a:ext cx="0" cy="216000"/>
          </a:xfrm>
          <a:prstGeom prst="straightConnector1">
            <a:avLst/>
          </a:prstGeom>
          <a:solidFill>
            <a:schemeClr val="accent1"/>
          </a:solidFill>
          <a:ln w="19050" cap="flat" cmpd="sng" algn="ctr">
            <a:solidFill>
              <a:srgbClr val="C00000"/>
            </a:solidFill>
            <a:prstDash val="solid"/>
            <a:round/>
            <a:headEnd type="none" w="med" len="med"/>
            <a:tailEnd type="arrow"/>
          </a:ln>
          <a:effectLst/>
        </p:spPr>
      </p:cxnSp>
      <p:cxnSp>
        <p:nvCxnSpPr>
          <p:cNvPr id="20" name="Прямая со стрелкой 19"/>
          <p:cNvCxnSpPr/>
          <p:nvPr/>
        </p:nvCxnSpPr>
        <p:spPr bwMode="auto">
          <a:xfrm>
            <a:off x="6624228" y="1943880"/>
            <a:ext cx="0" cy="216000"/>
          </a:xfrm>
          <a:prstGeom prst="straightConnector1">
            <a:avLst/>
          </a:prstGeom>
          <a:solidFill>
            <a:schemeClr val="accent1"/>
          </a:solidFill>
          <a:ln w="19050" cap="flat" cmpd="sng" algn="ctr">
            <a:solidFill>
              <a:srgbClr val="C00000"/>
            </a:solidFill>
            <a:prstDash val="solid"/>
            <a:round/>
            <a:headEnd type="none" w="med" len="med"/>
            <a:tailEnd type="arrow"/>
          </a:ln>
          <a:effectLst/>
        </p:spPr>
      </p:cxnSp>
      <p:sp>
        <p:nvSpPr>
          <p:cNvPr id="21" name="TextBox 20"/>
          <p:cNvSpPr txBox="1"/>
          <p:nvPr/>
        </p:nvSpPr>
        <p:spPr>
          <a:xfrm>
            <a:off x="296402" y="2070140"/>
            <a:ext cx="3339494" cy="646331"/>
          </a:xfrm>
          <a:prstGeom prst="rect">
            <a:avLst/>
          </a:prstGeom>
          <a:noFill/>
        </p:spPr>
        <p:txBody>
          <a:bodyPr wrap="square" rtlCol="0">
            <a:spAutoFit/>
          </a:bodyPr>
          <a:lstStyle/>
          <a:p>
            <a:pPr marL="84138">
              <a:spcAft>
                <a:spcPts val="600"/>
              </a:spcAft>
            </a:pPr>
            <a:r>
              <a:rPr lang="ru-RU" sz="1800" i="1" dirty="0" smtClean="0">
                <a:latin typeface="Calibri" pitchFamily="34" charset="0"/>
                <a:cs typeface="Calibri" pitchFamily="34" charset="0"/>
              </a:rPr>
              <a:t>Выборка участков пути простой геометрии</a:t>
            </a:r>
            <a:r>
              <a:rPr lang="en-US" sz="1800" i="1" dirty="0" smtClean="0">
                <a:latin typeface="Calibri" pitchFamily="34" charset="0"/>
                <a:cs typeface="Calibri" pitchFamily="34" charset="0"/>
              </a:rPr>
              <a:t>:</a:t>
            </a:r>
          </a:p>
        </p:txBody>
      </p:sp>
      <p:sp>
        <p:nvSpPr>
          <p:cNvPr id="22" name="TextBox 21"/>
          <p:cNvSpPr txBox="1"/>
          <p:nvPr/>
        </p:nvSpPr>
        <p:spPr>
          <a:xfrm>
            <a:off x="287524" y="2688412"/>
            <a:ext cx="3384376" cy="2862322"/>
          </a:xfrm>
          <a:prstGeom prst="rect">
            <a:avLst/>
          </a:prstGeom>
          <a:noFill/>
        </p:spPr>
        <p:txBody>
          <a:bodyPr wrap="square" rtlCol="0">
            <a:spAutoFit/>
          </a:bodyPr>
          <a:lstStyle/>
          <a:p>
            <a:pPr marL="252000" indent="-285750" algn="l">
              <a:spcAft>
                <a:spcPts val="0"/>
              </a:spcAft>
              <a:buFont typeface="Wingdings" pitchFamily="2" charset="2"/>
              <a:buChar char="ü"/>
            </a:pPr>
            <a:r>
              <a:rPr lang="ru-RU" sz="1800" dirty="0" smtClean="0">
                <a:latin typeface="Calibri" pitchFamily="34" charset="0"/>
                <a:cs typeface="Calibri" pitchFamily="34" charset="0"/>
              </a:rPr>
              <a:t>Прямые</a:t>
            </a:r>
          </a:p>
          <a:p>
            <a:pPr marL="252000" indent="-285750">
              <a:spcAft>
                <a:spcPts val="0"/>
              </a:spcAft>
              <a:buFont typeface="Wingdings" pitchFamily="2" charset="2"/>
              <a:buChar char="ü"/>
            </a:pPr>
            <a:endParaRPr lang="ru-RU" sz="1800" dirty="0" smtClean="0">
              <a:latin typeface="Calibri" pitchFamily="34" charset="0"/>
              <a:cs typeface="Calibri" pitchFamily="34" charset="0"/>
            </a:endParaRPr>
          </a:p>
          <a:p>
            <a:pPr marL="252000" indent="-285750">
              <a:spcAft>
                <a:spcPts val="0"/>
              </a:spcAft>
              <a:buFont typeface="Wingdings" pitchFamily="2" charset="2"/>
              <a:buChar char="ü"/>
            </a:pPr>
            <a:endParaRPr lang="ru-RU" sz="1800" dirty="0">
              <a:latin typeface="Calibri" pitchFamily="34" charset="0"/>
              <a:cs typeface="Calibri" pitchFamily="34" charset="0"/>
            </a:endParaRPr>
          </a:p>
          <a:p>
            <a:pPr marL="252000" indent="-285750">
              <a:spcAft>
                <a:spcPts val="0"/>
              </a:spcAft>
              <a:buFont typeface="Wingdings" pitchFamily="2" charset="2"/>
              <a:buChar char="ü"/>
            </a:pPr>
            <a:endParaRPr lang="ru-RU" sz="1800" dirty="0" smtClean="0">
              <a:latin typeface="Calibri" pitchFamily="34" charset="0"/>
              <a:cs typeface="Calibri" pitchFamily="34" charset="0"/>
            </a:endParaRPr>
          </a:p>
          <a:p>
            <a:pPr marL="252000" indent="-285750" algn="l">
              <a:spcAft>
                <a:spcPts val="0"/>
              </a:spcAft>
              <a:buFont typeface="Wingdings" pitchFamily="2" charset="2"/>
              <a:buChar char="ü"/>
            </a:pPr>
            <a:r>
              <a:rPr lang="ru-RU" sz="1800" dirty="0" smtClean="0">
                <a:latin typeface="Calibri" pitchFamily="34" charset="0"/>
                <a:cs typeface="Calibri" pitchFamily="34" charset="0"/>
              </a:rPr>
              <a:t>Кривые различного радиуса</a:t>
            </a:r>
          </a:p>
          <a:p>
            <a:pPr marL="252000" indent="-285750">
              <a:spcAft>
                <a:spcPts val="0"/>
              </a:spcAft>
              <a:buFont typeface="Wingdings" pitchFamily="2" charset="2"/>
              <a:buChar char="ü"/>
            </a:pPr>
            <a:endParaRPr lang="ru-RU" sz="1800" dirty="0" smtClean="0">
              <a:latin typeface="Calibri" pitchFamily="34" charset="0"/>
              <a:cs typeface="Calibri" pitchFamily="34" charset="0"/>
            </a:endParaRPr>
          </a:p>
          <a:p>
            <a:pPr marL="252000" indent="-285750">
              <a:spcAft>
                <a:spcPts val="0"/>
              </a:spcAft>
              <a:buFont typeface="Wingdings" pitchFamily="2" charset="2"/>
              <a:buChar char="ü"/>
            </a:pPr>
            <a:endParaRPr lang="ru-RU" sz="1800" dirty="0">
              <a:latin typeface="Calibri" pitchFamily="34" charset="0"/>
              <a:cs typeface="Calibri" pitchFamily="34" charset="0"/>
            </a:endParaRPr>
          </a:p>
          <a:p>
            <a:pPr marL="252000" indent="-285750">
              <a:spcAft>
                <a:spcPts val="0"/>
              </a:spcAft>
              <a:buFont typeface="Wingdings" pitchFamily="2" charset="2"/>
              <a:buChar char="ü"/>
            </a:pPr>
            <a:endParaRPr lang="ru-RU" sz="1800" dirty="0" smtClean="0">
              <a:latin typeface="Calibri" pitchFamily="34" charset="0"/>
              <a:cs typeface="Calibri" pitchFamily="34" charset="0"/>
            </a:endParaRPr>
          </a:p>
          <a:p>
            <a:pPr marL="252000" indent="-285750">
              <a:spcAft>
                <a:spcPts val="0"/>
              </a:spcAft>
              <a:buFont typeface="Wingdings" pitchFamily="2" charset="2"/>
              <a:buChar char="ü"/>
            </a:pPr>
            <a:endParaRPr lang="ru-RU" sz="1800" dirty="0" smtClean="0">
              <a:latin typeface="Calibri" pitchFamily="34" charset="0"/>
              <a:cs typeface="Calibri" pitchFamily="34" charset="0"/>
            </a:endParaRPr>
          </a:p>
          <a:p>
            <a:pPr marL="252000" indent="-285750" algn="l">
              <a:spcAft>
                <a:spcPts val="0"/>
              </a:spcAft>
              <a:buFont typeface="Wingdings" pitchFamily="2" charset="2"/>
              <a:buChar char="ü"/>
            </a:pPr>
            <a:r>
              <a:rPr lang="ru-RU" sz="1800" dirty="0" smtClean="0">
                <a:latin typeface="Calibri" pitchFamily="34" charset="0"/>
                <a:cs typeface="Calibri" pitchFamily="34" charset="0"/>
              </a:rPr>
              <a:t>Стрелочные переводы</a:t>
            </a:r>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91580" y="4107560"/>
            <a:ext cx="1980220" cy="11005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3792" b="11630"/>
          <a:stretch/>
        </p:blipFill>
        <p:spPr bwMode="auto">
          <a:xfrm>
            <a:off x="827584" y="5409220"/>
            <a:ext cx="2401040" cy="9854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3532" b="10736"/>
          <a:stretch/>
        </p:blipFill>
        <p:spPr bwMode="auto">
          <a:xfrm>
            <a:off x="827584" y="2879037"/>
            <a:ext cx="2449634" cy="10209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 name="TextBox 27"/>
          <p:cNvSpPr txBox="1"/>
          <p:nvPr/>
        </p:nvSpPr>
        <p:spPr>
          <a:xfrm>
            <a:off x="4698688" y="2076344"/>
            <a:ext cx="3852000" cy="646331"/>
          </a:xfrm>
          <a:prstGeom prst="rect">
            <a:avLst/>
          </a:prstGeom>
          <a:noFill/>
        </p:spPr>
        <p:txBody>
          <a:bodyPr wrap="square" rtlCol="0">
            <a:spAutoFit/>
          </a:bodyPr>
          <a:lstStyle/>
          <a:p>
            <a:pPr marL="84138">
              <a:spcAft>
                <a:spcPts val="0"/>
              </a:spcAft>
            </a:pPr>
            <a:r>
              <a:rPr lang="ru-RU" sz="1800" i="1" dirty="0">
                <a:latin typeface="Calibri" pitchFamily="34" charset="0"/>
                <a:cs typeface="Calibri" pitchFamily="34" charset="0"/>
              </a:rPr>
              <a:t>Описание реального участка пути</a:t>
            </a:r>
          </a:p>
          <a:p>
            <a:pPr marL="84138">
              <a:spcAft>
                <a:spcPts val="0"/>
              </a:spcAft>
            </a:pPr>
            <a:r>
              <a:rPr lang="ru-RU" sz="1800" i="1" dirty="0">
                <a:latin typeface="Calibri" pitchFamily="34" charset="0"/>
                <a:cs typeface="Calibri" pitchFamily="34" charset="0"/>
              </a:rPr>
              <a:t>(файл </a:t>
            </a:r>
            <a:r>
              <a:rPr lang="ru-RU" sz="1800" i="1" dirty="0" err="1">
                <a:latin typeface="Calibri" pitchFamily="34" charset="0"/>
                <a:cs typeface="Calibri" pitchFamily="34" charset="0"/>
              </a:rPr>
              <a:t>макрогеометрии</a:t>
            </a:r>
            <a:r>
              <a:rPr lang="en-US" sz="1800" i="1" dirty="0">
                <a:latin typeface="Calibri" pitchFamily="34" charset="0"/>
                <a:cs typeface="Calibri" pitchFamily="34" charset="0"/>
              </a:rPr>
              <a:t> *.mcg</a:t>
            </a:r>
            <a:r>
              <a:rPr lang="ru-RU" sz="1800" i="1" dirty="0" smtClean="0">
                <a:latin typeface="Calibri" pitchFamily="34" charset="0"/>
                <a:cs typeface="Calibri" pitchFamily="34" charset="0"/>
              </a:rPr>
              <a:t>)</a:t>
            </a:r>
            <a:r>
              <a:rPr lang="en-US" sz="1800" i="1" dirty="0" smtClean="0">
                <a:latin typeface="Calibri" pitchFamily="34" charset="0"/>
                <a:cs typeface="Calibri" pitchFamily="34" charset="0"/>
              </a:rPr>
              <a:t>:</a:t>
            </a:r>
            <a:endParaRPr lang="en-US" sz="1800" i="1" dirty="0">
              <a:latin typeface="Calibri" pitchFamily="34" charset="0"/>
              <a:cs typeface="Calibri" pitchFamily="34" charset="0"/>
            </a:endParaRPr>
          </a:p>
        </p:txBody>
      </p:sp>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66096" y="2861331"/>
            <a:ext cx="4870400" cy="3195961"/>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23" name="Прямая со стрелкой 22"/>
          <p:cNvCxnSpPr/>
          <p:nvPr/>
        </p:nvCxnSpPr>
        <p:spPr bwMode="auto">
          <a:xfrm>
            <a:off x="6156176" y="4524616"/>
            <a:ext cx="144016" cy="432048"/>
          </a:xfrm>
          <a:prstGeom prst="straightConnector1">
            <a:avLst/>
          </a:prstGeom>
          <a:solidFill>
            <a:schemeClr val="accent1"/>
          </a:solidFill>
          <a:ln w="12700" cap="flat" cmpd="sng" algn="ctr">
            <a:solidFill>
              <a:schemeClr val="bg1">
                <a:lumMod val="50000"/>
              </a:schemeClr>
            </a:solidFill>
            <a:prstDash val="solid"/>
            <a:round/>
            <a:headEnd type="triangle" w="med" len="med"/>
            <a:tailEnd type="none" w="med" len="med"/>
          </a:ln>
          <a:effectLst/>
        </p:spPr>
      </p:cxnSp>
      <p:sp>
        <p:nvSpPr>
          <p:cNvPr id="24" name="TextBox 23"/>
          <p:cNvSpPr txBox="1"/>
          <p:nvPr/>
        </p:nvSpPr>
        <p:spPr>
          <a:xfrm>
            <a:off x="6236199" y="4776644"/>
            <a:ext cx="304891" cy="307777"/>
          </a:xfrm>
          <a:prstGeom prst="rect">
            <a:avLst/>
          </a:prstGeom>
          <a:noFill/>
        </p:spPr>
        <p:txBody>
          <a:bodyPr wrap="none" rtlCol="0">
            <a:spAutoFit/>
          </a:bodyPr>
          <a:lstStyle/>
          <a:p>
            <a:r>
              <a:rPr lang="en-US" sz="1400" dirty="0"/>
              <a:t>R</a:t>
            </a:r>
            <a:endParaRPr lang="ru-RU" sz="1400" dirty="0"/>
          </a:p>
        </p:txBody>
      </p:sp>
      <p:cxnSp>
        <p:nvCxnSpPr>
          <p:cNvPr id="26" name="Прямая соединительная линия 25"/>
          <p:cNvCxnSpPr/>
          <p:nvPr/>
        </p:nvCxnSpPr>
        <p:spPr bwMode="auto">
          <a:xfrm>
            <a:off x="5508104" y="5154632"/>
            <a:ext cx="0" cy="486000"/>
          </a:xfrm>
          <a:prstGeom prst="line">
            <a:avLst/>
          </a:prstGeom>
          <a:solidFill>
            <a:schemeClr val="accent1"/>
          </a:solidFill>
          <a:ln w="12700" cap="flat" cmpd="sng" algn="ctr">
            <a:solidFill>
              <a:schemeClr val="bg1">
                <a:lumMod val="50000"/>
              </a:schemeClr>
            </a:solidFill>
            <a:prstDash val="solid"/>
            <a:round/>
            <a:headEnd type="none" w="med" len="med"/>
            <a:tailEnd type="none" w="med" len="med"/>
          </a:ln>
          <a:effectLst/>
        </p:spPr>
      </p:cxnSp>
      <p:cxnSp>
        <p:nvCxnSpPr>
          <p:cNvPr id="36" name="Прямая соединительная линия 35"/>
          <p:cNvCxnSpPr/>
          <p:nvPr/>
        </p:nvCxnSpPr>
        <p:spPr bwMode="auto">
          <a:xfrm>
            <a:off x="6192180" y="5154632"/>
            <a:ext cx="0" cy="162000"/>
          </a:xfrm>
          <a:prstGeom prst="line">
            <a:avLst/>
          </a:prstGeom>
          <a:solidFill>
            <a:schemeClr val="accent1"/>
          </a:solidFill>
          <a:ln w="12700" cap="flat" cmpd="sng" algn="ctr">
            <a:solidFill>
              <a:schemeClr val="bg1">
                <a:lumMod val="50000"/>
              </a:schemeClr>
            </a:solidFill>
            <a:prstDash val="solid"/>
            <a:round/>
            <a:headEnd type="none" w="med" len="med"/>
            <a:tailEnd type="none" w="med" len="med"/>
          </a:ln>
          <a:effectLst/>
        </p:spPr>
      </p:cxnSp>
      <p:cxnSp>
        <p:nvCxnSpPr>
          <p:cNvPr id="37" name="Прямая со стрелкой 36"/>
          <p:cNvCxnSpPr/>
          <p:nvPr/>
        </p:nvCxnSpPr>
        <p:spPr bwMode="auto">
          <a:xfrm>
            <a:off x="5508104" y="5208692"/>
            <a:ext cx="684076" cy="0"/>
          </a:xfrm>
          <a:prstGeom prst="straightConnector1">
            <a:avLst/>
          </a:prstGeom>
          <a:solidFill>
            <a:schemeClr val="accent1"/>
          </a:solidFill>
          <a:ln w="12700" cap="flat" cmpd="sng" algn="ctr">
            <a:solidFill>
              <a:schemeClr val="bg1">
                <a:lumMod val="50000"/>
              </a:schemeClr>
            </a:solidFill>
            <a:prstDash val="solid"/>
            <a:round/>
            <a:headEnd type="triangle" w="sm" len="med"/>
            <a:tailEnd type="triangle" w="sm" len="med"/>
          </a:ln>
          <a:effectLst/>
        </p:spPr>
      </p:cxnSp>
      <p:sp>
        <p:nvSpPr>
          <p:cNvPr id="42" name="TextBox 41"/>
          <p:cNvSpPr txBox="1"/>
          <p:nvPr/>
        </p:nvSpPr>
        <p:spPr>
          <a:xfrm>
            <a:off x="5884884" y="4956664"/>
            <a:ext cx="293670" cy="307777"/>
          </a:xfrm>
          <a:prstGeom prst="rect">
            <a:avLst/>
          </a:prstGeom>
          <a:noFill/>
        </p:spPr>
        <p:txBody>
          <a:bodyPr wrap="none" rtlCol="0">
            <a:spAutoFit/>
          </a:bodyPr>
          <a:lstStyle/>
          <a:p>
            <a:r>
              <a:rPr lang="en-US" sz="1400" dirty="0" smtClean="0"/>
              <a:t>L</a:t>
            </a:r>
            <a:endParaRPr lang="ru-RU" sz="1400" dirty="0"/>
          </a:p>
        </p:txBody>
      </p:sp>
      <p:sp>
        <p:nvSpPr>
          <p:cNvPr id="43" name="TextBox 42"/>
          <p:cNvSpPr txBox="1"/>
          <p:nvPr/>
        </p:nvSpPr>
        <p:spPr>
          <a:xfrm>
            <a:off x="5650606" y="4592849"/>
            <a:ext cx="184730" cy="338554"/>
          </a:xfrm>
          <a:prstGeom prst="rect">
            <a:avLst/>
          </a:prstGeom>
          <a:noFill/>
        </p:spPr>
        <p:txBody>
          <a:bodyPr wrap="none" rtlCol="0">
            <a:spAutoFit/>
          </a:bodyPr>
          <a:lstStyle/>
          <a:p>
            <a:endParaRPr lang="ru-RU" dirty="0"/>
          </a:p>
        </p:txBody>
      </p:sp>
      <mc:AlternateContent xmlns:mc="http://schemas.openxmlformats.org/markup-compatibility/2006">
        <mc:Choice xmlns:a14="http://schemas.microsoft.com/office/drawing/2010/main" xmlns="" Requires="a14">
          <p:sp>
            <p:nvSpPr>
              <p:cNvPr id="44" name="TextBox 43"/>
              <p:cNvSpPr txBox="1"/>
              <p:nvPr/>
            </p:nvSpPr>
            <p:spPr>
              <a:xfrm>
                <a:off x="5508104" y="4718426"/>
                <a:ext cx="465384" cy="27424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type m:val="skw"/>
                          <m:ctrlPr>
                            <a:rPr lang="en-US" sz="900" b="1" i="1" smtClean="0">
                              <a:latin typeface="Cambria Math"/>
                            </a:rPr>
                          </m:ctrlPr>
                        </m:fPr>
                        <m:num>
                          <m:r>
                            <a:rPr lang="en-US" sz="900" b="1" i="1" smtClean="0">
                              <a:latin typeface="Cambria Math"/>
                            </a:rPr>
                            <m:t>𝟎</m:t>
                          </m:r>
                        </m:num>
                        <m:den>
                          <m:r>
                            <a:rPr lang="en-US" sz="900" b="1" i="1" smtClean="0">
                              <a:latin typeface="Cambria Math"/>
                            </a:rPr>
                            <m:t>𝟎𝟎</m:t>
                          </m:r>
                        </m:den>
                      </m:f>
                    </m:oMath>
                  </m:oMathPara>
                </a14:m>
                <a:endParaRPr lang="ru-RU" sz="900" b="1" dirty="0"/>
              </a:p>
            </p:txBody>
          </p:sp>
        </mc:Choice>
        <mc:Fallback>
          <p:sp>
            <p:nvSpPr>
              <p:cNvPr id="44" name="TextBox 43"/>
              <p:cNvSpPr txBox="1">
                <a:spLocks noRot="1" noChangeAspect="1" noMove="1" noResize="1" noEditPoints="1" noAdjustHandles="1" noChangeArrowheads="1" noChangeShapeType="1" noTextEdit="1"/>
              </p:cNvSpPr>
              <p:nvPr/>
            </p:nvSpPr>
            <p:spPr>
              <a:xfrm>
                <a:off x="5508104" y="4718426"/>
                <a:ext cx="465384" cy="274242"/>
              </a:xfrm>
              <a:prstGeom prst="rect">
                <a:avLst/>
              </a:prstGeom>
              <a:blipFill rotWithShape="1">
                <a:blip r:embed="rId7" cstate="print"/>
                <a:stretch>
                  <a:fillRect l="-23684" t="-86667" r="-40789" b="-142222"/>
                </a:stretch>
              </a:blipFill>
            </p:spPr>
            <p:txBody>
              <a:bodyPr/>
              <a:lstStyle/>
              <a:p>
                <a:r>
                  <a:rPr lang="ru-RU">
                    <a:noFill/>
                  </a:rPr>
                  <a:t> </a:t>
                </a:r>
              </a:p>
            </p:txBody>
          </p:sp>
        </mc:Fallback>
      </mc:AlternateContent>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title"/>
          </p:nvPr>
        </p:nvSpPr>
        <p:spPr>
          <a:xfrm>
            <a:off x="467544" y="188640"/>
            <a:ext cx="8334375" cy="225425"/>
          </a:xfrm>
        </p:spPr>
        <p:txBody>
          <a:bodyPr/>
          <a:lstStyle/>
          <a:p>
            <a:pPr marL="342900" indent="-342900">
              <a:lnSpc>
                <a:spcPct val="140000"/>
              </a:lnSpc>
              <a:spcBef>
                <a:spcPct val="20000"/>
              </a:spcBef>
            </a:pPr>
            <a:r>
              <a:rPr lang="ru-RU" sz="1800" dirty="0" smtClean="0"/>
              <a:t>Описание геометрии пути в программном комплексе </a:t>
            </a:r>
            <a:r>
              <a:rPr lang="ru-RU" sz="1800" dirty="0" smtClean="0">
                <a:solidFill>
                  <a:srgbClr val="C00000"/>
                </a:solidFill>
              </a:rPr>
              <a:t>У</a:t>
            </a:r>
            <a:r>
              <a:rPr lang="ru-RU" sz="1800" dirty="0" smtClean="0"/>
              <a:t>ниверсальный </a:t>
            </a:r>
            <a:r>
              <a:rPr lang="ru-RU" sz="1800" kern="1200" dirty="0" smtClean="0">
                <a:solidFill>
                  <a:srgbClr val="C00000"/>
                </a:solidFill>
              </a:rPr>
              <a:t>М</a:t>
            </a:r>
            <a:r>
              <a:rPr lang="ru-RU" sz="1800" kern="1200" dirty="0" smtClean="0"/>
              <a:t>еханизм</a:t>
            </a:r>
            <a:endParaRPr lang="ru-RU" sz="1800" dirty="0" smtClean="0">
              <a:solidFill>
                <a:srgbClr val="073F89"/>
              </a:solidFill>
              <a:latin typeface="+mn-lt"/>
            </a:endParaRPr>
          </a:p>
        </p:txBody>
      </p:sp>
      <p:sp>
        <p:nvSpPr>
          <p:cNvPr id="3" name="Прямоугольник 2"/>
          <p:cNvSpPr/>
          <p:nvPr/>
        </p:nvSpPr>
        <p:spPr>
          <a:xfrm>
            <a:off x="143508" y="575392"/>
            <a:ext cx="8892988" cy="338554"/>
          </a:xfrm>
          <a:prstGeom prst="rect">
            <a:avLst/>
          </a:prstGeom>
        </p:spPr>
        <p:txBody>
          <a:bodyPr wrap="square">
            <a:spAutoFit/>
          </a:bodyPr>
          <a:lstStyle/>
          <a:p>
            <a:pPr algn="l"/>
            <a:r>
              <a:rPr lang="ru-RU" b="1" dirty="0" smtClean="0">
                <a:latin typeface="+mj-lt"/>
                <a:cs typeface="Calibri" pitchFamily="34" charset="0"/>
              </a:rPr>
              <a:t>Особенности описания пути с использованием файла </a:t>
            </a:r>
            <a:r>
              <a:rPr lang="ru-RU" b="1" dirty="0" err="1" smtClean="0">
                <a:latin typeface="+mj-lt"/>
                <a:cs typeface="Calibri" pitchFamily="34" charset="0"/>
              </a:rPr>
              <a:t>макрогеометрии</a:t>
            </a:r>
            <a:r>
              <a:rPr lang="en-US" b="1" dirty="0" smtClean="0">
                <a:latin typeface="+mj-lt"/>
                <a:cs typeface="Calibri" pitchFamily="34" charset="0"/>
              </a:rPr>
              <a:t>:</a:t>
            </a:r>
            <a:endParaRPr lang="ru-RU" b="1" dirty="0" smtClean="0">
              <a:latin typeface="+mj-lt"/>
              <a:cs typeface="Calibri" pitchFamily="34" charset="0"/>
            </a:endParaRPr>
          </a:p>
        </p:txBody>
      </p:sp>
      <p:sp>
        <p:nvSpPr>
          <p:cNvPr id="29" name="Прямоугольник 28"/>
          <p:cNvSpPr/>
          <p:nvPr/>
        </p:nvSpPr>
        <p:spPr>
          <a:xfrm>
            <a:off x="179512" y="986944"/>
            <a:ext cx="8820980" cy="584775"/>
          </a:xfrm>
          <a:prstGeom prst="rect">
            <a:avLst/>
          </a:prstGeom>
        </p:spPr>
        <p:txBody>
          <a:bodyPr wrap="square">
            <a:spAutoFit/>
          </a:bodyPr>
          <a:lstStyle/>
          <a:p>
            <a:pPr marL="342900" indent="-342900" algn="l">
              <a:buAutoNum type="arabicPeriod"/>
            </a:pPr>
            <a:r>
              <a:rPr lang="ru-RU" dirty="0" smtClean="0">
                <a:latin typeface="+mj-lt"/>
              </a:rPr>
              <a:t>Файл </a:t>
            </a:r>
            <a:r>
              <a:rPr lang="ru-RU" dirty="0" err="1" smtClean="0">
                <a:latin typeface="+mj-lt"/>
              </a:rPr>
              <a:t>макрогеометрии</a:t>
            </a:r>
            <a:r>
              <a:rPr lang="ru-RU" dirty="0" smtClean="0">
                <a:latin typeface="+mj-lt"/>
              </a:rPr>
              <a:t> содержит описание </a:t>
            </a:r>
            <a:r>
              <a:rPr lang="ru-RU" u="sng" dirty="0" smtClean="0">
                <a:latin typeface="+mj-lt"/>
              </a:rPr>
              <a:t>одной</a:t>
            </a:r>
            <a:r>
              <a:rPr lang="ru-RU" dirty="0" smtClean="0">
                <a:latin typeface="+mj-lt"/>
              </a:rPr>
              <a:t> линии движения в </a:t>
            </a:r>
            <a:r>
              <a:rPr lang="ru-RU" u="sng" dirty="0" smtClean="0">
                <a:latin typeface="+mj-lt"/>
              </a:rPr>
              <a:t>одном направлении</a:t>
            </a:r>
            <a:r>
              <a:rPr lang="ru-RU" dirty="0" smtClean="0">
                <a:latin typeface="+mj-lt"/>
              </a:rPr>
              <a:t> для выбранного </a:t>
            </a:r>
            <a:r>
              <a:rPr lang="ru-RU" u="sng" dirty="0" smtClean="0">
                <a:latin typeface="+mj-lt"/>
              </a:rPr>
              <a:t>начального положения</a:t>
            </a:r>
            <a:r>
              <a:rPr lang="ru-RU" dirty="0" smtClean="0">
                <a:latin typeface="+mj-lt"/>
              </a:rPr>
              <a:t> на пути</a:t>
            </a:r>
            <a:r>
              <a:rPr lang="en-US" dirty="0" smtClean="0">
                <a:latin typeface="+mj-lt"/>
              </a:rPr>
              <a:t>:</a:t>
            </a:r>
            <a:endParaRPr lang="ru-RU" dirty="0" smtClean="0">
              <a:latin typeface="+mj-lt"/>
            </a:endParaRPr>
          </a:p>
        </p:txBody>
      </p:sp>
      <p:sp>
        <p:nvSpPr>
          <p:cNvPr id="4" name="Прямоугольник 3"/>
          <p:cNvSpPr/>
          <p:nvPr/>
        </p:nvSpPr>
        <p:spPr>
          <a:xfrm>
            <a:off x="215516" y="3429000"/>
            <a:ext cx="8640960" cy="338554"/>
          </a:xfrm>
          <a:prstGeom prst="rect">
            <a:avLst/>
          </a:prstGeom>
        </p:spPr>
        <p:txBody>
          <a:bodyPr wrap="square">
            <a:spAutoFit/>
          </a:bodyPr>
          <a:lstStyle/>
          <a:p>
            <a:pPr marL="342900" indent="-342900" algn="l">
              <a:buFont typeface="+mj-lt"/>
              <a:buAutoNum type="arabicPeriod" startAt="2"/>
            </a:pPr>
            <a:r>
              <a:rPr lang="ru-RU" dirty="0" smtClean="0">
                <a:latin typeface="+mj-lt"/>
                <a:cs typeface="Calibri" pitchFamily="34" charset="0"/>
              </a:rPr>
              <a:t>Состояние стрелочных переводов не может изменяться в процессе моделирования</a:t>
            </a:r>
            <a:endParaRPr lang="ru-RU" dirty="0">
              <a:latin typeface="+mj-lt"/>
              <a:cs typeface="Calibri" pitchFamily="34" charset="0"/>
            </a:endParaRPr>
          </a:p>
        </p:txBody>
      </p:sp>
      <p:cxnSp>
        <p:nvCxnSpPr>
          <p:cNvPr id="18468" name="Прямая соединительная линия 18467"/>
          <p:cNvCxnSpPr/>
          <p:nvPr/>
        </p:nvCxnSpPr>
        <p:spPr bwMode="auto">
          <a:xfrm>
            <a:off x="215516" y="3897052"/>
            <a:ext cx="8640960" cy="0"/>
          </a:xfrm>
          <a:prstGeom prst="line">
            <a:avLst/>
          </a:prstGeom>
          <a:solidFill>
            <a:schemeClr val="accent1"/>
          </a:solidFill>
          <a:ln w="28575" cap="flat" cmpd="sng" algn="ctr">
            <a:solidFill>
              <a:schemeClr val="accent2"/>
            </a:solidFill>
            <a:prstDash val="solid"/>
            <a:round/>
            <a:headEnd type="none" w="med" len="med"/>
            <a:tailEnd type="none" w="med" len="med"/>
          </a:ln>
          <a:effectLst/>
        </p:spPr>
      </p:cxnSp>
      <p:sp>
        <p:nvSpPr>
          <p:cNvPr id="130" name="Стрелка вниз 129"/>
          <p:cNvSpPr/>
          <p:nvPr/>
        </p:nvSpPr>
        <p:spPr bwMode="auto">
          <a:xfrm>
            <a:off x="4392016" y="4005064"/>
            <a:ext cx="324000" cy="360040"/>
          </a:xfrm>
          <a:prstGeom prst="downArrow">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31" name="Text Box 28"/>
          <p:cNvSpPr txBox="1">
            <a:spLocks noChangeArrowheads="1"/>
          </p:cNvSpPr>
          <p:nvPr/>
        </p:nvSpPr>
        <p:spPr bwMode="auto">
          <a:xfrm>
            <a:off x="180913" y="5765194"/>
            <a:ext cx="8783575" cy="400110"/>
          </a:xfrm>
          <a:prstGeom prst="rect">
            <a:avLst/>
          </a:prstGeom>
          <a:noFill/>
          <a:ln w="9525">
            <a:noFill/>
            <a:miter lim="800000"/>
            <a:headEnd/>
            <a:tailEnd/>
          </a:ln>
          <a:effectLst/>
        </p:spPr>
        <p:txBody>
          <a:bodyPr wrap="square">
            <a:spAutoFit/>
          </a:bodyPr>
          <a:lstStyle/>
          <a:p>
            <a:r>
              <a:rPr lang="ru-RU" altLang="zh-CN" sz="1800" b="1" dirty="0">
                <a:ea typeface="宋体" pitchFamily="2" charset="-122"/>
              </a:rPr>
              <a:t>Составная модель сети дорог</a:t>
            </a:r>
            <a:r>
              <a:rPr lang="en-US" altLang="zh-CN" sz="2000" b="1" dirty="0" smtClean="0">
                <a:solidFill>
                  <a:srgbClr val="C00000"/>
                </a:solidFill>
                <a:ea typeface="宋体" pitchFamily="2" charset="-122"/>
              </a:rPr>
              <a:t> </a:t>
            </a:r>
            <a:r>
              <a:rPr lang="en-US" altLang="zh-CN" sz="1800" b="1" dirty="0" smtClean="0">
                <a:solidFill>
                  <a:srgbClr val="C00000"/>
                </a:solidFill>
                <a:ea typeface="宋体" pitchFamily="2" charset="-122"/>
              </a:rPr>
              <a:t>UM</a:t>
            </a:r>
            <a:r>
              <a:rPr lang="ru-RU" altLang="zh-CN" sz="1800" b="1" dirty="0" smtClean="0">
                <a:solidFill>
                  <a:srgbClr val="C00000"/>
                </a:solidFill>
                <a:ea typeface="宋体" pitchFamily="2" charset="-122"/>
              </a:rPr>
              <a:t> </a:t>
            </a:r>
            <a:r>
              <a:rPr lang="en-US" altLang="zh-CN" sz="1800" b="1" dirty="0" smtClean="0">
                <a:solidFill>
                  <a:srgbClr val="C00000"/>
                </a:solidFill>
                <a:ea typeface="宋体" pitchFamily="2" charset="-122"/>
              </a:rPr>
              <a:t>Railroad</a:t>
            </a:r>
            <a:endParaRPr lang="ru-RU" sz="1800" b="1" i="1" dirty="0">
              <a:solidFill>
                <a:srgbClr val="C00000"/>
              </a:solidFill>
              <a:latin typeface="Arial" charset="0"/>
            </a:endParaRPr>
          </a:p>
        </p:txBody>
      </p:sp>
      <p:grpSp>
        <p:nvGrpSpPr>
          <p:cNvPr id="18483" name="Группа 18482"/>
          <p:cNvGrpSpPr/>
          <p:nvPr/>
        </p:nvGrpSpPr>
        <p:grpSpPr>
          <a:xfrm>
            <a:off x="-1043408" y="-675456"/>
            <a:ext cx="10944000" cy="6012000"/>
            <a:chOff x="-1043408" y="-675456"/>
            <a:chExt cx="10944000" cy="6012000"/>
          </a:xfrm>
        </p:grpSpPr>
        <p:sp>
          <p:nvSpPr>
            <p:cNvPr id="18477" name="Трапеция 18476"/>
            <p:cNvSpPr/>
            <p:nvPr/>
          </p:nvSpPr>
          <p:spPr bwMode="auto">
            <a:xfrm>
              <a:off x="341249" y="2852936"/>
              <a:ext cx="7896390" cy="245985"/>
            </a:xfrm>
            <a:prstGeom prst="trapezoid">
              <a:avLst/>
            </a:prstGeom>
            <a:solidFill>
              <a:schemeClr val="bg1">
                <a:lumMod val="95000"/>
              </a:schemeClr>
            </a:solidFill>
            <a:ln w="9525" cap="flat" cmpd="sng" algn="ctr">
              <a:solidFill>
                <a:schemeClr val="tx1"/>
              </a:solidFill>
              <a:prstDash val="solid"/>
              <a:round/>
              <a:headEnd type="none" w="med" len="med"/>
              <a:tailEnd type="triangle" w="med" len="med"/>
            </a:ln>
            <a:effectLst/>
          </p:spPr>
          <p:txBody>
            <a:bodyPr vert="horz" wrap="squar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8469" name="Параллелограмм 18468"/>
            <p:cNvSpPr/>
            <p:nvPr/>
          </p:nvSpPr>
          <p:spPr bwMode="auto">
            <a:xfrm>
              <a:off x="395536" y="1741593"/>
              <a:ext cx="8064896" cy="1131236"/>
            </a:xfrm>
            <a:prstGeom prst="parallelogram">
              <a:avLst/>
            </a:prstGeom>
            <a:solidFill>
              <a:schemeClr val="bg1">
                <a:lumMod val="95000"/>
              </a:schemeClr>
            </a:solidFill>
            <a:ln w="9525" cap="flat" cmpd="sng" algn="ctr">
              <a:solidFill>
                <a:schemeClr val="tx1"/>
              </a:solidFill>
              <a:prstDash val="solid"/>
              <a:round/>
              <a:headEnd type="none" w="med" len="med"/>
              <a:tailEnd type="triangle" w="med" len="med"/>
            </a:ln>
            <a:effectLst/>
          </p:spPr>
          <p:txBody>
            <a:bodyPr vert="horz" wrap="squar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grpSp>
          <p:nvGrpSpPr>
            <p:cNvPr id="18458" name="Группа 18457"/>
            <p:cNvGrpSpPr/>
            <p:nvPr/>
          </p:nvGrpSpPr>
          <p:grpSpPr>
            <a:xfrm>
              <a:off x="-1043408" y="-675456"/>
              <a:ext cx="10944000" cy="6012000"/>
              <a:chOff x="-1112712" y="-731288"/>
              <a:chExt cx="11373344" cy="6644564"/>
            </a:xfrm>
          </p:grpSpPr>
          <p:grpSp>
            <p:nvGrpSpPr>
              <p:cNvPr id="18452" name="Группа 18451"/>
              <p:cNvGrpSpPr/>
              <p:nvPr/>
            </p:nvGrpSpPr>
            <p:grpSpPr>
              <a:xfrm>
                <a:off x="-1112712" y="-731288"/>
                <a:ext cx="11373344" cy="6644564"/>
                <a:chOff x="-1112712" y="-1055324"/>
                <a:chExt cx="11373344" cy="6644564"/>
              </a:xfrm>
            </p:grpSpPr>
            <p:grpSp>
              <p:nvGrpSpPr>
                <p:cNvPr id="76" name="Группа 75"/>
                <p:cNvGrpSpPr/>
                <p:nvPr/>
              </p:nvGrpSpPr>
              <p:grpSpPr>
                <a:xfrm flipV="1">
                  <a:off x="3347864" y="-1054620"/>
                  <a:ext cx="6912768" cy="6643860"/>
                  <a:chOff x="-648580" y="-1225364"/>
                  <a:chExt cx="6912768" cy="6643860"/>
                </a:xfrm>
              </p:grpSpPr>
              <p:grpSp>
                <p:nvGrpSpPr>
                  <p:cNvPr id="77" name="Группа 76"/>
                  <p:cNvGrpSpPr/>
                  <p:nvPr/>
                </p:nvGrpSpPr>
                <p:grpSpPr>
                  <a:xfrm>
                    <a:off x="-648580" y="-1225364"/>
                    <a:ext cx="4064532" cy="6643156"/>
                    <a:chOff x="-648580" y="-1225364"/>
                    <a:chExt cx="4064532" cy="6643156"/>
                  </a:xfrm>
                </p:grpSpPr>
                <p:sp>
                  <p:nvSpPr>
                    <p:cNvPr id="83" name="Дуга 82"/>
                    <p:cNvSpPr/>
                    <p:nvPr/>
                  </p:nvSpPr>
                  <p:spPr bwMode="auto">
                    <a:xfrm>
                      <a:off x="-648580" y="1699532"/>
                      <a:ext cx="3857652" cy="3718260"/>
                    </a:xfrm>
                    <a:prstGeom prst="arc">
                      <a:avLst>
                        <a:gd name="adj1" fmla="val 16200000"/>
                        <a:gd name="adj2" fmla="val 1760536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84" name="Дуга 83"/>
                    <p:cNvSpPr/>
                    <p:nvPr/>
                  </p:nvSpPr>
                  <p:spPr bwMode="auto">
                    <a:xfrm flipV="1">
                      <a:off x="-441700" y="-1225364"/>
                      <a:ext cx="3857652" cy="3718260"/>
                    </a:xfrm>
                    <a:prstGeom prst="arc">
                      <a:avLst>
                        <a:gd name="adj1" fmla="val 16200000"/>
                        <a:gd name="adj2" fmla="val 17681469"/>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grpSp>
              <p:grpSp>
                <p:nvGrpSpPr>
                  <p:cNvPr id="78" name="Группа 77"/>
                  <p:cNvGrpSpPr/>
                  <p:nvPr/>
                </p:nvGrpSpPr>
                <p:grpSpPr>
                  <a:xfrm flipH="1">
                    <a:off x="2402616" y="-1224660"/>
                    <a:ext cx="3861572" cy="6643156"/>
                    <a:chOff x="-441700" y="-1225364"/>
                    <a:chExt cx="3861572" cy="6643156"/>
                  </a:xfrm>
                </p:grpSpPr>
                <p:sp>
                  <p:nvSpPr>
                    <p:cNvPr id="81" name="Дуга 80"/>
                    <p:cNvSpPr/>
                    <p:nvPr/>
                  </p:nvSpPr>
                  <p:spPr bwMode="auto">
                    <a:xfrm>
                      <a:off x="-437780" y="1699532"/>
                      <a:ext cx="3857652" cy="3718260"/>
                    </a:xfrm>
                    <a:prstGeom prst="arc">
                      <a:avLst>
                        <a:gd name="adj1" fmla="val 16200000"/>
                        <a:gd name="adj2" fmla="val 17681469"/>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82" name="Дуга 81"/>
                    <p:cNvSpPr/>
                    <p:nvPr/>
                  </p:nvSpPr>
                  <p:spPr bwMode="auto">
                    <a:xfrm flipV="1">
                      <a:off x="-441700" y="-1225364"/>
                      <a:ext cx="3857652" cy="3718260"/>
                    </a:xfrm>
                    <a:prstGeom prst="arc">
                      <a:avLst>
                        <a:gd name="adj1" fmla="val 16200000"/>
                        <a:gd name="adj2" fmla="val 17433684"/>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grpSp>
              <p:cxnSp>
                <p:nvCxnSpPr>
                  <p:cNvPr id="79" name="Прямая соединительная линия 78"/>
                  <p:cNvCxnSpPr>
                    <a:stCxn id="83" idx="2"/>
                    <a:endCxn id="82" idx="2"/>
                  </p:cNvCxnSpPr>
                  <p:nvPr/>
                </p:nvCxnSpPr>
                <p:spPr bwMode="auto">
                  <a:xfrm>
                    <a:off x="1985170" y="1828139"/>
                    <a:ext cx="1729352" cy="566523"/>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0" name="Прямая соединительная линия 79"/>
                  <p:cNvCxnSpPr>
                    <a:stCxn id="81" idx="2"/>
                    <a:endCxn id="84" idx="2"/>
                  </p:cNvCxnSpPr>
                  <p:nvPr/>
                </p:nvCxnSpPr>
                <p:spPr bwMode="auto">
                  <a:xfrm flipH="1">
                    <a:off x="2229018" y="1843261"/>
                    <a:ext cx="1360531" cy="506610"/>
                  </a:xfrm>
                  <a:prstGeom prst="line">
                    <a:avLst/>
                  </a:prstGeom>
                  <a:solidFill>
                    <a:schemeClr val="accent1"/>
                  </a:solidFill>
                  <a:ln w="28575" cap="flat" cmpd="sng" algn="ctr">
                    <a:solidFill>
                      <a:srgbClr val="C00000"/>
                    </a:solidFill>
                    <a:prstDash val="solid"/>
                    <a:round/>
                    <a:headEnd type="none" w="med" len="med"/>
                    <a:tailEnd type="none" w="med" len="med"/>
                  </a:ln>
                  <a:effectLst/>
                </p:spPr>
              </p:cxnSp>
            </p:grpSp>
            <p:grpSp>
              <p:nvGrpSpPr>
                <p:cNvPr id="18436" name="Группа 18435"/>
                <p:cNvGrpSpPr/>
                <p:nvPr/>
              </p:nvGrpSpPr>
              <p:grpSpPr>
                <a:xfrm flipV="1">
                  <a:off x="539552" y="1869572"/>
                  <a:ext cx="7992888" cy="804731"/>
                  <a:chOff x="359532" y="1688869"/>
                  <a:chExt cx="7992888" cy="804731"/>
                </a:xfrm>
              </p:grpSpPr>
              <p:cxnSp>
                <p:nvCxnSpPr>
                  <p:cNvPr id="6" name="Прямая соединительная линия 5"/>
                  <p:cNvCxnSpPr/>
                  <p:nvPr/>
                </p:nvCxnSpPr>
                <p:spPr bwMode="auto">
                  <a:xfrm>
                    <a:off x="359532" y="1688869"/>
                    <a:ext cx="2952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5" name="Прямая соединительная линия 64"/>
                  <p:cNvCxnSpPr/>
                  <p:nvPr/>
                </p:nvCxnSpPr>
                <p:spPr bwMode="auto">
                  <a:xfrm>
                    <a:off x="503876" y="2492896"/>
                    <a:ext cx="2952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7" name="Прямая соединительная линия 86"/>
                  <p:cNvCxnSpPr/>
                  <p:nvPr/>
                </p:nvCxnSpPr>
                <p:spPr bwMode="auto">
                  <a:xfrm>
                    <a:off x="5148064" y="1690960"/>
                    <a:ext cx="2952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8" name="Прямая соединительная линия 87"/>
                  <p:cNvCxnSpPr/>
                  <p:nvPr/>
                </p:nvCxnSpPr>
                <p:spPr bwMode="auto">
                  <a:xfrm>
                    <a:off x="5400420" y="2492192"/>
                    <a:ext cx="2952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9" name="Прямая соединительная линия 88"/>
                  <p:cNvCxnSpPr/>
                  <p:nvPr/>
                </p:nvCxnSpPr>
                <p:spPr bwMode="auto">
                  <a:xfrm>
                    <a:off x="3312267" y="1690388"/>
                    <a:ext cx="1836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90" name="Прямая соединительная линия 89"/>
                  <p:cNvCxnSpPr/>
                  <p:nvPr/>
                </p:nvCxnSpPr>
                <p:spPr bwMode="auto">
                  <a:xfrm>
                    <a:off x="3456611" y="2493600"/>
                    <a:ext cx="1836000" cy="0"/>
                  </a:xfrm>
                  <a:prstGeom prst="line">
                    <a:avLst/>
                  </a:prstGeom>
                  <a:solidFill>
                    <a:schemeClr val="accent1"/>
                  </a:solidFill>
                  <a:ln w="28575" cap="flat" cmpd="sng" algn="ctr">
                    <a:solidFill>
                      <a:srgbClr val="C00000"/>
                    </a:solidFill>
                    <a:prstDash val="solid"/>
                    <a:round/>
                    <a:headEnd type="none" w="med" len="med"/>
                    <a:tailEnd type="none" w="med" len="med"/>
                  </a:ln>
                  <a:effectLst/>
                </p:spPr>
              </p:cxnSp>
            </p:grpSp>
            <p:grpSp>
              <p:nvGrpSpPr>
                <p:cNvPr id="18432" name="Группа 18431"/>
                <p:cNvGrpSpPr/>
                <p:nvPr/>
              </p:nvGrpSpPr>
              <p:grpSpPr>
                <a:xfrm flipV="1">
                  <a:off x="-1112712" y="-1055324"/>
                  <a:ext cx="6701968" cy="6643860"/>
                  <a:chOff x="-437780" y="-1225364"/>
                  <a:chExt cx="6701968" cy="6643860"/>
                </a:xfrm>
              </p:grpSpPr>
              <p:grpSp>
                <p:nvGrpSpPr>
                  <p:cNvPr id="12" name="Группа 11"/>
                  <p:cNvGrpSpPr/>
                  <p:nvPr/>
                </p:nvGrpSpPr>
                <p:grpSpPr>
                  <a:xfrm>
                    <a:off x="-437780" y="-1225364"/>
                    <a:ext cx="4033752" cy="6643156"/>
                    <a:chOff x="-437780" y="-1225364"/>
                    <a:chExt cx="4033752" cy="6643156"/>
                  </a:xfrm>
                </p:grpSpPr>
                <p:sp>
                  <p:nvSpPr>
                    <p:cNvPr id="66" name="Дуга 65"/>
                    <p:cNvSpPr/>
                    <p:nvPr/>
                  </p:nvSpPr>
                  <p:spPr bwMode="auto">
                    <a:xfrm flipV="1">
                      <a:off x="-261680" y="-1225364"/>
                      <a:ext cx="3857652" cy="3718260"/>
                    </a:xfrm>
                    <a:prstGeom prst="arc">
                      <a:avLst>
                        <a:gd name="adj1" fmla="val 16200000"/>
                        <a:gd name="adj2" fmla="val 17824484"/>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0" name="Дуга 9"/>
                    <p:cNvSpPr/>
                    <p:nvPr/>
                  </p:nvSpPr>
                  <p:spPr bwMode="auto">
                    <a:xfrm>
                      <a:off x="-437780" y="1699532"/>
                      <a:ext cx="3857652" cy="3718260"/>
                    </a:xfrm>
                    <a:prstGeom prst="arc">
                      <a:avLst>
                        <a:gd name="adj1" fmla="val 16200000"/>
                        <a:gd name="adj2" fmla="val 17681469"/>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grpSp>
              <p:grpSp>
                <p:nvGrpSpPr>
                  <p:cNvPr id="67" name="Группа 66"/>
                  <p:cNvGrpSpPr/>
                  <p:nvPr/>
                </p:nvGrpSpPr>
                <p:grpSpPr>
                  <a:xfrm flipH="1">
                    <a:off x="2402616" y="-1224660"/>
                    <a:ext cx="3861572" cy="6643156"/>
                    <a:chOff x="-441700" y="-1225364"/>
                    <a:chExt cx="3861572" cy="6643156"/>
                  </a:xfrm>
                </p:grpSpPr>
                <p:sp>
                  <p:nvSpPr>
                    <p:cNvPr id="68" name="Дуга 67"/>
                    <p:cNvSpPr/>
                    <p:nvPr/>
                  </p:nvSpPr>
                  <p:spPr bwMode="auto">
                    <a:xfrm>
                      <a:off x="-437780" y="1699532"/>
                      <a:ext cx="3857652" cy="3718260"/>
                    </a:xfrm>
                    <a:prstGeom prst="arc">
                      <a:avLst>
                        <a:gd name="adj1" fmla="val 16200000"/>
                        <a:gd name="adj2" fmla="val 17681469"/>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69" name="Дуга 68"/>
                    <p:cNvSpPr/>
                    <p:nvPr/>
                  </p:nvSpPr>
                  <p:spPr bwMode="auto">
                    <a:xfrm flipV="1">
                      <a:off x="-441700" y="-1225364"/>
                      <a:ext cx="3857652" cy="3718260"/>
                    </a:xfrm>
                    <a:prstGeom prst="arc">
                      <a:avLst>
                        <a:gd name="adj1" fmla="val 16200000"/>
                        <a:gd name="adj2" fmla="val 17407744"/>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grpSp>
              <p:cxnSp>
                <p:nvCxnSpPr>
                  <p:cNvPr id="17" name="Прямая соединительная линия 16"/>
                  <p:cNvCxnSpPr>
                    <a:stCxn id="10" idx="2"/>
                    <a:endCxn id="69" idx="2"/>
                  </p:cNvCxnSpPr>
                  <p:nvPr/>
                </p:nvCxnSpPr>
                <p:spPr bwMode="auto">
                  <a:xfrm>
                    <a:off x="2232939" y="1842557"/>
                    <a:ext cx="1494363" cy="556245"/>
                  </a:xfrm>
                  <a:prstGeom prst="line">
                    <a:avLst/>
                  </a:prstGeom>
                  <a:solidFill>
                    <a:schemeClr val="accent1"/>
                  </a:solidFill>
                  <a:ln w="28575" cap="flat" cmpd="sng" algn="ctr">
                    <a:solidFill>
                      <a:srgbClr val="C00000"/>
                    </a:solidFill>
                    <a:prstDash val="solid"/>
                    <a:round/>
                    <a:headEnd type="none" w="med" len="med"/>
                    <a:tailEnd type="none" w="med" len="med"/>
                  </a:ln>
                  <a:effectLst/>
                </p:spPr>
              </p:cxnSp>
              <p:cxnSp>
                <p:nvCxnSpPr>
                  <p:cNvPr id="25" name="Прямая соединительная линия 24"/>
                  <p:cNvCxnSpPr>
                    <a:stCxn id="68" idx="2"/>
                    <a:endCxn id="66" idx="2"/>
                  </p:cNvCxnSpPr>
                  <p:nvPr/>
                </p:nvCxnSpPr>
                <p:spPr bwMode="auto">
                  <a:xfrm flipH="1">
                    <a:off x="2477952" y="1843261"/>
                    <a:ext cx="1111598" cy="477398"/>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grpSp>
          <p:cxnSp>
            <p:nvCxnSpPr>
              <p:cNvPr id="98" name="Прямая соединительная линия 97"/>
              <p:cNvCxnSpPr/>
              <p:nvPr/>
            </p:nvCxnSpPr>
            <p:spPr bwMode="auto">
              <a:xfrm flipV="1">
                <a:off x="3635896" y="2292921"/>
                <a:ext cx="1836000" cy="0"/>
              </a:xfrm>
              <a:prstGeom prst="line">
                <a:avLst/>
              </a:prstGeom>
              <a:solidFill>
                <a:schemeClr val="accent1"/>
              </a:solidFill>
              <a:ln w="28575" cap="flat" cmpd="sng" algn="ctr">
                <a:solidFill>
                  <a:schemeClr val="accent6"/>
                </a:solidFill>
                <a:prstDash val="solid"/>
                <a:round/>
                <a:headEnd type="none" w="med" len="med"/>
                <a:tailEnd type="triangle" w="lg" len="med"/>
              </a:ln>
              <a:effectLst/>
            </p:spPr>
          </p:cxnSp>
          <p:sp>
            <p:nvSpPr>
              <p:cNvPr id="18442" name="Прямоугольник 18441"/>
              <p:cNvSpPr/>
              <p:nvPr/>
            </p:nvSpPr>
            <p:spPr>
              <a:xfrm>
                <a:off x="3739299" y="2306802"/>
                <a:ext cx="1609451" cy="374176"/>
              </a:xfrm>
              <a:prstGeom prst="rect">
                <a:avLst/>
              </a:prstGeom>
            </p:spPr>
            <p:txBody>
              <a:bodyPr wrap="none">
                <a:spAutoFit/>
              </a:bodyPr>
              <a:lstStyle/>
              <a:p>
                <a:r>
                  <a:rPr lang="ru-RU" dirty="0" smtClean="0">
                    <a:latin typeface="Calibri" pitchFamily="34" charset="0"/>
                    <a:cs typeface="Calibri" pitchFamily="34" charset="0"/>
                  </a:rPr>
                  <a:t>Прямой проезд</a:t>
                </a:r>
                <a:endParaRPr lang="ru-RU" dirty="0">
                  <a:latin typeface="Calibri" pitchFamily="34" charset="0"/>
                  <a:cs typeface="Calibri" pitchFamily="34" charset="0"/>
                </a:endParaRPr>
              </a:p>
            </p:txBody>
          </p:sp>
          <p:cxnSp>
            <p:nvCxnSpPr>
              <p:cNvPr id="18454" name="Прямая соединительная линия 18453"/>
              <p:cNvCxnSpPr/>
              <p:nvPr/>
            </p:nvCxnSpPr>
            <p:spPr bwMode="auto">
              <a:xfrm>
                <a:off x="816114" y="3059684"/>
                <a:ext cx="176100" cy="601515"/>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8455" name="TextBox 18454"/>
              <p:cNvSpPr txBox="1"/>
              <p:nvPr/>
            </p:nvSpPr>
            <p:spPr>
              <a:xfrm>
                <a:off x="846708" y="3440217"/>
                <a:ext cx="2626376" cy="374176"/>
              </a:xfrm>
              <a:prstGeom prst="rect">
                <a:avLst/>
              </a:prstGeom>
              <a:noFill/>
            </p:spPr>
            <p:txBody>
              <a:bodyPr wrap="square" rtlCol="0">
                <a:spAutoFit/>
              </a:bodyPr>
              <a:lstStyle/>
              <a:p>
                <a:r>
                  <a:rPr lang="ru-RU" dirty="0" smtClean="0">
                    <a:latin typeface="Calibri" pitchFamily="34" charset="0"/>
                    <a:cs typeface="Calibri" pitchFamily="34" charset="0"/>
                  </a:rPr>
                  <a:t>Точка начала движения</a:t>
                </a:r>
                <a:endParaRPr lang="ru-RU" dirty="0">
                  <a:latin typeface="Calibri" pitchFamily="34" charset="0"/>
                  <a:cs typeface="Calibri" pitchFamily="34" charset="0"/>
                </a:endParaRPr>
              </a:p>
            </p:txBody>
          </p:sp>
          <p:sp>
            <p:nvSpPr>
              <p:cNvPr id="18457" name="Овал 18456"/>
              <p:cNvSpPr/>
              <p:nvPr/>
            </p:nvSpPr>
            <p:spPr bwMode="auto">
              <a:xfrm>
                <a:off x="762114" y="2940748"/>
                <a:ext cx="108000" cy="108000"/>
              </a:xfrm>
              <a:prstGeom prst="ellipse">
                <a:avLst/>
              </a:prstGeom>
              <a:solidFill>
                <a:srgbClr val="C00000"/>
              </a:solidFill>
              <a:ln w="127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grpSp>
        <p:cxnSp>
          <p:nvCxnSpPr>
            <p:cNvPr id="18472" name="Прямая соединительная линия 18471"/>
            <p:cNvCxnSpPr/>
            <p:nvPr/>
          </p:nvCxnSpPr>
          <p:spPr bwMode="auto">
            <a:xfrm>
              <a:off x="8460432" y="1741593"/>
              <a:ext cx="122763" cy="6852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149" name="Прямоугольник 148"/>
          <p:cNvSpPr/>
          <p:nvPr/>
        </p:nvSpPr>
        <p:spPr>
          <a:xfrm>
            <a:off x="539552" y="4365104"/>
            <a:ext cx="8043643" cy="1246495"/>
          </a:xfrm>
          <a:prstGeom prst="rect">
            <a:avLst/>
          </a:prstGeom>
        </p:spPr>
        <p:txBody>
          <a:bodyPr wrap="square">
            <a:spAutoFit/>
          </a:bodyPr>
          <a:lstStyle/>
          <a:p>
            <a:pPr marL="285750" indent="-285750">
              <a:spcAft>
                <a:spcPts val="600"/>
              </a:spcAft>
              <a:buFont typeface="Arial" pitchFamily="34" charset="0"/>
              <a:buChar char="−"/>
            </a:pPr>
            <a:r>
              <a:rPr lang="ru-RU" b="1" dirty="0">
                <a:solidFill>
                  <a:schemeClr val="accent6">
                    <a:lumMod val="50000"/>
                  </a:schemeClr>
                </a:solidFill>
                <a:latin typeface="+mj-lt"/>
              </a:rPr>
              <a:t>Невозможность использования модели пути в составе </a:t>
            </a:r>
            <a:br>
              <a:rPr lang="ru-RU" b="1" dirty="0">
                <a:solidFill>
                  <a:schemeClr val="accent6">
                    <a:lumMod val="50000"/>
                  </a:schemeClr>
                </a:solidFill>
                <a:latin typeface="+mj-lt"/>
              </a:rPr>
            </a:br>
            <a:r>
              <a:rPr lang="ru-RU" b="1" dirty="0">
                <a:solidFill>
                  <a:schemeClr val="accent6">
                    <a:lumMod val="50000"/>
                  </a:schemeClr>
                </a:solidFill>
                <a:latin typeface="+mj-lt"/>
              </a:rPr>
              <a:t>современных ж/д тренажеров</a:t>
            </a:r>
          </a:p>
          <a:p>
            <a:pPr marL="285750" indent="-285750">
              <a:spcAft>
                <a:spcPts val="600"/>
              </a:spcAft>
              <a:buFont typeface="Arial" pitchFamily="34" charset="0"/>
              <a:buChar char="−"/>
            </a:pPr>
            <a:r>
              <a:rPr lang="ru-RU" dirty="0" smtClean="0">
                <a:solidFill>
                  <a:schemeClr val="accent6">
                    <a:lumMod val="50000"/>
                  </a:schemeClr>
                </a:solidFill>
                <a:latin typeface="+mj-lt"/>
              </a:rPr>
              <a:t>Сложность процедуры описания </a:t>
            </a:r>
            <a:r>
              <a:rPr lang="ru-RU" dirty="0">
                <a:solidFill>
                  <a:schemeClr val="accent6">
                    <a:lumMod val="50000"/>
                  </a:schemeClr>
                </a:solidFill>
                <a:latin typeface="+mj-lt"/>
              </a:rPr>
              <a:t>геометрии </a:t>
            </a:r>
            <a:r>
              <a:rPr lang="ru-RU" dirty="0" smtClean="0">
                <a:solidFill>
                  <a:schemeClr val="accent6">
                    <a:lumMod val="50000"/>
                  </a:schemeClr>
                </a:solidFill>
                <a:latin typeface="+mj-lt"/>
              </a:rPr>
              <a:t>пути </a:t>
            </a:r>
            <a:r>
              <a:rPr lang="ru-RU" dirty="0">
                <a:solidFill>
                  <a:schemeClr val="accent6">
                    <a:lumMod val="50000"/>
                  </a:schemeClr>
                </a:solidFill>
                <a:latin typeface="+mj-lt"/>
              </a:rPr>
              <a:t>для </a:t>
            </a:r>
            <a:r>
              <a:rPr lang="ru-RU" dirty="0" smtClean="0">
                <a:solidFill>
                  <a:schemeClr val="accent6">
                    <a:lumMod val="50000"/>
                  </a:schemeClr>
                </a:solidFill>
                <a:latin typeface="+mj-lt"/>
              </a:rPr>
              <a:t/>
            </a:r>
            <a:br>
              <a:rPr lang="ru-RU" dirty="0" smtClean="0">
                <a:solidFill>
                  <a:schemeClr val="accent6">
                    <a:lumMod val="50000"/>
                  </a:schemeClr>
                </a:solidFill>
                <a:latin typeface="+mj-lt"/>
              </a:rPr>
            </a:br>
            <a:r>
              <a:rPr lang="ru-RU" dirty="0" smtClean="0">
                <a:solidFill>
                  <a:schemeClr val="accent6">
                    <a:lumMod val="50000"/>
                  </a:schemeClr>
                </a:solidFill>
                <a:latin typeface="+mj-lt"/>
              </a:rPr>
              <a:t>инженерных/экспертных </a:t>
            </a:r>
            <a:r>
              <a:rPr lang="ru-RU" dirty="0">
                <a:solidFill>
                  <a:schemeClr val="accent6">
                    <a:lumMod val="50000"/>
                  </a:schemeClr>
                </a:solidFill>
                <a:latin typeface="+mj-lt"/>
              </a:rPr>
              <a:t>приложений ПК </a:t>
            </a:r>
            <a:r>
              <a:rPr lang="ru-RU" dirty="0" smtClean="0">
                <a:solidFill>
                  <a:schemeClr val="accent6">
                    <a:lumMod val="50000"/>
                  </a:schemeClr>
                </a:solidFill>
                <a:latin typeface="+mj-lt"/>
              </a:rPr>
              <a:t>УМ</a:t>
            </a:r>
          </a:p>
          <a:p>
            <a:pPr>
              <a:spcAft>
                <a:spcPts val="600"/>
              </a:spcAft>
            </a:pPr>
            <a:endParaRPr lang="ru-RU" sz="100" b="1" dirty="0">
              <a:solidFill>
                <a:schemeClr val="accent6">
                  <a:lumMod val="50000"/>
                </a:schemeClr>
              </a:solidFill>
              <a:latin typeface="+mj-lt"/>
            </a:endParaRPr>
          </a:p>
        </p:txBody>
      </p:sp>
      <p:sp>
        <p:nvSpPr>
          <p:cNvPr id="154" name="Стрелка вниз 153"/>
          <p:cNvSpPr/>
          <p:nvPr/>
        </p:nvSpPr>
        <p:spPr bwMode="auto">
          <a:xfrm>
            <a:off x="4391980" y="5517232"/>
            <a:ext cx="324000" cy="360040"/>
          </a:xfrm>
          <a:prstGeom prst="downArrow">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xmlns="" val="41113413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title"/>
          </p:nvPr>
        </p:nvSpPr>
        <p:spPr>
          <a:xfrm>
            <a:off x="467544" y="179239"/>
            <a:ext cx="8334375" cy="225425"/>
          </a:xfrm>
        </p:spPr>
        <p:txBody>
          <a:bodyPr/>
          <a:lstStyle/>
          <a:p>
            <a:pPr marL="342900" indent="-342900">
              <a:lnSpc>
                <a:spcPct val="140000"/>
              </a:lnSpc>
              <a:spcBef>
                <a:spcPct val="20000"/>
              </a:spcBef>
            </a:pPr>
            <a:r>
              <a:rPr lang="ru-RU" sz="1800" dirty="0" smtClean="0"/>
              <a:t>Структура описания железнодорожной сети (</a:t>
            </a:r>
            <a:r>
              <a:rPr lang="en-US" sz="1800" dirty="0" smtClean="0"/>
              <a:t>UM Railroad</a:t>
            </a:r>
            <a:r>
              <a:rPr lang="ru-RU" sz="1800" dirty="0" smtClean="0"/>
              <a:t>)</a:t>
            </a:r>
            <a:endParaRPr lang="ru-RU" sz="1800" dirty="0" smtClean="0">
              <a:solidFill>
                <a:srgbClr val="073F89"/>
              </a:solidFill>
              <a:latin typeface="+mn-lt"/>
            </a:endParaRPr>
          </a:p>
        </p:txBody>
      </p:sp>
      <p:sp>
        <p:nvSpPr>
          <p:cNvPr id="86" name="TextBox 85"/>
          <p:cNvSpPr txBox="1"/>
          <p:nvPr/>
        </p:nvSpPr>
        <p:spPr>
          <a:xfrm>
            <a:off x="468761" y="4411176"/>
            <a:ext cx="8601134" cy="1892826"/>
          </a:xfrm>
          <a:prstGeom prst="rect">
            <a:avLst/>
          </a:prstGeom>
          <a:noFill/>
        </p:spPr>
        <p:txBody>
          <a:bodyPr wrap="square">
            <a:spAutoFit/>
          </a:bodyPr>
          <a:lstStyle/>
          <a:p>
            <a:pPr algn="l">
              <a:defRPr/>
            </a:pPr>
            <a:r>
              <a:rPr lang="ru-RU" b="1" dirty="0" smtClean="0"/>
              <a:t>Секция пути элемента</a:t>
            </a:r>
            <a:r>
              <a:rPr lang="en-US" b="1" dirty="0" smtClean="0"/>
              <a:t>: </a:t>
            </a:r>
            <a:r>
              <a:rPr lang="en-US" dirty="0" smtClean="0"/>
              <a:t> </a:t>
            </a:r>
            <a:r>
              <a:rPr lang="ru-RU" dirty="0" smtClean="0"/>
              <a:t>одна из возможных линий движения через элемент </a:t>
            </a:r>
            <a:r>
              <a:rPr lang="ru-RU" dirty="0"/>
              <a:t>без учета направления движения</a:t>
            </a:r>
            <a:r>
              <a:rPr lang="en-US" dirty="0" smtClean="0"/>
              <a:t>. </a:t>
            </a:r>
            <a:endParaRPr lang="ru-RU" dirty="0" smtClean="0"/>
          </a:p>
          <a:p>
            <a:pPr algn="l">
              <a:defRPr/>
            </a:pPr>
            <a:r>
              <a:rPr lang="ru-RU" dirty="0" smtClean="0"/>
              <a:t>Описание секции включает</a:t>
            </a:r>
            <a:r>
              <a:rPr lang="en-US" dirty="0" smtClean="0"/>
              <a:t>:</a:t>
            </a:r>
            <a:endParaRPr lang="ru-RU" dirty="0" smtClean="0"/>
          </a:p>
          <a:p>
            <a:pPr indent="266700" algn="l">
              <a:defRPr/>
            </a:pPr>
            <a:r>
              <a:rPr lang="ru-RU" dirty="0" smtClean="0">
                <a:solidFill>
                  <a:schemeClr val="accent6"/>
                </a:solidFill>
              </a:rPr>
              <a:t>  - </a:t>
            </a:r>
            <a:r>
              <a:rPr lang="en-US" dirty="0" err="1" smtClean="0">
                <a:solidFill>
                  <a:schemeClr val="accent6"/>
                </a:solidFill>
              </a:rPr>
              <a:t>Macrogeometry</a:t>
            </a:r>
            <a:r>
              <a:rPr lang="en-US" dirty="0" smtClean="0">
                <a:solidFill>
                  <a:schemeClr val="accent6"/>
                </a:solidFill>
              </a:rPr>
              <a:t> </a:t>
            </a:r>
            <a:r>
              <a:rPr lang="en-US" dirty="0" smtClean="0"/>
              <a:t>–</a:t>
            </a:r>
            <a:r>
              <a:rPr lang="ru-RU" dirty="0" smtClean="0"/>
              <a:t> описание </a:t>
            </a:r>
            <a:r>
              <a:rPr lang="ru-RU" dirty="0" err="1" smtClean="0"/>
              <a:t>макрогеометрии</a:t>
            </a:r>
            <a:r>
              <a:rPr lang="ru-RU" dirty="0" smtClean="0"/>
              <a:t> секции</a:t>
            </a:r>
          </a:p>
          <a:p>
            <a:pPr indent="266700" algn="l">
              <a:defRPr/>
            </a:pPr>
            <a:r>
              <a:rPr lang="ru-RU" dirty="0">
                <a:solidFill>
                  <a:schemeClr val="accent6"/>
                </a:solidFill>
              </a:rPr>
              <a:t> </a:t>
            </a:r>
            <a:r>
              <a:rPr lang="ru-RU" dirty="0" smtClean="0">
                <a:solidFill>
                  <a:schemeClr val="accent6"/>
                </a:solidFill>
              </a:rPr>
              <a:t> - </a:t>
            </a:r>
            <a:r>
              <a:rPr lang="en-US" dirty="0" err="1">
                <a:solidFill>
                  <a:schemeClr val="accent6"/>
                </a:solidFill>
              </a:rPr>
              <a:t>SectionID</a:t>
            </a:r>
            <a:r>
              <a:rPr lang="en-US" dirty="0"/>
              <a:t> – </a:t>
            </a:r>
            <a:r>
              <a:rPr lang="ru-RU" dirty="0"/>
              <a:t>уникальный номер </a:t>
            </a:r>
            <a:r>
              <a:rPr lang="ru-RU" i="1" dirty="0"/>
              <a:t>секции</a:t>
            </a:r>
            <a:r>
              <a:rPr lang="ru-RU" dirty="0"/>
              <a:t> </a:t>
            </a:r>
            <a:r>
              <a:rPr lang="ru-RU" dirty="0" smtClean="0"/>
              <a:t>в составе элемента</a:t>
            </a:r>
            <a:endParaRPr lang="ru-RU" dirty="0" smtClean="0">
              <a:solidFill>
                <a:schemeClr val="accent6"/>
              </a:solidFill>
            </a:endParaRPr>
          </a:p>
          <a:p>
            <a:pPr indent="266700" algn="l">
              <a:spcBef>
                <a:spcPts val="600"/>
              </a:spcBef>
              <a:defRPr/>
            </a:pPr>
            <a:r>
              <a:rPr lang="ru-RU" dirty="0" smtClean="0">
                <a:solidFill>
                  <a:schemeClr val="accent6"/>
                </a:solidFill>
              </a:rPr>
              <a:t>  - </a:t>
            </a:r>
            <a:r>
              <a:rPr lang="en-US" dirty="0" err="1" smtClean="0">
                <a:solidFill>
                  <a:schemeClr val="accent6"/>
                </a:solidFill>
              </a:rPr>
              <a:t>PrevElementID</a:t>
            </a:r>
            <a:r>
              <a:rPr lang="en-US" dirty="0" smtClean="0"/>
              <a:t> – </a:t>
            </a:r>
            <a:r>
              <a:rPr lang="ru-RU" dirty="0" smtClean="0"/>
              <a:t>индекс предыдущего </a:t>
            </a:r>
            <a:r>
              <a:rPr lang="ru-RU" i="1" dirty="0" smtClean="0"/>
              <a:t>элемента дороги</a:t>
            </a:r>
          </a:p>
          <a:p>
            <a:pPr indent="266700" algn="l">
              <a:defRPr/>
            </a:pPr>
            <a:r>
              <a:rPr lang="ru-RU" dirty="0" smtClean="0">
                <a:solidFill>
                  <a:schemeClr val="accent6"/>
                </a:solidFill>
              </a:rPr>
              <a:t> </a:t>
            </a:r>
            <a:r>
              <a:rPr lang="en-US" dirty="0" smtClean="0">
                <a:solidFill>
                  <a:schemeClr val="accent6"/>
                </a:solidFill>
              </a:rPr>
              <a:t> </a:t>
            </a:r>
            <a:r>
              <a:rPr lang="ru-RU" dirty="0" smtClean="0">
                <a:solidFill>
                  <a:schemeClr val="accent6"/>
                </a:solidFill>
              </a:rPr>
              <a:t>- </a:t>
            </a:r>
            <a:r>
              <a:rPr lang="en-US" dirty="0" err="1" smtClean="0">
                <a:solidFill>
                  <a:schemeClr val="accent6"/>
                </a:solidFill>
              </a:rPr>
              <a:t>NextElementID</a:t>
            </a:r>
            <a:r>
              <a:rPr lang="en-US" dirty="0" smtClean="0"/>
              <a:t> – </a:t>
            </a:r>
            <a:r>
              <a:rPr lang="ru-RU" dirty="0"/>
              <a:t>индекс </a:t>
            </a:r>
            <a:r>
              <a:rPr lang="ru-RU" dirty="0" smtClean="0"/>
              <a:t>следующего </a:t>
            </a:r>
            <a:r>
              <a:rPr lang="ru-RU" i="1" dirty="0" smtClean="0"/>
              <a:t>элемента дороги</a:t>
            </a:r>
            <a:endParaRPr lang="ru-RU" dirty="0" smtClean="0"/>
          </a:p>
        </p:txBody>
      </p:sp>
      <p:sp>
        <p:nvSpPr>
          <p:cNvPr id="91" name="TextBox 90"/>
          <p:cNvSpPr txBox="1"/>
          <p:nvPr/>
        </p:nvSpPr>
        <p:spPr>
          <a:xfrm>
            <a:off x="348169" y="404664"/>
            <a:ext cx="8537575" cy="338554"/>
          </a:xfrm>
          <a:prstGeom prst="rect">
            <a:avLst/>
          </a:prstGeom>
          <a:noFill/>
        </p:spPr>
        <p:txBody>
          <a:bodyPr wrap="square">
            <a:spAutoFit/>
          </a:bodyPr>
          <a:lstStyle/>
          <a:p>
            <a:pPr algn="l">
              <a:defRPr/>
            </a:pPr>
            <a:r>
              <a:rPr lang="ru-RU" b="1" dirty="0" smtClean="0"/>
              <a:t>Железная дорога</a:t>
            </a:r>
            <a:r>
              <a:rPr lang="en-US" b="1" dirty="0" smtClean="0"/>
              <a:t>: </a:t>
            </a:r>
            <a:r>
              <a:rPr lang="ru-RU" dirty="0" smtClean="0"/>
              <a:t>набор элементов дороги различных типов.</a:t>
            </a:r>
            <a:endParaRPr lang="ru-RU" dirty="0"/>
          </a:p>
        </p:txBody>
      </p:sp>
      <p:sp>
        <p:nvSpPr>
          <p:cNvPr id="92" name="TextBox 91"/>
          <p:cNvSpPr txBox="1"/>
          <p:nvPr/>
        </p:nvSpPr>
        <p:spPr>
          <a:xfrm>
            <a:off x="689482" y="747051"/>
            <a:ext cx="8026400" cy="338554"/>
          </a:xfrm>
          <a:prstGeom prst="rect">
            <a:avLst/>
          </a:prstGeom>
          <a:noFill/>
        </p:spPr>
        <p:txBody>
          <a:bodyPr>
            <a:spAutoFit/>
          </a:bodyPr>
          <a:lstStyle/>
          <a:p>
            <a:pPr algn="l">
              <a:defRPr/>
            </a:pPr>
            <a:r>
              <a:rPr lang="ru-RU" b="1" dirty="0" smtClean="0"/>
              <a:t>Элемент дороги</a:t>
            </a:r>
            <a:r>
              <a:rPr lang="en-US" dirty="0" smtClean="0"/>
              <a:t>: </a:t>
            </a:r>
            <a:r>
              <a:rPr lang="en-US" dirty="0">
                <a:solidFill>
                  <a:schemeClr val="accent6"/>
                </a:solidFill>
              </a:rPr>
              <a:t>GlobalID</a:t>
            </a:r>
            <a:r>
              <a:rPr lang="en-US" dirty="0"/>
              <a:t> – </a:t>
            </a:r>
            <a:r>
              <a:rPr lang="ru-RU" dirty="0" smtClean="0"/>
              <a:t>уникальный идентификатор элемента</a:t>
            </a:r>
            <a:endParaRPr lang="en-US" dirty="0"/>
          </a:p>
        </p:txBody>
      </p:sp>
      <p:grpSp>
        <p:nvGrpSpPr>
          <p:cNvPr id="93" name="Группа 18"/>
          <p:cNvGrpSpPr>
            <a:grpSpLocks/>
          </p:cNvGrpSpPr>
          <p:nvPr/>
        </p:nvGrpSpPr>
        <p:grpSpPr bwMode="auto">
          <a:xfrm>
            <a:off x="516445" y="672866"/>
            <a:ext cx="238125" cy="241098"/>
            <a:chOff x="347870" y="835680"/>
            <a:chExt cx="218660" cy="625372"/>
          </a:xfrm>
        </p:grpSpPr>
        <p:cxnSp>
          <p:nvCxnSpPr>
            <p:cNvPr id="94" name="Прямая соединительная линия 93"/>
            <p:cNvCxnSpPr/>
            <p:nvPr/>
          </p:nvCxnSpPr>
          <p:spPr bwMode="auto">
            <a:xfrm rot="5400000">
              <a:off x="40341" y="1144667"/>
              <a:ext cx="617971"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95" name="Прямая соединительная линия 94"/>
            <p:cNvCxnSpPr/>
            <p:nvPr/>
          </p:nvCxnSpPr>
          <p:spPr bwMode="auto">
            <a:xfrm>
              <a:off x="347870" y="1457350"/>
              <a:ext cx="218660" cy="3702"/>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sp>
        <p:nvSpPr>
          <p:cNvPr id="96" name="TextBox 95"/>
          <p:cNvSpPr txBox="1"/>
          <p:nvPr/>
        </p:nvSpPr>
        <p:spPr>
          <a:xfrm>
            <a:off x="681545" y="1938318"/>
            <a:ext cx="1646237" cy="338554"/>
          </a:xfrm>
          <a:prstGeom prst="rect">
            <a:avLst/>
          </a:prstGeom>
          <a:noFill/>
        </p:spPr>
        <p:txBody>
          <a:bodyPr>
            <a:spAutoFit/>
          </a:bodyPr>
          <a:lstStyle/>
          <a:p>
            <a:pPr>
              <a:defRPr/>
            </a:pPr>
            <a:r>
              <a:rPr lang="ru-RU" b="1" dirty="0" smtClean="0"/>
              <a:t>Участок пути</a:t>
            </a:r>
            <a:endParaRPr lang="en-US" b="1" dirty="0"/>
          </a:p>
        </p:txBody>
      </p:sp>
      <p:grpSp>
        <p:nvGrpSpPr>
          <p:cNvPr id="97" name="Группа 42"/>
          <p:cNvGrpSpPr>
            <a:grpSpLocks/>
          </p:cNvGrpSpPr>
          <p:nvPr/>
        </p:nvGrpSpPr>
        <p:grpSpPr bwMode="auto">
          <a:xfrm>
            <a:off x="1548320" y="1062334"/>
            <a:ext cx="3789362" cy="646255"/>
            <a:chOff x="1379538" y="1268413"/>
            <a:chExt cx="3789362" cy="719137"/>
          </a:xfrm>
        </p:grpSpPr>
        <p:cxnSp>
          <p:nvCxnSpPr>
            <p:cNvPr id="99" name="Прямая соединительная линия 98"/>
            <p:cNvCxnSpPr/>
            <p:nvPr/>
          </p:nvCxnSpPr>
          <p:spPr bwMode="auto">
            <a:xfrm rot="16200000" flipH="1">
              <a:off x="1019969" y="1627982"/>
              <a:ext cx="719137"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100" name="Прямая соединительная линия 99"/>
            <p:cNvCxnSpPr/>
            <p:nvPr/>
          </p:nvCxnSpPr>
          <p:spPr bwMode="auto">
            <a:xfrm flipV="1">
              <a:off x="1387475" y="1362075"/>
              <a:ext cx="377983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101" name="Прямая соединительная линия 100"/>
            <p:cNvCxnSpPr/>
            <p:nvPr/>
          </p:nvCxnSpPr>
          <p:spPr bwMode="auto">
            <a:xfrm rot="16200000" flipH="1">
              <a:off x="5060950" y="1473200"/>
              <a:ext cx="215900"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sp>
        <p:nvSpPr>
          <p:cNvPr id="102" name="TextBox 101"/>
          <p:cNvSpPr txBox="1"/>
          <p:nvPr/>
        </p:nvSpPr>
        <p:spPr>
          <a:xfrm>
            <a:off x="2713545" y="1268760"/>
            <a:ext cx="6430963" cy="584775"/>
          </a:xfrm>
          <a:prstGeom prst="rect">
            <a:avLst/>
          </a:prstGeom>
          <a:noFill/>
        </p:spPr>
        <p:txBody>
          <a:bodyPr>
            <a:spAutoFit/>
          </a:bodyPr>
          <a:lstStyle/>
          <a:p>
            <a:pPr marL="2066925" indent="-2066925" algn="l">
              <a:defRPr/>
            </a:pPr>
            <a:r>
              <a:rPr lang="ru-RU" b="1" dirty="0" smtClean="0"/>
              <a:t>Стрелочный перевод</a:t>
            </a:r>
            <a:r>
              <a:rPr lang="en-US" dirty="0" smtClean="0"/>
              <a:t>: </a:t>
            </a:r>
            <a:r>
              <a:rPr lang="en-US" dirty="0">
                <a:solidFill>
                  <a:schemeClr val="accent6"/>
                </a:solidFill>
              </a:rPr>
              <a:t>SwitchState</a:t>
            </a:r>
            <a:r>
              <a:rPr lang="en-US" dirty="0"/>
              <a:t> – </a:t>
            </a:r>
            <a:r>
              <a:rPr lang="ru-RU" dirty="0" smtClean="0"/>
              <a:t>состояние стрелки определяет линию движения через элемент (секцию пути)</a:t>
            </a:r>
            <a:endParaRPr lang="ru-RU" dirty="0"/>
          </a:p>
        </p:txBody>
      </p:sp>
      <p:sp>
        <p:nvSpPr>
          <p:cNvPr id="103" name="TextBox 102"/>
          <p:cNvSpPr txBox="1"/>
          <p:nvPr/>
        </p:nvSpPr>
        <p:spPr>
          <a:xfrm>
            <a:off x="2637345" y="1963307"/>
            <a:ext cx="1758950" cy="784830"/>
          </a:xfrm>
          <a:prstGeom prst="rect">
            <a:avLst/>
          </a:prstGeom>
          <a:noFill/>
        </p:spPr>
        <p:txBody>
          <a:bodyPr wrap="square">
            <a:spAutoFit/>
          </a:bodyPr>
          <a:lstStyle/>
          <a:p>
            <a:pPr>
              <a:defRPr/>
            </a:pPr>
            <a:r>
              <a:rPr lang="ru-RU" sz="1500" b="1" dirty="0" smtClean="0"/>
              <a:t>Обыкновенный стрелочный перевод</a:t>
            </a:r>
            <a:endParaRPr lang="ru-RU" sz="1500" dirty="0"/>
          </a:p>
        </p:txBody>
      </p:sp>
      <p:sp>
        <p:nvSpPr>
          <p:cNvPr id="104" name="TextBox 103"/>
          <p:cNvSpPr txBox="1"/>
          <p:nvPr/>
        </p:nvSpPr>
        <p:spPr>
          <a:xfrm>
            <a:off x="4599495" y="1983280"/>
            <a:ext cx="2322512" cy="553998"/>
          </a:xfrm>
          <a:prstGeom prst="rect">
            <a:avLst/>
          </a:prstGeom>
          <a:noFill/>
        </p:spPr>
        <p:txBody>
          <a:bodyPr>
            <a:spAutoFit/>
          </a:bodyPr>
          <a:lstStyle/>
          <a:p>
            <a:pPr>
              <a:defRPr/>
            </a:pPr>
            <a:r>
              <a:rPr lang="ru-RU" sz="1500" b="1" dirty="0" smtClean="0"/>
              <a:t>Двойной стрелочный перевод</a:t>
            </a:r>
            <a:endParaRPr lang="ru-RU" sz="1500" dirty="0"/>
          </a:p>
        </p:txBody>
      </p:sp>
      <p:sp>
        <p:nvSpPr>
          <p:cNvPr id="105" name="TextBox 104"/>
          <p:cNvSpPr txBox="1"/>
          <p:nvPr/>
        </p:nvSpPr>
        <p:spPr>
          <a:xfrm>
            <a:off x="7431595" y="1983280"/>
            <a:ext cx="1106487" cy="290413"/>
          </a:xfrm>
          <a:prstGeom prst="rect">
            <a:avLst/>
          </a:prstGeom>
          <a:noFill/>
        </p:spPr>
        <p:txBody>
          <a:bodyPr>
            <a:spAutoFit/>
          </a:bodyPr>
          <a:lstStyle/>
          <a:p>
            <a:pPr>
              <a:defRPr/>
            </a:pPr>
            <a:r>
              <a:rPr lang="en-US" sz="1500" b="1" dirty="0" smtClean="0"/>
              <a:t>S-switch</a:t>
            </a:r>
            <a:endParaRPr lang="ru-RU" sz="1500" dirty="0"/>
          </a:p>
        </p:txBody>
      </p:sp>
      <p:pic>
        <p:nvPicPr>
          <p:cNvPr id="106"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86834" y="2573825"/>
            <a:ext cx="1758950" cy="1088506"/>
          </a:xfrm>
          <a:prstGeom prst="rect">
            <a:avLst/>
          </a:prstGeom>
          <a:noFill/>
          <a:ln w="9525">
            <a:noFill/>
            <a:miter lim="800000"/>
            <a:headEnd/>
            <a:tailEnd/>
          </a:ln>
        </p:spPr>
      </p:pic>
      <p:pic>
        <p:nvPicPr>
          <p:cNvPr id="107"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13545" y="2566692"/>
            <a:ext cx="1887537" cy="1051413"/>
          </a:xfrm>
          <a:prstGeom prst="rect">
            <a:avLst/>
          </a:prstGeom>
          <a:noFill/>
          <a:ln w="9525">
            <a:noFill/>
            <a:miter lim="800000"/>
            <a:headEnd/>
            <a:tailEnd/>
          </a:ln>
        </p:spPr>
      </p:pic>
      <p:pic>
        <p:nvPicPr>
          <p:cNvPr id="108" name="Picture 4"/>
          <p:cNvPicPr>
            <a:picLocks noChangeAspect="1" noChangeArrowheads="1"/>
          </p:cNvPicPr>
          <p:nvPr/>
        </p:nvPicPr>
        <p:blipFill>
          <a:blip r:embed="rId5" cstate="print"/>
          <a:srcRect/>
          <a:stretch>
            <a:fillRect/>
          </a:stretch>
        </p:blipFill>
        <p:spPr bwMode="auto">
          <a:xfrm>
            <a:off x="7126795" y="2573825"/>
            <a:ext cx="1758950" cy="1088506"/>
          </a:xfrm>
          <a:prstGeom prst="rect">
            <a:avLst/>
          </a:prstGeom>
          <a:noFill/>
          <a:ln w="9525">
            <a:noFill/>
            <a:miter lim="800000"/>
            <a:headEnd/>
            <a:tailEnd/>
          </a:ln>
        </p:spPr>
      </p:pic>
      <p:sp>
        <p:nvSpPr>
          <p:cNvPr id="109" name="TextBox 60"/>
          <p:cNvSpPr txBox="1">
            <a:spLocks noChangeArrowheads="1"/>
          </p:cNvSpPr>
          <p:nvPr/>
        </p:nvSpPr>
        <p:spPr bwMode="auto">
          <a:xfrm>
            <a:off x="683132" y="3660904"/>
            <a:ext cx="1600200" cy="584775"/>
          </a:xfrm>
          <a:prstGeom prst="rect">
            <a:avLst/>
          </a:prstGeom>
          <a:noFill/>
          <a:ln w="9525">
            <a:noFill/>
            <a:miter lim="800000"/>
            <a:headEnd/>
            <a:tailEnd/>
          </a:ln>
        </p:spPr>
        <p:txBody>
          <a:bodyPr>
            <a:spAutoFit/>
          </a:bodyPr>
          <a:lstStyle/>
          <a:p>
            <a:pPr>
              <a:defRPr/>
            </a:pPr>
            <a:r>
              <a:rPr lang="ru-RU" dirty="0" smtClean="0">
                <a:latin typeface="+mn-lt"/>
              </a:rPr>
              <a:t>Количество секций</a:t>
            </a:r>
            <a:r>
              <a:rPr lang="en-US" dirty="0" smtClean="0">
                <a:latin typeface="+mn-lt"/>
              </a:rPr>
              <a:t>:</a:t>
            </a:r>
            <a:r>
              <a:rPr lang="ru-RU" dirty="0" smtClean="0">
                <a:latin typeface="+mn-lt"/>
              </a:rPr>
              <a:t> </a:t>
            </a:r>
            <a:r>
              <a:rPr lang="ru-RU" dirty="0">
                <a:latin typeface="+mn-lt"/>
              </a:rPr>
              <a:t>1</a:t>
            </a:r>
          </a:p>
        </p:txBody>
      </p:sp>
      <p:sp>
        <p:nvSpPr>
          <p:cNvPr id="110" name="TextBox 62"/>
          <p:cNvSpPr txBox="1">
            <a:spLocks noChangeArrowheads="1"/>
          </p:cNvSpPr>
          <p:nvPr/>
        </p:nvSpPr>
        <p:spPr bwMode="auto">
          <a:xfrm>
            <a:off x="2796095" y="3672317"/>
            <a:ext cx="1600200" cy="584775"/>
          </a:xfrm>
          <a:prstGeom prst="rect">
            <a:avLst/>
          </a:prstGeom>
          <a:noFill/>
          <a:ln w="9525">
            <a:noFill/>
            <a:miter lim="800000"/>
            <a:headEnd/>
            <a:tailEnd/>
          </a:ln>
        </p:spPr>
        <p:txBody>
          <a:bodyPr>
            <a:spAutoFit/>
          </a:bodyPr>
          <a:lstStyle/>
          <a:p>
            <a:pPr>
              <a:defRPr/>
            </a:pPr>
            <a:r>
              <a:rPr lang="ru-RU" dirty="0"/>
              <a:t>Количество секций</a:t>
            </a:r>
            <a:r>
              <a:rPr lang="en-US" dirty="0"/>
              <a:t>:</a:t>
            </a:r>
            <a:r>
              <a:rPr lang="ru-RU" dirty="0" smtClean="0">
                <a:latin typeface="+mn-lt"/>
              </a:rPr>
              <a:t> </a:t>
            </a:r>
            <a:r>
              <a:rPr lang="ru-RU" dirty="0">
                <a:latin typeface="+mn-lt"/>
              </a:rPr>
              <a:t>2</a:t>
            </a:r>
          </a:p>
        </p:txBody>
      </p:sp>
      <p:sp>
        <p:nvSpPr>
          <p:cNvPr id="111" name="TextBox 63"/>
          <p:cNvSpPr txBox="1">
            <a:spLocks noChangeArrowheads="1"/>
          </p:cNvSpPr>
          <p:nvPr/>
        </p:nvSpPr>
        <p:spPr bwMode="auto">
          <a:xfrm>
            <a:off x="4983670" y="3663757"/>
            <a:ext cx="1600200" cy="584775"/>
          </a:xfrm>
          <a:prstGeom prst="rect">
            <a:avLst/>
          </a:prstGeom>
          <a:noFill/>
          <a:ln w="9525">
            <a:noFill/>
            <a:miter lim="800000"/>
            <a:headEnd/>
            <a:tailEnd/>
          </a:ln>
        </p:spPr>
        <p:txBody>
          <a:bodyPr>
            <a:spAutoFit/>
          </a:bodyPr>
          <a:lstStyle/>
          <a:p>
            <a:pPr>
              <a:defRPr/>
            </a:pPr>
            <a:r>
              <a:rPr lang="ru-RU" dirty="0"/>
              <a:t>Количество секций</a:t>
            </a:r>
            <a:r>
              <a:rPr lang="en-US" dirty="0"/>
              <a:t>:</a:t>
            </a:r>
            <a:r>
              <a:rPr lang="ru-RU" dirty="0" smtClean="0">
                <a:latin typeface="+mn-lt"/>
              </a:rPr>
              <a:t> </a:t>
            </a:r>
            <a:r>
              <a:rPr lang="ru-RU" dirty="0">
                <a:latin typeface="+mn-lt"/>
              </a:rPr>
              <a:t>4</a:t>
            </a:r>
          </a:p>
        </p:txBody>
      </p:sp>
      <p:sp>
        <p:nvSpPr>
          <p:cNvPr id="112" name="TextBox 64"/>
          <p:cNvSpPr txBox="1">
            <a:spLocks noChangeArrowheads="1"/>
          </p:cNvSpPr>
          <p:nvPr/>
        </p:nvSpPr>
        <p:spPr bwMode="auto">
          <a:xfrm>
            <a:off x="7218870" y="3663757"/>
            <a:ext cx="1600200" cy="584775"/>
          </a:xfrm>
          <a:prstGeom prst="rect">
            <a:avLst/>
          </a:prstGeom>
          <a:noFill/>
          <a:ln w="9525">
            <a:noFill/>
            <a:miter lim="800000"/>
            <a:headEnd/>
            <a:tailEnd/>
          </a:ln>
        </p:spPr>
        <p:txBody>
          <a:bodyPr>
            <a:spAutoFit/>
          </a:bodyPr>
          <a:lstStyle/>
          <a:p>
            <a:pPr>
              <a:defRPr/>
            </a:pPr>
            <a:r>
              <a:rPr lang="ru-RU" dirty="0"/>
              <a:t>Количество секций</a:t>
            </a:r>
            <a:r>
              <a:rPr lang="en-US" dirty="0"/>
              <a:t>:</a:t>
            </a:r>
            <a:r>
              <a:rPr lang="ru-RU" dirty="0" smtClean="0">
                <a:latin typeface="+mn-lt"/>
              </a:rPr>
              <a:t> </a:t>
            </a:r>
            <a:r>
              <a:rPr lang="ru-RU" dirty="0">
                <a:latin typeface="+mn-lt"/>
              </a:rPr>
              <a:t>1</a:t>
            </a:r>
          </a:p>
        </p:txBody>
      </p:sp>
      <p:grpSp>
        <p:nvGrpSpPr>
          <p:cNvPr id="113" name="Группа 41"/>
          <p:cNvGrpSpPr>
            <a:grpSpLocks/>
          </p:cNvGrpSpPr>
          <p:nvPr/>
        </p:nvGrpSpPr>
        <p:grpSpPr bwMode="auto">
          <a:xfrm>
            <a:off x="3326022" y="1787085"/>
            <a:ext cx="4548188" cy="228258"/>
            <a:chOff x="3203575" y="1873568"/>
            <a:chExt cx="4548188" cy="253682"/>
          </a:xfrm>
        </p:grpSpPr>
        <p:cxnSp>
          <p:nvCxnSpPr>
            <p:cNvPr id="114" name="Прямая соединительная линия 113"/>
            <p:cNvCxnSpPr/>
            <p:nvPr/>
          </p:nvCxnSpPr>
          <p:spPr bwMode="auto">
            <a:xfrm flipV="1">
              <a:off x="5456238" y="1875154"/>
              <a:ext cx="22891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115" name="Прямая соединительная линия 114"/>
            <p:cNvCxnSpPr/>
            <p:nvPr/>
          </p:nvCxnSpPr>
          <p:spPr bwMode="auto">
            <a:xfrm rot="16200000" flipH="1">
              <a:off x="7627300" y="2002788"/>
              <a:ext cx="248925"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116" name="Прямая соединительная линия 115"/>
            <p:cNvCxnSpPr/>
            <p:nvPr/>
          </p:nvCxnSpPr>
          <p:spPr bwMode="auto">
            <a:xfrm flipH="1" flipV="1">
              <a:off x="3209925" y="1873568"/>
              <a:ext cx="22669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117" name="Прямая соединительная линия 116"/>
            <p:cNvCxnSpPr/>
            <p:nvPr/>
          </p:nvCxnSpPr>
          <p:spPr bwMode="auto">
            <a:xfrm rot="5400000">
              <a:off x="3098931" y="1982969"/>
              <a:ext cx="209288"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118" name="Прямая соединительная линия 117"/>
            <p:cNvCxnSpPr/>
            <p:nvPr/>
          </p:nvCxnSpPr>
          <p:spPr bwMode="auto">
            <a:xfrm rot="16200000" flipH="1">
              <a:off x="5521460" y="1984554"/>
              <a:ext cx="215630"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pic>
        <p:nvPicPr>
          <p:cNvPr id="119" name="Picture 36"/>
          <p:cNvPicPr>
            <a:picLocks noChangeAspect="1" noChangeArrowheads="1"/>
          </p:cNvPicPr>
          <p:nvPr/>
        </p:nvPicPr>
        <p:blipFill>
          <a:blip r:embed="rId6" cstate="print">
            <a:clrChange>
              <a:clrFrom>
                <a:srgbClr val="FFFFFF"/>
              </a:clrFrom>
              <a:clrTo>
                <a:srgbClr val="FFFFFF">
                  <a:alpha val="0"/>
                </a:srgbClr>
              </a:clrTo>
            </a:clrChange>
          </a:blip>
          <a:srcRect l="9601" t="15161" r="9468" b="14977"/>
          <a:stretch>
            <a:fillRect/>
          </a:stretch>
        </p:blipFill>
        <p:spPr bwMode="auto">
          <a:xfrm>
            <a:off x="481520" y="2548146"/>
            <a:ext cx="2027237" cy="1134157"/>
          </a:xfrm>
          <a:prstGeom prst="rect">
            <a:avLst/>
          </a:prstGeom>
          <a:noFill/>
          <a:ln w="9525">
            <a:noFill/>
            <a:miter lim="800000"/>
            <a:headEnd/>
            <a:tailEnd/>
          </a:ln>
        </p:spPr>
      </p:pic>
    </p:spTree>
    <p:extLst>
      <p:ext uri="{BB962C8B-B14F-4D97-AF65-F5344CB8AC3E}">
        <p14:creationId xmlns:p14="http://schemas.microsoft.com/office/powerpoint/2010/main" xmlns="" val="35977792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Группа 31"/>
          <p:cNvGrpSpPr>
            <a:grpSpLocks/>
          </p:cNvGrpSpPr>
          <p:nvPr/>
        </p:nvGrpSpPr>
        <p:grpSpPr bwMode="auto">
          <a:xfrm>
            <a:off x="1439863" y="3132138"/>
            <a:ext cx="6402387" cy="2963862"/>
            <a:chOff x="1538354" y="3096000"/>
            <a:chExt cx="6403014" cy="2963378"/>
          </a:xfrm>
        </p:grpSpPr>
        <p:pic>
          <p:nvPicPr>
            <p:cNvPr id="2153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538354" y="3096000"/>
              <a:ext cx="6403014" cy="2963378"/>
            </a:xfrm>
            <a:prstGeom prst="rect">
              <a:avLst/>
            </a:prstGeom>
            <a:noFill/>
            <a:ln w="9525">
              <a:solidFill>
                <a:schemeClr val="bg2"/>
              </a:solidFill>
              <a:miter lim="800000"/>
              <a:headEnd/>
              <a:tailEnd/>
            </a:ln>
          </p:spPr>
        </p:pic>
        <p:sp>
          <p:nvSpPr>
            <p:cNvPr id="28" name="TextBox 27"/>
            <p:cNvSpPr txBox="1"/>
            <p:nvPr/>
          </p:nvSpPr>
          <p:spPr>
            <a:xfrm>
              <a:off x="2825941" y="3353133"/>
              <a:ext cx="1578416"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a:latin typeface="+mj-lt"/>
                </a:rPr>
                <a:t>№</a:t>
              </a:r>
              <a:r>
                <a:rPr lang="en-US" sz="1200" dirty="0">
                  <a:latin typeface="+mj-lt"/>
                </a:rPr>
                <a:t>1</a:t>
              </a:r>
            </a:p>
          </p:txBody>
        </p:sp>
      </p:grpSp>
      <p:pic>
        <p:nvPicPr>
          <p:cNvPr id="21508" name="Picture 8"/>
          <p:cNvPicPr>
            <a:picLocks noChangeAspect="1" noChangeArrowheads="1"/>
          </p:cNvPicPr>
          <p:nvPr/>
        </p:nvPicPr>
        <p:blipFill>
          <a:blip r:embed="rId4" cstate="print"/>
          <a:srcRect/>
          <a:stretch>
            <a:fillRect/>
          </a:stretch>
        </p:blipFill>
        <p:spPr bwMode="auto">
          <a:xfrm>
            <a:off x="179388" y="1481138"/>
            <a:ext cx="2379662" cy="1292225"/>
          </a:xfrm>
          <a:prstGeom prst="rect">
            <a:avLst/>
          </a:prstGeom>
          <a:noFill/>
          <a:ln w="9525">
            <a:noFill/>
            <a:miter lim="800000"/>
            <a:headEnd/>
            <a:tailEnd/>
          </a:ln>
        </p:spPr>
      </p:pic>
      <p:pic>
        <p:nvPicPr>
          <p:cNvPr id="21509" name="Picture 9"/>
          <p:cNvPicPr>
            <a:picLocks noChangeAspect="1" noChangeArrowheads="1"/>
          </p:cNvPicPr>
          <p:nvPr/>
        </p:nvPicPr>
        <p:blipFill>
          <a:blip r:embed="rId5" cstate="print"/>
          <a:srcRect/>
          <a:stretch>
            <a:fillRect/>
          </a:stretch>
        </p:blipFill>
        <p:spPr bwMode="auto">
          <a:xfrm>
            <a:off x="2578100" y="1336675"/>
            <a:ext cx="1800225" cy="1257300"/>
          </a:xfrm>
          <a:prstGeom prst="rect">
            <a:avLst/>
          </a:prstGeom>
          <a:noFill/>
          <a:ln w="9525">
            <a:noFill/>
            <a:miter lim="800000"/>
            <a:headEnd/>
            <a:tailEnd/>
          </a:ln>
        </p:spPr>
      </p:pic>
      <p:pic>
        <p:nvPicPr>
          <p:cNvPr id="21510" name="Picture 10"/>
          <p:cNvPicPr>
            <a:picLocks noChangeAspect="1" noChangeArrowheads="1"/>
          </p:cNvPicPr>
          <p:nvPr/>
        </p:nvPicPr>
        <p:blipFill>
          <a:blip r:embed="rId6" cstate="print"/>
          <a:srcRect/>
          <a:stretch>
            <a:fillRect/>
          </a:stretch>
        </p:blipFill>
        <p:spPr bwMode="auto">
          <a:xfrm>
            <a:off x="6527800" y="1255713"/>
            <a:ext cx="2246313" cy="1458912"/>
          </a:xfrm>
          <a:prstGeom prst="rect">
            <a:avLst/>
          </a:prstGeom>
          <a:noFill/>
          <a:ln w="9525">
            <a:noFill/>
            <a:miter lim="800000"/>
            <a:headEnd/>
            <a:tailEnd/>
          </a:ln>
        </p:spPr>
      </p:pic>
      <p:pic>
        <p:nvPicPr>
          <p:cNvPr id="21511" name="Picture 11"/>
          <p:cNvPicPr>
            <a:picLocks noChangeAspect="1" noChangeArrowheads="1"/>
          </p:cNvPicPr>
          <p:nvPr/>
        </p:nvPicPr>
        <p:blipFill>
          <a:blip r:embed="rId7" cstate="print"/>
          <a:srcRect/>
          <a:stretch>
            <a:fillRect/>
          </a:stretch>
        </p:blipFill>
        <p:spPr bwMode="auto">
          <a:xfrm>
            <a:off x="4649788" y="1530350"/>
            <a:ext cx="2016125" cy="1031875"/>
          </a:xfrm>
          <a:prstGeom prst="rect">
            <a:avLst/>
          </a:prstGeom>
          <a:noFill/>
          <a:ln w="9525">
            <a:noFill/>
            <a:miter lim="800000"/>
            <a:headEnd/>
            <a:tailEnd/>
          </a:ln>
        </p:spPr>
      </p:pic>
      <p:sp>
        <p:nvSpPr>
          <p:cNvPr id="18" name="TextBox 17"/>
          <p:cNvSpPr txBox="1"/>
          <p:nvPr/>
        </p:nvSpPr>
        <p:spPr>
          <a:xfrm>
            <a:off x="482316" y="1141003"/>
            <a:ext cx="1749424" cy="307777"/>
          </a:xfrm>
          <a:prstGeom prst="rect">
            <a:avLst/>
          </a:prstGeom>
          <a:noFill/>
        </p:spPr>
        <p:txBody>
          <a:bodyPr wrap="square">
            <a:spAutoFit/>
          </a:bodyPr>
          <a:lstStyle/>
          <a:p>
            <a:pPr>
              <a:defRPr/>
            </a:pPr>
            <a:r>
              <a:rPr lang="ru-RU" sz="1400" dirty="0" smtClean="0">
                <a:latin typeface="+mj-lt"/>
              </a:rPr>
              <a:t>Участок пути</a:t>
            </a:r>
            <a:r>
              <a:rPr lang="en-US" sz="1400" dirty="0" smtClean="0">
                <a:latin typeface="+mj-lt"/>
              </a:rPr>
              <a:t> </a:t>
            </a:r>
            <a:r>
              <a:rPr lang="ru-RU" sz="1400" dirty="0" smtClean="0">
                <a:latin typeface="+mj-lt"/>
              </a:rPr>
              <a:t>№</a:t>
            </a:r>
            <a:r>
              <a:rPr lang="en-US" sz="1400" dirty="0" smtClean="0">
                <a:latin typeface="+mj-lt"/>
              </a:rPr>
              <a:t>1</a:t>
            </a:r>
            <a:endParaRPr lang="en-US" sz="1400" dirty="0">
              <a:latin typeface="+mj-lt"/>
            </a:endParaRPr>
          </a:p>
        </p:txBody>
      </p:sp>
      <p:sp>
        <p:nvSpPr>
          <p:cNvPr id="19" name="TextBox 18"/>
          <p:cNvSpPr txBox="1"/>
          <p:nvPr/>
        </p:nvSpPr>
        <p:spPr>
          <a:xfrm>
            <a:off x="2355850" y="1143000"/>
            <a:ext cx="2305050" cy="307777"/>
          </a:xfrm>
          <a:prstGeom prst="rect">
            <a:avLst/>
          </a:prstGeom>
          <a:noFill/>
        </p:spPr>
        <p:txBody>
          <a:bodyPr>
            <a:spAutoFit/>
          </a:bodyPr>
          <a:lstStyle/>
          <a:p>
            <a:pPr>
              <a:defRPr/>
            </a:pPr>
            <a:r>
              <a:rPr lang="ru-RU" sz="1400" dirty="0" smtClean="0">
                <a:latin typeface="+mj-lt"/>
              </a:rPr>
              <a:t>Стрелочный перевод №4</a:t>
            </a:r>
            <a:endParaRPr lang="en-US" sz="1400" dirty="0">
              <a:latin typeface="+mj-lt"/>
            </a:endParaRPr>
          </a:p>
        </p:txBody>
      </p:sp>
      <p:sp>
        <p:nvSpPr>
          <p:cNvPr id="22" name="Прямоугольник 21"/>
          <p:cNvSpPr/>
          <p:nvPr/>
        </p:nvSpPr>
        <p:spPr bwMode="auto">
          <a:xfrm>
            <a:off x="506413" y="1471613"/>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3" name="Прямоугольник 22"/>
          <p:cNvSpPr/>
          <p:nvPr/>
        </p:nvSpPr>
        <p:spPr bwMode="auto">
          <a:xfrm>
            <a:off x="2636838" y="1474788"/>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4" name="Прямоугольник 23"/>
          <p:cNvSpPr/>
          <p:nvPr/>
        </p:nvSpPr>
        <p:spPr bwMode="auto">
          <a:xfrm>
            <a:off x="4757738" y="1468438"/>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5" name="Прямоугольник 24"/>
          <p:cNvSpPr/>
          <p:nvPr/>
        </p:nvSpPr>
        <p:spPr bwMode="auto">
          <a:xfrm>
            <a:off x="6808788" y="1471613"/>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grpSp>
        <p:nvGrpSpPr>
          <p:cNvPr id="3" name="Группа 33"/>
          <p:cNvGrpSpPr>
            <a:grpSpLocks/>
          </p:cNvGrpSpPr>
          <p:nvPr/>
        </p:nvGrpSpPr>
        <p:grpSpPr bwMode="auto">
          <a:xfrm>
            <a:off x="1439652" y="3129434"/>
            <a:ext cx="6402387" cy="2963862"/>
            <a:chOff x="3584711" y="3125725"/>
            <a:chExt cx="6403014" cy="2963378"/>
          </a:xfrm>
        </p:grpSpPr>
        <p:pic>
          <p:nvPicPr>
            <p:cNvPr id="21534" name="Picture 4"/>
            <p:cNvPicPr>
              <a:picLocks noChangeAspect="1" noChangeArrowheads="1"/>
            </p:cNvPicPr>
            <p:nvPr/>
          </p:nvPicPr>
          <p:blipFill>
            <a:blip r:embed="rId8" cstate="print"/>
            <a:srcRect/>
            <a:stretch>
              <a:fillRect/>
            </a:stretch>
          </p:blipFill>
          <p:spPr bwMode="auto">
            <a:xfrm>
              <a:off x="3584711" y="3125725"/>
              <a:ext cx="6403014" cy="2963378"/>
            </a:xfrm>
            <a:prstGeom prst="rect">
              <a:avLst/>
            </a:prstGeom>
            <a:noFill/>
            <a:ln w="9525">
              <a:noFill/>
              <a:miter lim="800000"/>
              <a:headEnd/>
              <a:tailEnd/>
            </a:ln>
          </p:spPr>
        </p:pic>
        <p:sp>
          <p:nvSpPr>
            <p:cNvPr id="29" name="TextBox 28"/>
            <p:cNvSpPr txBox="1"/>
            <p:nvPr/>
          </p:nvSpPr>
          <p:spPr>
            <a:xfrm>
              <a:off x="6120196" y="4089180"/>
              <a:ext cx="2305276" cy="276954"/>
            </a:xfrm>
            <a:prstGeom prst="rect">
              <a:avLst/>
            </a:prstGeom>
            <a:noFill/>
          </p:spPr>
          <p:txBody>
            <a:bodyPr>
              <a:spAutoFit/>
            </a:bodyPr>
            <a:lstStyle/>
            <a:p>
              <a:pPr>
                <a:defRPr/>
              </a:pPr>
              <a:r>
                <a:rPr lang="ru-RU" sz="1200" dirty="0">
                  <a:latin typeface="+mj-lt"/>
                </a:rPr>
                <a:t>Стрелочный перевод №</a:t>
              </a:r>
              <a:r>
                <a:rPr lang="en-US" sz="1200" dirty="0">
                  <a:latin typeface="+mj-lt"/>
                </a:rPr>
                <a:t>4</a:t>
              </a:r>
            </a:p>
          </p:txBody>
        </p:sp>
        <p:sp>
          <p:nvSpPr>
            <p:cNvPr id="33" name="TextBox 32"/>
            <p:cNvSpPr txBox="1"/>
            <p:nvPr/>
          </p:nvSpPr>
          <p:spPr>
            <a:xfrm>
              <a:off x="4827844" y="3393968"/>
              <a:ext cx="1404137"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a:latin typeface="+mj-lt"/>
                </a:rPr>
                <a:t>№</a:t>
              </a:r>
              <a:r>
                <a:rPr lang="en-US" sz="1200" dirty="0">
                  <a:latin typeface="+mj-lt"/>
                </a:rPr>
                <a:t>1</a:t>
              </a:r>
            </a:p>
          </p:txBody>
        </p:sp>
      </p:grpSp>
      <p:grpSp>
        <p:nvGrpSpPr>
          <p:cNvPr id="4" name="Группа 37"/>
          <p:cNvGrpSpPr>
            <a:grpSpLocks/>
          </p:cNvGrpSpPr>
          <p:nvPr/>
        </p:nvGrpSpPr>
        <p:grpSpPr bwMode="auto">
          <a:xfrm>
            <a:off x="1403648" y="3129434"/>
            <a:ext cx="6402387" cy="2963862"/>
            <a:chOff x="1995554" y="3248400"/>
            <a:chExt cx="6403014" cy="2963378"/>
          </a:xfrm>
        </p:grpSpPr>
        <p:pic>
          <p:nvPicPr>
            <p:cNvPr id="21529" name="Picture 5"/>
            <p:cNvPicPr>
              <a:picLocks noChangeAspect="1" noChangeArrowheads="1"/>
            </p:cNvPicPr>
            <p:nvPr/>
          </p:nvPicPr>
          <p:blipFill>
            <a:blip r:embed="rId9" cstate="print"/>
            <a:srcRect/>
            <a:stretch>
              <a:fillRect/>
            </a:stretch>
          </p:blipFill>
          <p:spPr bwMode="auto">
            <a:xfrm>
              <a:off x="1995554" y="3248400"/>
              <a:ext cx="6403014" cy="2963378"/>
            </a:xfrm>
            <a:prstGeom prst="rect">
              <a:avLst/>
            </a:prstGeom>
            <a:noFill/>
            <a:ln w="9525">
              <a:noFill/>
              <a:miter lim="800000"/>
              <a:headEnd/>
              <a:tailEnd/>
            </a:ln>
          </p:spPr>
        </p:pic>
        <p:grpSp>
          <p:nvGrpSpPr>
            <p:cNvPr id="21530" name="Группа 36"/>
            <p:cNvGrpSpPr>
              <a:grpSpLocks/>
            </p:cNvGrpSpPr>
            <p:nvPr/>
          </p:nvGrpSpPr>
          <p:grpSpPr bwMode="auto">
            <a:xfrm>
              <a:off x="3283141" y="3505533"/>
              <a:ext cx="3596577" cy="2132438"/>
              <a:chOff x="3283141" y="3505533"/>
              <a:chExt cx="3596577" cy="2132438"/>
            </a:xfrm>
          </p:grpSpPr>
          <p:sp>
            <p:nvSpPr>
              <p:cNvPr id="30" name="TextBox 29"/>
              <p:cNvSpPr txBox="1"/>
              <p:nvPr/>
            </p:nvSpPr>
            <p:spPr>
              <a:xfrm>
                <a:off x="4869539" y="5361017"/>
                <a:ext cx="1404137"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smtClean="0">
                    <a:latin typeface="+mj-lt"/>
                  </a:rPr>
                  <a:t>№</a:t>
                </a:r>
                <a:r>
                  <a:rPr lang="ru-RU" sz="1200" dirty="0">
                    <a:latin typeface="+mj-lt"/>
                  </a:rPr>
                  <a:t>2</a:t>
                </a:r>
                <a:endParaRPr lang="en-US" sz="1200" dirty="0">
                  <a:latin typeface="+mj-lt"/>
                </a:endParaRPr>
              </a:p>
            </p:txBody>
          </p:sp>
          <p:sp>
            <p:nvSpPr>
              <p:cNvPr id="35" name="TextBox 34"/>
              <p:cNvSpPr txBox="1"/>
              <p:nvPr/>
            </p:nvSpPr>
            <p:spPr>
              <a:xfrm>
                <a:off x="4575492" y="4211855"/>
                <a:ext cx="2304226" cy="276954"/>
              </a:xfrm>
              <a:prstGeom prst="rect">
                <a:avLst/>
              </a:prstGeom>
              <a:noFill/>
            </p:spPr>
            <p:txBody>
              <a:bodyPr wrap="square">
                <a:spAutoFit/>
              </a:bodyPr>
              <a:lstStyle/>
              <a:p>
                <a:pPr>
                  <a:defRPr/>
                </a:pPr>
                <a:r>
                  <a:rPr lang="ru-RU" sz="1200" dirty="0">
                    <a:latin typeface="+mj-lt"/>
                  </a:rPr>
                  <a:t>Стрелочный перевод №</a:t>
                </a:r>
                <a:r>
                  <a:rPr lang="en-US" sz="1200" dirty="0">
                    <a:latin typeface="+mj-lt"/>
                  </a:rPr>
                  <a:t>4</a:t>
                </a:r>
              </a:p>
            </p:txBody>
          </p:sp>
          <p:sp>
            <p:nvSpPr>
              <p:cNvPr id="36" name="TextBox 35"/>
              <p:cNvSpPr txBox="1"/>
              <p:nvPr/>
            </p:nvSpPr>
            <p:spPr>
              <a:xfrm>
                <a:off x="3283141" y="3505533"/>
                <a:ext cx="1404137"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a:latin typeface="+mj-lt"/>
                  </a:rPr>
                  <a:t>№</a:t>
                </a:r>
                <a:r>
                  <a:rPr lang="en-US" sz="1200" dirty="0">
                    <a:latin typeface="+mj-lt"/>
                  </a:rPr>
                  <a:t>1</a:t>
                </a:r>
              </a:p>
            </p:txBody>
          </p:sp>
        </p:grpSp>
      </p:grpSp>
      <p:grpSp>
        <p:nvGrpSpPr>
          <p:cNvPr id="6" name="Группа 42"/>
          <p:cNvGrpSpPr>
            <a:grpSpLocks/>
          </p:cNvGrpSpPr>
          <p:nvPr/>
        </p:nvGrpSpPr>
        <p:grpSpPr bwMode="auto">
          <a:xfrm>
            <a:off x="1403648" y="3129434"/>
            <a:ext cx="6402387" cy="2963862"/>
            <a:chOff x="4047874" y="3451600"/>
            <a:chExt cx="6403014" cy="2963378"/>
          </a:xfrm>
        </p:grpSpPr>
        <p:pic>
          <p:nvPicPr>
            <p:cNvPr id="21524" name="Picture 6"/>
            <p:cNvPicPr>
              <a:picLocks noChangeAspect="1" noChangeArrowheads="1"/>
            </p:cNvPicPr>
            <p:nvPr/>
          </p:nvPicPr>
          <p:blipFill>
            <a:blip r:embed="rId10" cstate="print"/>
            <a:srcRect/>
            <a:stretch>
              <a:fillRect/>
            </a:stretch>
          </p:blipFill>
          <p:spPr bwMode="auto">
            <a:xfrm>
              <a:off x="4047874" y="3451600"/>
              <a:ext cx="6403014" cy="2963378"/>
            </a:xfrm>
            <a:prstGeom prst="rect">
              <a:avLst/>
            </a:prstGeom>
            <a:noFill/>
            <a:ln w="9525">
              <a:noFill/>
              <a:miter lim="800000"/>
              <a:headEnd/>
              <a:tailEnd/>
            </a:ln>
          </p:spPr>
        </p:pic>
        <p:sp>
          <p:nvSpPr>
            <p:cNvPr id="31" name="TextBox 30"/>
            <p:cNvSpPr txBox="1"/>
            <p:nvPr/>
          </p:nvSpPr>
          <p:spPr>
            <a:xfrm>
              <a:off x="8524311" y="5215024"/>
              <a:ext cx="1404137"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smtClean="0">
                  <a:latin typeface="+mj-lt"/>
                </a:rPr>
                <a:t>№3</a:t>
              </a:r>
              <a:endParaRPr lang="en-US" sz="1200" dirty="0">
                <a:latin typeface="+mj-lt"/>
              </a:endParaRPr>
            </a:p>
          </p:txBody>
        </p:sp>
        <p:sp>
          <p:nvSpPr>
            <p:cNvPr id="39" name="TextBox 38"/>
            <p:cNvSpPr txBox="1"/>
            <p:nvPr/>
          </p:nvSpPr>
          <p:spPr>
            <a:xfrm>
              <a:off x="7188300" y="5667345"/>
              <a:ext cx="1404137"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smtClean="0">
                  <a:latin typeface="+mj-lt"/>
                </a:rPr>
                <a:t>№</a:t>
              </a:r>
              <a:r>
                <a:rPr lang="ru-RU" sz="1200" dirty="0">
                  <a:latin typeface="+mj-lt"/>
                </a:rPr>
                <a:t>2</a:t>
              </a:r>
              <a:endParaRPr lang="en-US" sz="1200" dirty="0">
                <a:latin typeface="+mj-lt"/>
              </a:endParaRPr>
            </a:p>
          </p:txBody>
        </p:sp>
        <p:sp>
          <p:nvSpPr>
            <p:cNvPr id="40" name="TextBox 39"/>
            <p:cNvSpPr txBox="1"/>
            <p:nvPr/>
          </p:nvSpPr>
          <p:spPr>
            <a:xfrm>
              <a:off x="6627814" y="4403944"/>
              <a:ext cx="2305276" cy="276954"/>
            </a:xfrm>
            <a:prstGeom prst="rect">
              <a:avLst/>
            </a:prstGeom>
            <a:noFill/>
          </p:spPr>
          <p:txBody>
            <a:bodyPr>
              <a:spAutoFit/>
            </a:bodyPr>
            <a:lstStyle/>
            <a:p>
              <a:pPr>
                <a:defRPr/>
              </a:pPr>
              <a:r>
                <a:rPr lang="ru-RU" sz="1200" dirty="0" smtClean="0">
                  <a:latin typeface="+mj-lt"/>
                </a:rPr>
                <a:t>Стрелочный перевод №</a:t>
              </a:r>
              <a:r>
                <a:rPr lang="en-US" sz="1200" dirty="0" smtClean="0">
                  <a:latin typeface="+mj-lt"/>
                </a:rPr>
                <a:t>4</a:t>
              </a:r>
              <a:endParaRPr lang="en-US" sz="1200" dirty="0">
                <a:latin typeface="+mj-lt"/>
              </a:endParaRPr>
            </a:p>
          </p:txBody>
        </p:sp>
        <p:sp>
          <p:nvSpPr>
            <p:cNvPr id="41" name="TextBox 40"/>
            <p:cNvSpPr txBox="1"/>
            <p:nvPr/>
          </p:nvSpPr>
          <p:spPr>
            <a:xfrm>
              <a:off x="5335462" y="3708733"/>
              <a:ext cx="1404137" cy="276954"/>
            </a:xfrm>
            <a:prstGeom prst="rect">
              <a:avLst/>
            </a:prstGeom>
            <a:noFill/>
          </p:spPr>
          <p:txBody>
            <a:bodyPr wrap="square">
              <a:spAutoFit/>
            </a:bodyPr>
            <a:lstStyle/>
            <a:p>
              <a:pPr>
                <a:defRPr/>
              </a:pPr>
              <a:r>
                <a:rPr lang="ru-RU" sz="1200" dirty="0">
                  <a:latin typeface="+mj-lt"/>
                </a:rPr>
                <a:t>Участок пути</a:t>
              </a:r>
              <a:r>
                <a:rPr lang="en-US" sz="1200" dirty="0">
                  <a:latin typeface="+mj-lt"/>
                </a:rPr>
                <a:t> </a:t>
              </a:r>
              <a:r>
                <a:rPr lang="ru-RU" sz="1200" dirty="0">
                  <a:latin typeface="+mj-lt"/>
                </a:rPr>
                <a:t>№</a:t>
              </a:r>
              <a:r>
                <a:rPr lang="en-US" sz="1200" dirty="0">
                  <a:latin typeface="+mj-lt"/>
                </a:rPr>
                <a:t>1</a:t>
              </a:r>
            </a:p>
          </p:txBody>
        </p:sp>
      </p:grpSp>
      <p:sp>
        <p:nvSpPr>
          <p:cNvPr id="37" name="Rectangle 6"/>
          <p:cNvSpPr txBox="1">
            <a:spLocks noChangeArrowheads="1"/>
          </p:cNvSpPr>
          <p:nvPr/>
        </p:nvSpPr>
        <p:spPr>
          <a:xfrm>
            <a:off x="-508" y="-27384"/>
            <a:ext cx="8612188" cy="409575"/>
          </a:xfrm>
          <a:prstGeom prst="rect">
            <a:avLst/>
          </a:prstGeom>
        </p:spPr>
        <p:txBody>
          <a:bodyPr/>
          <a:lstStyle/>
          <a:p>
            <a:pPr marL="342900" indent="-342900" algn="l" eaLnBrk="0" hangingPunct="0">
              <a:lnSpc>
                <a:spcPct val="140000"/>
              </a:lnSpc>
              <a:spcBef>
                <a:spcPct val="20000"/>
              </a:spcBef>
              <a:defRPr/>
            </a:pPr>
            <a:r>
              <a:rPr lang="ru-RU" sz="1800" kern="0" dirty="0" smtClean="0">
                <a:solidFill>
                  <a:srgbClr val="073F89"/>
                </a:solidFill>
                <a:latin typeface="Arial" charset="0"/>
              </a:rPr>
              <a:t>       </a:t>
            </a:r>
            <a:r>
              <a:rPr lang="ru-RU" sz="1800" kern="0" dirty="0">
                <a:solidFill>
                  <a:srgbClr val="073F89"/>
                </a:solidFill>
                <a:latin typeface="Arial" charset="0"/>
              </a:rPr>
              <a:t>Пример описания </a:t>
            </a:r>
            <a:r>
              <a:rPr lang="ru-RU" sz="1800" kern="0" dirty="0" smtClean="0">
                <a:solidFill>
                  <a:srgbClr val="073F89"/>
                </a:solidFill>
                <a:latin typeface="Arial" charset="0"/>
              </a:rPr>
              <a:t>дороги</a:t>
            </a:r>
            <a:endParaRPr lang="ru-RU" sz="1800" kern="0" dirty="0">
              <a:solidFill>
                <a:srgbClr val="073F89"/>
              </a:solidFill>
              <a:latin typeface="Arial" charset="0"/>
              <a:ea typeface="+mj-ea"/>
              <a:cs typeface="+mj-cs"/>
            </a:endParaRPr>
          </a:p>
        </p:txBody>
      </p:sp>
      <p:sp>
        <p:nvSpPr>
          <p:cNvPr id="38" name="TextBox 37"/>
          <p:cNvSpPr txBox="1"/>
          <p:nvPr/>
        </p:nvSpPr>
        <p:spPr>
          <a:xfrm>
            <a:off x="482317" y="534162"/>
            <a:ext cx="8526870" cy="584775"/>
          </a:xfrm>
          <a:prstGeom prst="rect">
            <a:avLst/>
          </a:prstGeom>
          <a:noFill/>
        </p:spPr>
        <p:txBody>
          <a:bodyPr wrap="square" lIns="36000" rIns="36000" rtlCol="0">
            <a:spAutoFit/>
          </a:bodyPr>
          <a:lstStyle/>
          <a:p>
            <a:pPr algn="l"/>
            <a:r>
              <a:rPr lang="ru-RU" dirty="0" smtClean="0">
                <a:latin typeface="+mj-lt"/>
              </a:rPr>
              <a:t>Описание дороги, состоящей из трех участков, соединенных обыкновенным стрелочным переводом.</a:t>
            </a:r>
            <a:endParaRPr lang="ru-RU" dirty="0">
              <a:latin typeface="+mj-lt"/>
            </a:endParaRPr>
          </a:p>
        </p:txBody>
      </p:sp>
      <p:sp>
        <p:nvSpPr>
          <p:cNvPr id="42" name="TextBox 41"/>
          <p:cNvSpPr txBox="1"/>
          <p:nvPr/>
        </p:nvSpPr>
        <p:spPr>
          <a:xfrm>
            <a:off x="6808789" y="1124744"/>
            <a:ext cx="1749424" cy="307777"/>
          </a:xfrm>
          <a:prstGeom prst="rect">
            <a:avLst/>
          </a:prstGeom>
          <a:noFill/>
        </p:spPr>
        <p:txBody>
          <a:bodyPr wrap="square">
            <a:spAutoFit/>
          </a:bodyPr>
          <a:lstStyle/>
          <a:p>
            <a:pPr>
              <a:defRPr/>
            </a:pPr>
            <a:r>
              <a:rPr lang="ru-RU" sz="1400" dirty="0" smtClean="0">
                <a:latin typeface="+mj-lt"/>
              </a:rPr>
              <a:t>Участок пути</a:t>
            </a:r>
            <a:r>
              <a:rPr lang="en-US" sz="1400" dirty="0" smtClean="0">
                <a:latin typeface="+mj-lt"/>
              </a:rPr>
              <a:t> </a:t>
            </a:r>
            <a:r>
              <a:rPr lang="ru-RU" sz="1400" dirty="0" smtClean="0">
                <a:latin typeface="+mj-lt"/>
              </a:rPr>
              <a:t>№3</a:t>
            </a:r>
            <a:endParaRPr lang="en-US" sz="1400" dirty="0">
              <a:latin typeface="+mj-lt"/>
            </a:endParaRPr>
          </a:p>
        </p:txBody>
      </p:sp>
      <p:sp>
        <p:nvSpPr>
          <p:cNvPr id="43" name="TextBox 42"/>
          <p:cNvSpPr txBox="1"/>
          <p:nvPr/>
        </p:nvSpPr>
        <p:spPr>
          <a:xfrm>
            <a:off x="4753455" y="1141003"/>
            <a:ext cx="1749424" cy="307777"/>
          </a:xfrm>
          <a:prstGeom prst="rect">
            <a:avLst/>
          </a:prstGeom>
          <a:noFill/>
        </p:spPr>
        <p:txBody>
          <a:bodyPr wrap="square">
            <a:spAutoFit/>
          </a:bodyPr>
          <a:lstStyle/>
          <a:p>
            <a:pPr>
              <a:defRPr/>
            </a:pPr>
            <a:r>
              <a:rPr lang="ru-RU" sz="1400" dirty="0" smtClean="0">
                <a:latin typeface="+mj-lt"/>
              </a:rPr>
              <a:t>Участок пути</a:t>
            </a:r>
            <a:r>
              <a:rPr lang="en-US" sz="1400" dirty="0" smtClean="0">
                <a:latin typeface="+mj-lt"/>
              </a:rPr>
              <a:t> </a:t>
            </a:r>
            <a:r>
              <a:rPr lang="ru-RU" sz="1400" dirty="0" smtClean="0">
                <a:latin typeface="+mj-lt"/>
              </a:rPr>
              <a:t>№2</a:t>
            </a:r>
            <a:endParaRPr lang="en-US" sz="1400" dirty="0">
              <a:latin typeface="+mj-lt"/>
            </a:endParaRPr>
          </a:p>
        </p:txBody>
      </p:sp>
      <p:grpSp>
        <p:nvGrpSpPr>
          <p:cNvPr id="12" name="Группа 11"/>
          <p:cNvGrpSpPr/>
          <p:nvPr/>
        </p:nvGrpSpPr>
        <p:grpSpPr>
          <a:xfrm>
            <a:off x="179512" y="1068045"/>
            <a:ext cx="8829675" cy="5191125"/>
            <a:chOff x="179512" y="1068045"/>
            <a:chExt cx="8829675" cy="5191125"/>
          </a:xfrm>
        </p:grpSpPr>
        <p:pic>
          <p:nvPicPr>
            <p:cNvPr id="2050"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79512" y="1068045"/>
              <a:ext cx="8829675" cy="5191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44" name="Прямая соединительная линия 43"/>
            <p:cNvCxnSpPr/>
            <p:nvPr/>
          </p:nvCxnSpPr>
          <p:spPr bwMode="auto">
            <a:xfrm flipH="1">
              <a:off x="5598741" y="3861048"/>
              <a:ext cx="953479" cy="936104"/>
            </a:xfrm>
            <a:prstGeom prst="line">
              <a:avLst/>
            </a:prstGeom>
            <a:solidFill>
              <a:schemeClr val="accent1"/>
            </a:solidFill>
            <a:ln w="28575" cap="flat" cmpd="sng" algn="ctr">
              <a:solidFill>
                <a:srgbClr val="C00000"/>
              </a:solidFill>
              <a:prstDash val="solid"/>
              <a:round/>
              <a:headEnd type="none" w="med" len="med"/>
              <a:tailEnd type="none" w="med" len="med"/>
            </a:ln>
            <a:effectLst/>
          </p:spPr>
        </p:cxnSp>
        <p:cxnSp>
          <p:nvCxnSpPr>
            <p:cNvPr id="45" name="Прямая соединительная линия 44"/>
            <p:cNvCxnSpPr/>
            <p:nvPr/>
          </p:nvCxnSpPr>
          <p:spPr bwMode="auto">
            <a:xfrm flipH="1">
              <a:off x="911976" y="1712087"/>
              <a:ext cx="1110749" cy="768631"/>
            </a:xfrm>
            <a:prstGeom prst="line">
              <a:avLst/>
            </a:prstGeom>
            <a:solidFill>
              <a:schemeClr val="accent1"/>
            </a:solidFill>
            <a:ln w="28575" cap="flat" cmpd="sng" algn="ctr">
              <a:solidFill>
                <a:srgbClr val="C00000"/>
              </a:solidFill>
              <a:prstDash val="solid"/>
              <a:round/>
              <a:headEnd type="none" w="med" len="med"/>
              <a:tailEnd type="none" w="med" len="med"/>
            </a:ln>
            <a:effectLst/>
          </p:spPr>
        </p:cxnSp>
      </p:grpSp>
    </p:spTree>
    <p:extLst>
      <p:ext uri="{BB962C8B-B14F-4D97-AF65-F5344CB8AC3E}">
        <p14:creationId xmlns:p14="http://schemas.microsoft.com/office/powerpoint/2010/main" xmlns="" val="326822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2"/>
                                        </p:tgtEl>
                                        <p:attrNameLst>
                                          <p:attrName>ppt_x</p:attrName>
                                        </p:attrNameLst>
                                      </p:cBhvr>
                                      <p:tavLst>
                                        <p:tav tm="0">
                                          <p:val>
                                            <p:strVal val="ppt_x"/>
                                          </p:val>
                                        </p:tav>
                                        <p:tav tm="100000">
                                          <p:val>
                                            <p:strVal val="ppt_x"/>
                                          </p:val>
                                        </p:tav>
                                      </p:tavLst>
                                    </p:anim>
                                    <p:anim calcmode="lin" valueType="num">
                                      <p:cBhvr additive="base">
                                        <p:cTn id="7" dur="500"/>
                                        <p:tgtEl>
                                          <p:spTgt spid="12"/>
                                        </p:tgtEl>
                                        <p:attrNameLst>
                                          <p:attrName>ppt_y</p:attrName>
                                        </p:attrNameLst>
                                      </p:cBhvr>
                                      <p:tavLst>
                                        <p:tav tm="0">
                                          <p:val>
                                            <p:strVal val="ppt_y"/>
                                          </p:val>
                                        </p:tav>
                                        <p:tav tm="100000">
                                          <p:val>
                                            <p:strVal val="1+ppt_h/2"/>
                                          </p:val>
                                        </p:tav>
                                      </p:tavLst>
                                    </p:anim>
                                    <p:set>
                                      <p:cBhvr>
                                        <p:cTn id="8" dur="1" fill="hold">
                                          <p:stCondLst>
                                            <p:cond delay="499"/>
                                          </p:stCondLst>
                                        </p:cTn>
                                        <p:tgtEl>
                                          <p:spTgt spid="1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6"/>
          <p:cNvSpPr txBox="1">
            <a:spLocks noChangeArrowheads="1"/>
          </p:cNvSpPr>
          <p:nvPr/>
        </p:nvSpPr>
        <p:spPr>
          <a:xfrm>
            <a:off x="-508" y="-27384"/>
            <a:ext cx="8612188" cy="409575"/>
          </a:xfrm>
          <a:prstGeom prst="rect">
            <a:avLst/>
          </a:prstGeom>
        </p:spPr>
        <p:txBody>
          <a:bodyPr/>
          <a:lstStyle/>
          <a:p>
            <a:pPr marL="342900" indent="-342900" algn="l" eaLnBrk="0" hangingPunct="0">
              <a:lnSpc>
                <a:spcPct val="140000"/>
              </a:lnSpc>
              <a:spcBef>
                <a:spcPct val="20000"/>
              </a:spcBef>
              <a:defRPr/>
            </a:pPr>
            <a:r>
              <a:rPr lang="ru-RU" sz="1800" kern="0" dirty="0" smtClean="0">
                <a:solidFill>
                  <a:srgbClr val="073F89"/>
                </a:solidFill>
                <a:latin typeface="Arial" charset="0"/>
              </a:rPr>
              <a:t>       Пример описания дороги – Моделирование</a:t>
            </a:r>
            <a:endParaRPr lang="ru-RU" sz="1800" kern="0" dirty="0">
              <a:solidFill>
                <a:srgbClr val="073F89"/>
              </a:solidFill>
              <a:latin typeface="Arial" charset="0"/>
              <a:ea typeface="+mj-ea"/>
              <a:cs typeface="+mj-cs"/>
            </a:endParaRPr>
          </a:p>
        </p:txBody>
      </p:sp>
      <p:pic>
        <p:nvPicPr>
          <p:cNvPr id="42" name="railroad_1.avi">
            <a:hlinkClick r:id="" action="ppaction://media"/>
          </p:cNvPr>
          <p:cNvPicPr>
            <a:picLocks noRot="1" noChangeAspect="1"/>
          </p:cNvPicPr>
          <p:nvPr>
            <a:videoFile r:link="rId1"/>
          </p:nvPr>
        </p:nvPicPr>
        <p:blipFill>
          <a:blip r:embed="rId4" cstate="print"/>
          <a:stretch>
            <a:fillRect/>
          </a:stretch>
        </p:blipFill>
        <p:spPr>
          <a:xfrm>
            <a:off x="288925" y="1448781"/>
            <a:ext cx="8315325" cy="4143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00" fill="hold"/>
                                        <p:tgtEl>
                                          <p:spTgt spid="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2"/>
                </p:tgtEl>
              </p:cMediaNode>
            </p:video>
            <p:seq concurrent="1" nextAc="seek">
              <p:cTn id="8" restart="whenNotActive" fill="hold" evtFilter="cancelBubble" nodeType="interactiveSeq">
                <p:stCondLst>
                  <p:cond evt="onClick" delay="0">
                    <p:tgtEl>
                      <p:spTgt spid="4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2"/>
                                        </p:tgtEl>
                                      </p:cBhvr>
                                    </p:cmd>
                                  </p:childTnLst>
                                </p:cTn>
                              </p:par>
                            </p:childTnLst>
                          </p:cTn>
                        </p:par>
                      </p:childTnLst>
                    </p:cTn>
                  </p:par>
                </p:childTnLst>
              </p:cTn>
              <p:nextCondLst>
                <p:cond evt="onClick" delay="0">
                  <p:tgtEl>
                    <p:spTgt spid="4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idx="4294967295"/>
          </p:nvPr>
        </p:nvSpPr>
        <p:spPr>
          <a:xfrm>
            <a:off x="531813" y="-27384"/>
            <a:ext cx="8612187" cy="409575"/>
          </a:xfrm>
        </p:spPr>
        <p:txBody>
          <a:bodyPr/>
          <a:lstStyle/>
          <a:p>
            <a:pPr marL="342900" indent="-342900">
              <a:lnSpc>
                <a:spcPct val="140000"/>
              </a:lnSpc>
              <a:spcBef>
                <a:spcPct val="20000"/>
              </a:spcBef>
              <a:defRPr/>
            </a:pPr>
            <a:r>
              <a:rPr lang="ru-RU" sz="1800" dirty="0">
                <a:latin typeface="Arial" charset="0"/>
              </a:rPr>
              <a:t>Использование составной модели при </a:t>
            </a:r>
            <a:r>
              <a:rPr lang="ru-RU" sz="1800" dirty="0" smtClean="0">
                <a:latin typeface="Arial" charset="0"/>
              </a:rPr>
              <a:t>моделировании</a:t>
            </a:r>
            <a:endParaRPr lang="ru-RU" sz="1800" dirty="0" smtClean="0">
              <a:solidFill>
                <a:srgbClr val="073F89"/>
              </a:solidFill>
              <a:latin typeface="Arial" charset="0"/>
            </a:endParaRPr>
          </a:p>
        </p:txBody>
      </p:sp>
      <p:sp>
        <p:nvSpPr>
          <p:cNvPr id="7" name="Пятиугольник 6"/>
          <p:cNvSpPr/>
          <p:nvPr/>
        </p:nvSpPr>
        <p:spPr bwMode="auto">
          <a:xfrm>
            <a:off x="771985" y="4221244"/>
            <a:ext cx="2300139" cy="1404000"/>
          </a:xfrm>
          <a:prstGeom prst="homePlate">
            <a:avLst>
              <a:gd name="adj" fmla="val 18659"/>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66700" indent="-266700" algn="l"/>
            <a:r>
              <a:rPr lang="ru-RU" sz="1800" b="1" dirty="0" smtClean="0">
                <a:solidFill>
                  <a:srgbClr val="000000"/>
                </a:solidFill>
              </a:rPr>
              <a:t>Исходные данные</a:t>
            </a:r>
            <a:r>
              <a:rPr lang="en-US" sz="1800" b="1" dirty="0" smtClean="0">
                <a:solidFill>
                  <a:srgbClr val="000000"/>
                </a:solidFill>
              </a:rPr>
              <a:t>:</a:t>
            </a:r>
          </a:p>
          <a:p>
            <a:pPr marL="179388" indent="-93663" algn="l">
              <a:spcBef>
                <a:spcPts val="300"/>
              </a:spcBef>
              <a:buFont typeface="Arial" pitchFamily="34" charset="0"/>
              <a:buChar char="•"/>
            </a:pPr>
            <a:r>
              <a:rPr lang="ru-RU" sz="1400" dirty="0" smtClean="0">
                <a:solidFill>
                  <a:srgbClr val="000000"/>
                </a:solidFill>
              </a:rPr>
              <a:t>Начальное положение</a:t>
            </a:r>
            <a:endParaRPr lang="en-US" sz="1400" dirty="0" smtClean="0">
              <a:solidFill>
                <a:srgbClr val="000000"/>
              </a:solidFill>
            </a:endParaRPr>
          </a:p>
          <a:p>
            <a:pPr marL="179388" indent="-93663" algn="l">
              <a:spcBef>
                <a:spcPts val="300"/>
              </a:spcBef>
              <a:buFont typeface="Arial" pitchFamily="34" charset="0"/>
              <a:buChar char="•"/>
              <a:tabLst>
                <a:tab pos="1884363" algn="l"/>
                <a:tab pos="1966913" algn="l"/>
              </a:tabLst>
            </a:pPr>
            <a:r>
              <a:rPr lang="ru-RU" sz="1400" dirty="0" smtClean="0">
                <a:solidFill>
                  <a:srgbClr val="000000"/>
                </a:solidFill>
              </a:rPr>
              <a:t>Направление движения</a:t>
            </a:r>
            <a:endParaRPr lang="en-US" sz="1400" dirty="0" smtClean="0">
              <a:solidFill>
                <a:srgbClr val="000000"/>
              </a:solidFill>
            </a:endParaRPr>
          </a:p>
          <a:p>
            <a:pPr marL="179388" indent="-93663" algn="l">
              <a:spcBef>
                <a:spcPts val="300"/>
              </a:spcBef>
              <a:buFont typeface="Arial" pitchFamily="34" charset="0"/>
              <a:buChar char="•"/>
            </a:pPr>
            <a:r>
              <a:rPr lang="ru-RU" sz="1400" dirty="0" smtClean="0">
                <a:solidFill>
                  <a:srgbClr val="000000"/>
                </a:solidFill>
              </a:rPr>
              <a:t>Начальная скорость</a:t>
            </a:r>
            <a:endParaRPr lang="en-US" sz="1400" dirty="0" smtClean="0">
              <a:solidFill>
                <a:srgbClr val="000000"/>
              </a:solidFill>
            </a:endParaRPr>
          </a:p>
          <a:p>
            <a:pPr marL="179388" indent="-93663" algn="l">
              <a:spcBef>
                <a:spcPts val="300"/>
              </a:spcBef>
              <a:buFont typeface="Arial" pitchFamily="34" charset="0"/>
              <a:buChar char="•"/>
            </a:pPr>
            <a:r>
              <a:rPr lang="ru-RU" sz="1400" dirty="0" smtClean="0">
                <a:solidFill>
                  <a:srgbClr val="000000"/>
                </a:solidFill>
              </a:rPr>
              <a:t>Состояние пути</a:t>
            </a:r>
            <a:endParaRPr lang="ru-RU" dirty="0" smtClean="0">
              <a:solidFill>
                <a:srgbClr val="000000"/>
              </a:solidFill>
            </a:endParaRPr>
          </a:p>
        </p:txBody>
      </p:sp>
      <p:grpSp>
        <p:nvGrpSpPr>
          <p:cNvPr id="20" name="Группа 19"/>
          <p:cNvGrpSpPr/>
          <p:nvPr/>
        </p:nvGrpSpPr>
        <p:grpSpPr>
          <a:xfrm>
            <a:off x="3384440" y="4221243"/>
            <a:ext cx="3491816" cy="1404001"/>
            <a:chOff x="2513844" y="3522599"/>
            <a:chExt cx="3491816" cy="1404001"/>
          </a:xfrm>
        </p:grpSpPr>
        <p:sp>
          <p:nvSpPr>
            <p:cNvPr id="15" name="Прямоугольник 14"/>
            <p:cNvSpPr/>
            <p:nvPr/>
          </p:nvSpPr>
          <p:spPr bwMode="auto">
            <a:xfrm>
              <a:off x="2513844" y="3522599"/>
              <a:ext cx="3491816" cy="1404001"/>
            </a:xfrm>
            <a:prstGeom prst="rect">
              <a:avLst/>
            </a:prstGeom>
            <a:no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ru-RU" smtClean="0">
                <a:solidFill>
                  <a:srgbClr val="000000"/>
                </a:solidFill>
              </a:endParaRPr>
            </a:p>
          </p:txBody>
        </p:sp>
        <p:sp>
          <p:nvSpPr>
            <p:cNvPr id="12" name="Пятиугольник 11"/>
            <p:cNvSpPr/>
            <p:nvPr/>
          </p:nvSpPr>
          <p:spPr bwMode="auto">
            <a:xfrm>
              <a:off x="4285640" y="3778191"/>
              <a:ext cx="1620000" cy="900000"/>
            </a:xfrm>
            <a:prstGeom prst="homePlate">
              <a:avLst>
                <a:gd name="adj" fmla="val 28490"/>
              </a:avLst>
            </a:prstGeom>
            <a:solidFill>
              <a:schemeClr val="accent5">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ru-RU" sz="1400" b="1" dirty="0" smtClean="0">
                  <a:solidFill>
                    <a:srgbClr val="000000"/>
                  </a:solidFill>
                </a:rPr>
                <a:t>Моделирование заезда (для 3</a:t>
              </a:r>
              <a:r>
                <a:rPr lang="en-US" sz="1400" b="1" dirty="0" smtClean="0">
                  <a:solidFill>
                    <a:srgbClr val="000000"/>
                  </a:solidFill>
                </a:rPr>
                <a:t>D </a:t>
              </a:r>
              <a:r>
                <a:rPr lang="ru-RU" sz="1400" b="1" dirty="0" smtClean="0">
                  <a:solidFill>
                    <a:srgbClr val="000000"/>
                  </a:solidFill>
                </a:rPr>
                <a:t>экипажей </a:t>
              </a:r>
              <a:r>
                <a:rPr lang="ru-RU" sz="1400" b="1" dirty="0">
                  <a:solidFill>
                    <a:srgbClr val="000000"/>
                  </a:solidFill>
                </a:rPr>
                <a:t>в </a:t>
              </a:r>
              <a:r>
                <a:rPr lang="ru-RU" sz="1400" b="1" dirty="0" smtClean="0">
                  <a:solidFill>
                    <a:srgbClr val="000000"/>
                  </a:solidFill>
                </a:rPr>
                <a:t>кривых)</a:t>
              </a:r>
              <a:endParaRPr lang="en-US" sz="1400" b="1" dirty="0" smtClean="0">
                <a:solidFill>
                  <a:srgbClr val="000000"/>
                </a:solidFill>
              </a:endParaRPr>
            </a:p>
          </p:txBody>
        </p:sp>
        <p:sp>
          <p:nvSpPr>
            <p:cNvPr id="14" name="Пятиугольник 13"/>
            <p:cNvSpPr/>
            <p:nvPr/>
          </p:nvSpPr>
          <p:spPr bwMode="auto">
            <a:xfrm>
              <a:off x="2610135" y="3778191"/>
              <a:ext cx="1620000" cy="900000"/>
            </a:xfrm>
            <a:prstGeom prst="homePlate">
              <a:avLst>
                <a:gd name="adj" fmla="val 28490"/>
              </a:avLst>
            </a:prstGeom>
            <a:solidFill>
              <a:schemeClr val="accent5">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200" b="1" dirty="0" smtClean="0">
                <a:solidFill>
                  <a:srgbClr val="000000"/>
                </a:solidFill>
              </a:endParaRPr>
            </a:p>
            <a:p>
              <a:r>
                <a:rPr lang="ru-RU" sz="1400" b="1" dirty="0" smtClean="0">
                  <a:solidFill>
                    <a:srgbClr val="000000"/>
                  </a:solidFill>
                </a:rPr>
                <a:t>Расчет параметров заезда</a:t>
              </a:r>
              <a:endParaRPr lang="en-US" sz="1400" b="1" dirty="0" smtClean="0">
                <a:solidFill>
                  <a:srgbClr val="000000"/>
                </a:solidFill>
              </a:endParaRPr>
            </a:p>
          </p:txBody>
        </p:sp>
      </p:gr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377" b="19647"/>
          <a:stretch/>
        </p:blipFill>
        <p:spPr bwMode="auto">
          <a:xfrm>
            <a:off x="359532" y="1152128"/>
            <a:ext cx="5143500" cy="23128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 name="TextBox 22"/>
          <p:cNvSpPr txBox="1"/>
          <p:nvPr/>
        </p:nvSpPr>
        <p:spPr>
          <a:xfrm>
            <a:off x="716896" y="589961"/>
            <a:ext cx="2124000" cy="369332"/>
          </a:xfrm>
          <a:prstGeom prst="rect">
            <a:avLst/>
          </a:prstGeom>
          <a:noFill/>
          <a:ln>
            <a:solidFill>
              <a:schemeClr val="accent2"/>
            </a:solidFill>
          </a:ln>
        </p:spPr>
        <p:txBody>
          <a:bodyPr wrap="square" rtlCol="0">
            <a:spAutoFit/>
          </a:bodyPr>
          <a:lstStyle/>
          <a:p>
            <a:pPr marL="84138">
              <a:spcAft>
                <a:spcPts val="600"/>
              </a:spcAft>
            </a:pPr>
            <a:r>
              <a:rPr lang="en-US" sz="1800" b="1" dirty="0" smtClean="0">
                <a:solidFill>
                  <a:srgbClr val="C00000"/>
                </a:solidFill>
                <a:latin typeface="+mn-lt"/>
                <a:cs typeface="Calibri" pitchFamily="34" charset="0"/>
              </a:rPr>
              <a:t>UM Train</a:t>
            </a:r>
          </a:p>
        </p:txBody>
      </p:sp>
      <p:sp>
        <p:nvSpPr>
          <p:cNvPr id="24" name="TextBox 23"/>
          <p:cNvSpPr txBox="1"/>
          <p:nvPr/>
        </p:nvSpPr>
        <p:spPr>
          <a:xfrm>
            <a:off x="3492352" y="593976"/>
            <a:ext cx="2124000" cy="369332"/>
          </a:xfrm>
          <a:prstGeom prst="rect">
            <a:avLst/>
          </a:prstGeom>
          <a:noFill/>
          <a:ln>
            <a:solidFill>
              <a:schemeClr val="accent2"/>
            </a:solidFill>
          </a:ln>
        </p:spPr>
        <p:txBody>
          <a:bodyPr wrap="square" rtlCol="0">
            <a:spAutoFit/>
          </a:bodyPr>
          <a:lstStyle/>
          <a:p>
            <a:pPr marL="84138">
              <a:spcAft>
                <a:spcPts val="600"/>
              </a:spcAft>
            </a:pPr>
            <a:r>
              <a:rPr lang="en-US" sz="1800" b="1" dirty="0" smtClean="0">
                <a:solidFill>
                  <a:srgbClr val="C00000"/>
                </a:solidFill>
                <a:latin typeface="+mn-lt"/>
                <a:cs typeface="Calibri" pitchFamily="34" charset="0"/>
              </a:rPr>
              <a:t>UM Rail Vehicle</a:t>
            </a:r>
          </a:p>
        </p:txBody>
      </p:sp>
      <p:sp>
        <p:nvSpPr>
          <p:cNvPr id="25" name="TextBox 24"/>
          <p:cNvSpPr txBox="1"/>
          <p:nvPr/>
        </p:nvSpPr>
        <p:spPr>
          <a:xfrm>
            <a:off x="6336196" y="584684"/>
            <a:ext cx="2124000" cy="369332"/>
          </a:xfrm>
          <a:prstGeom prst="rect">
            <a:avLst/>
          </a:prstGeom>
          <a:noFill/>
          <a:ln>
            <a:solidFill>
              <a:schemeClr val="accent2"/>
            </a:solidFill>
          </a:ln>
        </p:spPr>
        <p:txBody>
          <a:bodyPr wrap="square" rtlCol="0">
            <a:spAutoFit/>
          </a:bodyPr>
          <a:lstStyle/>
          <a:p>
            <a:pPr marL="84138">
              <a:spcAft>
                <a:spcPts val="600"/>
              </a:spcAft>
            </a:pPr>
            <a:r>
              <a:rPr lang="en-US" sz="1800" b="1" dirty="0" smtClean="0">
                <a:solidFill>
                  <a:srgbClr val="C00000"/>
                </a:solidFill>
                <a:latin typeface="+mn-lt"/>
                <a:cs typeface="Calibri" pitchFamily="34" charset="0"/>
              </a:rPr>
              <a:t>UM Train 3D</a:t>
            </a:r>
          </a:p>
        </p:txBody>
      </p:sp>
      <p:sp>
        <p:nvSpPr>
          <p:cNvPr id="29" name="Управляющая кнопка: далее 28">
            <a:hlinkClick r:id="" action="ppaction://noaction" highlightClick="1"/>
          </p:cNvPr>
          <p:cNvSpPr/>
          <p:nvPr/>
        </p:nvSpPr>
        <p:spPr bwMode="auto">
          <a:xfrm>
            <a:off x="7272300" y="4329255"/>
            <a:ext cx="1139778" cy="1131903"/>
          </a:xfrm>
          <a:prstGeom prst="actionButtonForwardNext">
            <a:avLst/>
          </a:prstGeom>
          <a:solidFill>
            <a:srgbClr val="11FF1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9" name="Стрелка вниз 8"/>
          <p:cNvSpPr/>
          <p:nvPr/>
        </p:nvSpPr>
        <p:spPr bwMode="auto">
          <a:xfrm>
            <a:off x="1763688" y="3609020"/>
            <a:ext cx="236820" cy="432048"/>
          </a:xfrm>
          <a:prstGeom prst="downArrow">
            <a:avLst/>
          </a:prstGeom>
          <a:solidFill>
            <a:schemeClr val="bg1">
              <a:lumMod val="85000"/>
            </a:schemeClr>
          </a:solidFill>
          <a:ln w="9525" cap="flat" cmpd="sng" algn="ctr">
            <a:solidFill>
              <a:srgbClr val="C00000"/>
            </a:solidFill>
            <a:prstDash val="solid"/>
            <a:round/>
            <a:headEnd type="none" w="med" len="med"/>
            <a:tailEnd type="triangle" w="med" len="med"/>
          </a:ln>
          <a:effectLst/>
        </p:spPr>
        <p:txBody>
          <a:bodyPr vert="horz" wrap="squar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30" name="Прямоугольник 29"/>
          <p:cNvSpPr/>
          <p:nvPr/>
        </p:nvSpPr>
        <p:spPr>
          <a:xfrm>
            <a:off x="4317112" y="3779748"/>
            <a:ext cx="1659044" cy="369332"/>
          </a:xfrm>
          <a:prstGeom prst="rect">
            <a:avLst/>
          </a:prstGeom>
        </p:spPr>
        <p:txBody>
          <a:bodyPr wrap="none">
            <a:spAutoFit/>
          </a:bodyPr>
          <a:lstStyle/>
          <a:p>
            <a:r>
              <a:rPr lang="ru-RU" sz="1800" b="1" dirty="0" smtClean="0"/>
              <a:t>Препроцессор</a:t>
            </a:r>
            <a:endParaRPr lang="ru-RU" sz="1800" b="1" dirty="0"/>
          </a:p>
        </p:txBody>
      </p:sp>
      <p:sp>
        <p:nvSpPr>
          <p:cNvPr id="31" name="Прямоугольник 30"/>
          <p:cNvSpPr/>
          <p:nvPr/>
        </p:nvSpPr>
        <p:spPr>
          <a:xfrm>
            <a:off x="6874810" y="3645024"/>
            <a:ext cx="1909658" cy="646331"/>
          </a:xfrm>
          <a:prstGeom prst="rect">
            <a:avLst/>
          </a:prstGeom>
        </p:spPr>
        <p:txBody>
          <a:bodyPr wrap="square">
            <a:spAutoFit/>
          </a:bodyPr>
          <a:lstStyle/>
          <a:p>
            <a:r>
              <a:rPr lang="ru-RU" sz="1800" b="1" dirty="0" smtClean="0"/>
              <a:t>Моделирование сценария</a:t>
            </a:r>
            <a:endParaRPr lang="ru-RU" sz="1800" b="1" dirty="0"/>
          </a:p>
        </p:txBody>
      </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88124" y="1160748"/>
            <a:ext cx="3341723" cy="2354789"/>
          </a:xfrm>
          <a:prstGeom prst="rect">
            <a:avLst/>
          </a:prstGeom>
          <a:noFill/>
          <a:ln w="317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30940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title"/>
          </p:nvPr>
        </p:nvSpPr>
        <p:spPr/>
        <p:txBody>
          <a:bodyPr/>
          <a:lstStyle/>
          <a:p>
            <a:pPr marL="342900" indent="-342900">
              <a:lnSpc>
                <a:spcPct val="140000"/>
              </a:lnSpc>
              <a:spcBef>
                <a:spcPct val="20000"/>
              </a:spcBef>
            </a:pPr>
            <a:r>
              <a:rPr lang="ru-RU" sz="1800" dirty="0" smtClean="0">
                <a:solidFill>
                  <a:srgbClr val="073F89"/>
                </a:solidFill>
              </a:rPr>
              <a:t>Особенности описания путевых неровностей</a:t>
            </a:r>
          </a:p>
        </p:txBody>
      </p:sp>
      <p:sp>
        <p:nvSpPr>
          <p:cNvPr id="5" name="TextBox 4"/>
          <p:cNvSpPr txBox="1"/>
          <p:nvPr/>
        </p:nvSpPr>
        <p:spPr>
          <a:xfrm>
            <a:off x="228600" y="607960"/>
            <a:ext cx="8159750" cy="1600438"/>
          </a:xfrm>
          <a:prstGeom prst="rect">
            <a:avLst/>
          </a:prstGeom>
          <a:noFill/>
        </p:spPr>
        <p:txBody>
          <a:bodyPr>
            <a:spAutoFit/>
          </a:bodyPr>
          <a:lstStyle/>
          <a:p>
            <a:pPr marL="268288" indent="-268288" algn="l">
              <a:buFont typeface="Wingdings" pitchFamily="2" charset="2"/>
              <a:buChar char="ü"/>
              <a:tabLst>
                <a:tab pos="268288" algn="l"/>
              </a:tabLst>
              <a:defRPr/>
            </a:pPr>
            <a:r>
              <a:rPr lang="ru-RU" sz="1800" b="1" dirty="0" smtClean="0">
                <a:solidFill>
                  <a:schemeClr val="accent6"/>
                </a:solidFill>
                <a:latin typeface="+mn-lt"/>
              </a:rPr>
              <a:t>Стандартные способы задания неровностей</a:t>
            </a:r>
            <a:r>
              <a:rPr lang="en-US" sz="1800" b="1" dirty="0" smtClean="0">
                <a:solidFill>
                  <a:schemeClr val="accent6"/>
                </a:solidFill>
                <a:latin typeface="+mn-lt"/>
              </a:rPr>
              <a:t>:</a:t>
            </a:r>
            <a:endParaRPr lang="ru-RU" sz="1800" b="1" dirty="0">
              <a:solidFill>
                <a:schemeClr val="accent6"/>
              </a:solidFill>
              <a:latin typeface="+mn-lt"/>
            </a:endParaRPr>
          </a:p>
          <a:p>
            <a:pPr marL="268288" indent="-268288" algn="l">
              <a:buFont typeface="Wingdings" pitchFamily="2" charset="2"/>
              <a:buChar char="Ø"/>
              <a:tabLst>
                <a:tab pos="268288" algn="l"/>
              </a:tabLst>
              <a:defRPr/>
            </a:pPr>
            <a:endParaRPr lang="ru-RU" sz="400" dirty="0" smtClean="0">
              <a:solidFill>
                <a:schemeClr val="accent6"/>
              </a:solidFill>
              <a:latin typeface="+mn-lt"/>
            </a:endParaRPr>
          </a:p>
          <a:p>
            <a:pPr marL="450850" indent="-268288" algn="l">
              <a:buFont typeface="Wingdings" pitchFamily="2" charset="2"/>
              <a:buChar char="Ø"/>
              <a:tabLst>
                <a:tab pos="534988" algn="l"/>
              </a:tabLst>
              <a:defRPr/>
            </a:pPr>
            <a:r>
              <a:rPr lang="ru-RU" dirty="0" smtClean="0">
                <a:latin typeface="+mn-lt"/>
              </a:rPr>
              <a:t>Путь без нервностей</a:t>
            </a:r>
            <a:endParaRPr lang="en-US" dirty="0" smtClean="0">
              <a:latin typeface="+mn-lt"/>
            </a:endParaRPr>
          </a:p>
          <a:p>
            <a:pPr marL="450850" indent="-268288" algn="l">
              <a:tabLst>
                <a:tab pos="534988" algn="l"/>
              </a:tabLst>
              <a:defRPr/>
            </a:pPr>
            <a:endParaRPr lang="en-US" sz="400" dirty="0" smtClean="0">
              <a:latin typeface="+mn-lt"/>
            </a:endParaRPr>
          </a:p>
          <a:p>
            <a:pPr marL="450850" indent="-268288" algn="l">
              <a:buFont typeface="Wingdings" pitchFamily="2" charset="2"/>
              <a:buChar char="Ø"/>
              <a:tabLst>
                <a:tab pos="534988" algn="l"/>
              </a:tabLst>
              <a:defRPr/>
            </a:pPr>
            <a:r>
              <a:rPr lang="ru-RU" dirty="0" smtClean="0">
                <a:latin typeface="+mn-lt"/>
              </a:rPr>
              <a:t>Измеренные неровности</a:t>
            </a:r>
            <a:endParaRPr lang="en-US" dirty="0" smtClean="0">
              <a:latin typeface="+mn-lt"/>
            </a:endParaRPr>
          </a:p>
          <a:p>
            <a:pPr marL="450850" indent="-268288" algn="l">
              <a:buFont typeface="Wingdings" pitchFamily="2" charset="2"/>
              <a:buChar char="Ø"/>
              <a:tabLst>
                <a:tab pos="534988" algn="l"/>
              </a:tabLst>
              <a:defRPr/>
            </a:pPr>
            <a:endParaRPr lang="ru-RU" sz="400" dirty="0" smtClean="0">
              <a:latin typeface="+mn-lt"/>
            </a:endParaRPr>
          </a:p>
          <a:p>
            <a:pPr marL="450850" indent="-268288" algn="l">
              <a:buFont typeface="Wingdings" pitchFamily="2" charset="2"/>
              <a:buChar char="Ø"/>
              <a:tabLst>
                <a:tab pos="534988" algn="l"/>
              </a:tabLst>
              <a:defRPr/>
            </a:pPr>
            <a:r>
              <a:rPr lang="ru-RU" dirty="0" smtClean="0">
                <a:latin typeface="+mn-lt"/>
              </a:rPr>
              <a:t>Неровности, построенные по спектральным плотностям</a:t>
            </a:r>
            <a:endParaRPr lang="en-US" dirty="0" smtClean="0">
              <a:latin typeface="+mn-lt"/>
            </a:endParaRPr>
          </a:p>
          <a:p>
            <a:pPr marL="268288" indent="-268288" algn="l">
              <a:buFont typeface="Wingdings" pitchFamily="2" charset="2"/>
              <a:buChar char="Ø"/>
              <a:tabLst>
                <a:tab pos="268288" algn="l"/>
              </a:tabLst>
              <a:defRPr/>
            </a:pPr>
            <a:endParaRPr lang="ru-RU" sz="400" dirty="0">
              <a:latin typeface="+mn-lt"/>
            </a:endParaRPr>
          </a:p>
          <a:p>
            <a:pPr marL="536575" indent="-93663" algn="l">
              <a:tabLst>
                <a:tab pos="623888" algn="l"/>
              </a:tabLst>
              <a:defRPr/>
            </a:pPr>
            <a:r>
              <a:rPr lang="ru-RU" dirty="0" smtClean="0">
                <a:latin typeface="+mn-lt"/>
              </a:rPr>
              <a:t>(ВНИИЖТ, </a:t>
            </a:r>
            <a:r>
              <a:rPr lang="en-US" dirty="0" smtClean="0">
                <a:latin typeface="+mn-lt"/>
              </a:rPr>
              <a:t>UIC, FRA)</a:t>
            </a:r>
            <a:endParaRPr lang="ru-RU" dirty="0">
              <a:latin typeface="+mn-lt"/>
            </a:endParaRPr>
          </a:p>
        </p:txBody>
      </p:sp>
      <p:sp>
        <p:nvSpPr>
          <p:cNvPr id="6" name="Прямоугольник 5"/>
          <p:cNvSpPr/>
          <p:nvPr/>
        </p:nvSpPr>
        <p:spPr>
          <a:xfrm>
            <a:off x="4239331" y="2622394"/>
            <a:ext cx="4401121" cy="369332"/>
          </a:xfrm>
          <a:prstGeom prst="rect">
            <a:avLst/>
          </a:prstGeom>
        </p:spPr>
        <p:txBody>
          <a:bodyPr wrap="square">
            <a:spAutoFit/>
          </a:bodyPr>
          <a:lstStyle/>
          <a:p>
            <a:pPr>
              <a:defRPr/>
            </a:pPr>
            <a:r>
              <a:rPr lang="ru-RU" sz="1800" b="1" dirty="0" smtClean="0">
                <a:solidFill>
                  <a:schemeClr val="accent6"/>
                </a:solidFill>
                <a:latin typeface="+mn-lt"/>
              </a:rPr>
              <a:t>Циклические неровности</a:t>
            </a:r>
            <a:endParaRPr lang="ru-RU" sz="1800" b="1" dirty="0">
              <a:solidFill>
                <a:schemeClr val="accent6"/>
              </a:solidFill>
              <a:latin typeface="+mn-lt"/>
            </a:endParaRPr>
          </a:p>
        </p:txBody>
      </p:sp>
      <p:pic>
        <p:nvPicPr>
          <p:cNvPr id="22536" name="Picture 12"/>
          <p:cNvPicPr>
            <a:picLocks noChangeAspect="1" noChangeArrowheads="1"/>
          </p:cNvPicPr>
          <p:nvPr/>
        </p:nvPicPr>
        <p:blipFill>
          <a:blip r:embed="rId3" cstate="print"/>
          <a:srcRect/>
          <a:stretch>
            <a:fillRect/>
          </a:stretch>
        </p:blipFill>
        <p:spPr bwMode="auto">
          <a:xfrm>
            <a:off x="4339346" y="3068960"/>
            <a:ext cx="4049078" cy="1430179"/>
          </a:xfrm>
          <a:prstGeom prst="rect">
            <a:avLst/>
          </a:prstGeom>
          <a:noFill/>
          <a:ln w="9525">
            <a:noFill/>
            <a:miter lim="800000"/>
            <a:headEnd/>
            <a:tailEnd/>
          </a:ln>
        </p:spPr>
      </p:pic>
      <p:pic>
        <p:nvPicPr>
          <p:cNvPr id="22537" name="Picture 13"/>
          <p:cNvPicPr>
            <a:picLocks noChangeAspect="1" noChangeArrowheads="1"/>
          </p:cNvPicPr>
          <p:nvPr/>
        </p:nvPicPr>
        <p:blipFill>
          <a:blip r:embed="rId4" cstate="print"/>
          <a:srcRect/>
          <a:stretch>
            <a:fillRect/>
          </a:stretch>
        </p:blipFill>
        <p:spPr bwMode="auto">
          <a:xfrm>
            <a:off x="694853" y="3124681"/>
            <a:ext cx="2581751" cy="1374458"/>
          </a:xfrm>
          <a:prstGeom prst="rect">
            <a:avLst/>
          </a:prstGeom>
          <a:noFill/>
          <a:ln w="9525">
            <a:noFill/>
            <a:miter lim="800000"/>
            <a:headEnd/>
            <a:tailEnd/>
          </a:ln>
        </p:spPr>
      </p:pic>
      <p:sp>
        <p:nvSpPr>
          <p:cNvPr id="9" name="TextBox 8"/>
          <p:cNvSpPr txBox="1"/>
          <p:nvPr/>
        </p:nvSpPr>
        <p:spPr>
          <a:xfrm>
            <a:off x="282628" y="4762889"/>
            <a:ext cx="8159750" cy="646331"/>
          </a:xfrm>
          <a:prstGeom prst="rect">
            <a:avLst/>
          </a:prstGeom>
          <a:noFill/>
        </p:spPr>
        <p:txBody>
          <a:bodyPr>
            <a:spAutoFit/>
          </a:bodyPr>
          <a:lstStyle/>
          <a:p>
            <a:pPr marL="182563" indent="-182563" algn="l">
              <a:buFont typeface="Wingdings" pitchFamily="2" charset="2"/>
              <a:buChar char="ü"/>
              <a:defRPr/>
            </a:pPr>
            <a:r>
              <a:rPr lang="ru-RU" sz="1800" b="1" dirty="0" smtClean="0">
                <a:solidFill>
                  <a:schemeClr val="accent6"/>
                </a:solidFill>
                <a:latin typeface="+mn-lt"/>
              </a:rPr>
              <a:t>Задание масштабных коэффициентов вертикальных и горизонтальных неровностей</a:t>
            </a:r>
            <a:endParaRPr lang="ru-RU" sz="1800" b="1" dirty="0">
              <a:solidFill>
                <a:schemeClr val="accent6"/>
              </a:solidFill>
              <a:latin typeface="+mn-lt"/>
            </a:endParaRPr>
          </a:p>
        </p:txBody>
      </p:sp>
      <p:sp>
        <p:nvSpPr>
          <p:cNvPr id="2" name="Стрелка вправо 1"/>
          <p:cNvSpPr/>
          <p:nvPr/>
        </p:nvSpPr>
        <p:spPr bwMode="auto">
          <a:xfrm rot="5400000">
            <a:off x="1722747" y="2545544"/>
            <a:ext cx="504056" cy="252028"/>
          </a:xfrm>
          <a:prstGeom prst="rightArrow">
            <a:avLst/>
          </a:prstGeom>
          <a:solidFill>
            <a:schemeClr val="bg1">
              <a:lumMod val="85000"/>
            </a:schemeClr>
          </a:solidFill>
          <a:ln w="9525" cap="flat" cmpd="sng" algn="ctr">
            <a:solidFill>
              <a:srgbClr val="C00000"/>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3" name="Стрелка вправо 12"/>
          <p:cNvSpPr/>
          <p:nvPr/>
        </p:nvSpPr>
        <p:spPr bwMode="auto">
          <a:xfrm>
            <a:off x="3671900" y="3658035"/>
            <a:ext cx="504056" cy="252028"/>
          </a:xfrm>
          <a:prstGeom prst="rightArrow">
            <a:avLst/>
          </a:prstGeom>
          <a:solidFill>
            <a:schemeClr val="bg1">
              <a:lumMod val="85000"/>
            </a:schemeClr>
          </a:solidFill>
          <a:ln w="9525" cap="flat" cmpd="sng" algn="ctr">
            <a:solidFill>
              <a:srgbClr val="C00000"/>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xmlns="" val="4112292035"/>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1_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28863</TotalTime>
  <Words>2188</Words>
  <Application>Microsoft Office PowerPoint</Application>
  <PresentationFormat>Экран (4:3)</PresentationFormat>
  <Paragraphs>310</Paragraphs>
  <Slides>16</Slides>
  <Notes>16</Notes>
  <HiddenSlides>0</HiddenSlides>
  <MMClips>1</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16</vt:i4>
      </vt:variant>
    </vt:vector>
  </HeadingPairs>
  <TitlesOfParts>
    <vt:vector size="24" baseType="lpstr">
      <vt:lpstr>Arial</vt:lpstr>
      <vt:lpstr>Times New Roman</vt:lpstr>
      <vt:lpstr>宋体</vt:lpstr>
      <vt:lpstr>Wingdings</vt:lpstr>
      <vt:lpstr>Calibri</vt:lpstr>
      <vt:lpstr>Symbol</vt:lpstr>
      <vt:lpstr>Default Design</vt:lpstr>
      <vt:lpstr>1_Default Design</vt:lpstr>
      <vt:lpstr>Слайд 1</vt:lpstr>
      <vt:lpstr>Слайд 2</vt:lpstr>
      <vt:lpstr>Описание геометрии пути в программном комплексе Универсальный Механизм</vt:lpstr>
      <vt:lpstr>Описание геометрии пути в программном комплексе Универсальный Механизм</vt:lpstr>
      <vt:lpstr>Структура описания железнодорожной сети (UM Railroad)</vt:lpstr>
      <vt:lpstr>Слайд 6</vt:lpstr>
      <vt:lpstr>Слайд 7</vt:lpstr>
      <vt:lpstr>Использование составной модели при моделировании</vt:lpstr>
      <vt:lpstr>Особенности описания путевых неровностей</vt:lpstr>
      <vt:lpstr>Слайд 10</vt:lpstr>
      <vt:lpstr>Слайд 11</vt:lpstr>
      <vt:lpstr>Слайд 12</vt:lpstr>
      <vt:lpstr>Слайд 13</vt:lpstr>
      <vt:lpstr>Слайд 14</vt:lpstr>
      <vt:lpstr>Слайд 15</vt:lpstr>
      <vt:lpstr>Слайд 16</vt:lpstr>
    </vt:vector>
  </TitlesOfParts>
  <Company>BSTU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Nikolay</cp:lastModifiedBy>
  <cp:revision>1242</cp:revision>
  <cp:lastPrinted>2014-04-09T07:11:15Z</cp:lastPrinted>
  <dcterms:created xsi:type="dcterms:W3CDTF">2001-08-16T15:43:38Z</dcterms:created>
  <dcterms:modified xsi:type="dcterms:W3CDTF">2014-04-09T09:24:15Z</dcterms:modified>
</cp:coreProperties>
</file>