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28"/>
  </p:notesMasterIdLst>
  <p:handoutMasterIdLst>
    <p:handoutMasterId r:id="rId29"/>
  </p:handoutMasterIdLst>
  <p:sldIdLst>
    <p:sldId id="256" r:id="rId2"/>
    <p:sldId id="520" r:id="rId3"/>
    <p:sldId id="518" r:id="rId4"/>
    <p:sldId id="540" r:id="rId5"/>
    <p:sldId id="523" r:id="rId6"/>
    <p:sldId id="524" r:id="rId7"/>
    <p:sldId id="525" r:id="rId8"/>
    <p:sldId id="534" r:id="rId9"/>
    <p:sldId id="535" r:id="rId10"/>
    <p:sldId id="538" r:id="rId11"/>
    <p:sldId id="537" r:id="rId12"/>
    <p:sldId id="545" r:id="rId13"/>
    <p:sldId id="536" r:id="rId14"/>
    <p:sldId id="546" r:id="rId15"/>
    <p:sldId id="539" r:id="rId16"/>
    <p:sldId id="533" r:id="rId17"/>
    <p:sldId id="514" r:id="rId18"/>
    <p:sldId id="506" r:id="rId19"/>
    <p:sldId id="507" r:id="rId20"/>
    <p:sldId id="515" r:id="rId21"/>
    <p:sldId id="543" r:id="rId22"/>
    <p:sldId id="509" r:id="rId23"/>
    <p:sldId id="512" r:id="rId24"/>
    <p:sldId id="541" r:id="rId25"/>
    <p:sldId id="542" r:id="rId26"/>
    <p:sldId id="449" r:id="rId27"/>
  </p:sldIdLst>
  <p:sldSz cx="9144000" cy="6858000" type="screen4x3"/>
  <p:notesSz cx="6759575" cy="9867900"/>
  <p:embeddedFontLst>
    <p:embeddedFont>
      <p:font typeface="宋体" pitchFamily="2" charset="-122"/>
      <p:regular r:id="rId30"/>
    </p:embeddedFont>
    <p:embeddedFont>
      <p:font typeface="Calibri" pitchFamily="34" charset="0"/>
      <p:regular r:id="rId31"/>
      <p:bold r:id="rId32"/>
      <p:italic r:id="rId33"/>
      <p:boldItalic r:id="rId34"/>
    </p:embeddedFont>
  </p:embeddedFontLst>
  <p:defaultTextStyle>
    <a:defPPr>
      <a:defRPr lang="en-US"/>
    </a:defPPr>
    <a:lvl1pPr algn="ctr" rtl="0" fontAlgn="base">
      <a:spcBef>
        <a:spcPct val="0"/>
      </a:spcBef>
      <a:spcAft>
        <a:spcPct val="0"/>
      </a:spcAft>
      <a:defRPr sz="1600" kern="1200">
        <a:solidFill>
          <a:schemeClr val="tx1"/>
        </a:solidFill>
        <a:latin typeface="Times New Roman" pitchFamily="18" charset="0"/>
        <a:ea typeface="+mn-ea"/>
        <a:cs typeface="+mn-cs"/>
      </a:defRPr>
    </a:lvl1pPr>
    <a:lvl2pPr marL="457200" algn="ctr" rtl="0" fontAlgn="base">
      <a:spcBef>
        <a:spcPct val="0"/>
      </a:spcBef>
      <a:spcAft>
        <a:spcPct val="0"/>
      </a:spcAft>
      <a:defRPr sz="1600" kern="1200">
        <a:solidFill>
          <a:schemeClr val="tx1"/>
        </a:solidFill>
        <a:latin typeface="Times New Roman" pitchFamily="18" charset="0"/>
        <a:ea typeface="+mn-ea"/>
        <a:cs typeface="+mn-cs"/>
      </a:defRPr>
    </a:lvl2pPr>
    <a:lvl3pPr marL="914400" algn="ctr" rtl="0" fontAlgn="base">
      <a:spcBef>
        <a:spcPct val="0"/>
      </a:spcBef>
      <a:spcAft>
        <a:spcPct val="0"/>
      </a:spcAft>
      <a:defRPr sz="1600" kern="1200">
        <a:solidFill>
          <a:schemeClr val="tx1"/>
        </a:solidFill>
        <a:latin typeface="Times New Roman" pitchFamily="18" charset="0"/>
        <a:ea typeface="+mn-ea"/>
        <a:cs typeface="+mn-cs"/>
      </a:defRPr>
    </a:lvl3pPr>
    <a:lvl4pPr marL="1371600" algn="ctr" rtl="0" fontAlgn="base">
      <a:spcBef>
        <a:spcPct val="0"/>
      </a:spcBef>
      <a:spcAft>
        <a:spcPct val="0"/>
      </a:spcAft>
      <a:defRPr sz="1600" kern="1200">
        <a:solidFill>
          <a:schemeClr val="tx1"/>
        </a:solidFill>
        <a:latin typeface="Times New Roman" pitchFamily="18" charset="0"/>
        <a:ea typeface="+mn-ea"/>
        <a:cs typeface="+mn-cs"/>
      </a:defRPr>
    </a:lvl4pPr>
    <a:lvl5pPr marL="1828800" algn="ctr"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ADAF"/>
    <a:srgbClr val="CCECFF"/>
    <a:srgbClr val="6DFF6D"/>
    <a:srgbClr val="11FF11"/>
    <a:srgbClr val="FF3300"/>
    <a:srgbClr val="CCCCFF"/>
    <a:srgbClr val="99FF66"/>
    <a:srgbClr val="FFFFCC"/>
    <a:srgbClr val="66FFFF"/>
    <a:srgbClr val="FF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70" autoAdjust="0"/>
    <p:restoredTop sz="93069" autoAdjust="0"/>
  </p:normalViewPr>
  <p:slideViewPr>
    <p:cSldViewPr snapToObjects="1" showGuides="1">
      <p:cViewPr varScale="1">
        <p:scale>
          <a:sx n="78" d="100"/>
          <a:sy n="78" d="100"/>
        </p:scale>
        <p:origin x="-182" y="-58"/>
      </p:cViewPr>
      <p:guideLst>
        <p:guide orient="horz" pos="1797"/>
        <p:guide pos="1565"/>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77" d="100"/>
          <a:sy n="77" d="100"/>
        </p:scale>
        <p:origin x="-2118" y="-96"/>
      </p:cViewPr>
      <p:guideLst>
        <p:guide orient="horz" pos="3108"/>
        <p:guide pos="2129"/>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7" Type="http://schemas.openxmlformats.org/officeDocument/2006/relationships/image" Target="../media/image28.wmf"/><Relationship Id="rId2" Type="http://schemas.openxmlformats.org/officeDocument/2006/relationships/image" Target="../media/image23.wmf"/><Relationship Id="rId1" Type="http://schemas.openxmlformats.org/officeDocument/2006/relationships/image" Target="../media/image22.wmf"/><Relationship Id="rId6" Type="http://schemas.openxmlformats.org/officeDocument/2006/relationships/image" Target="../media/image27.wmf"/><Relationship Id="rId5" Type="http://schemas.openxmlformats.org/officeDocument/2006/relationships/image" Target="../media/image26.wmf"/><Relationship Id="rId4"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3.wmf"/><Relationship Id="rId1" Type="http://schemas.openxmlformats.org/officeDocument/2006/relationships/image" Target="../media/image32.wmf"/><Relationship Id="rId5" Type="http://schemas.openxmlformats.org/officeDocument/2006/relationships/image" Target="../media/image35.wmf"/><Relationship Id="rId4" Type="http://schemas.openxmlformats.org/officeDocument/2006/relationships/image" Target="../media/image3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25E3C7A-9947-4302-B203-0F2272300DD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277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F85A1C0-75AF-41DF-8CD3-0BE40A8883B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a:ln/>
        </p:spPr>
      </p:sp>
      <p:sp>
        <p:nvSpPr>
          <p:cNvPr id="33795" name="Заметки 2"/>
          <p:cNvSpPr>
            <a:spLocks noGrp="1"/>
          </p:cNvSpPr>
          <p:nvPr>
            <p:ph type="body" idx="1"/>
          </p:nvPr>
        </p:nvSpPr>
        <p:spPr>
          <a:noFill/>
          <a:ln/>
        </p:spPr>
        <p:txBody>
          <a:bodyPr/>
          <a:lstStyle/>
          <a:p>
            <a:r>
              <a:rPr lang="en-US" dirty="0" smtClean="0"/>
              <a:t>In</a:t>
            </a:r>
            <a:r>
              <a:rPr lang="en-US" baseline="0" dirty="0" smtClean="0"/>
              <a:t> my report I’d like to tell you about an interesting practical application of real-time train dynamics simulation</a:t>
            </a:r>
            <a:endParaRPr lang="ru-RU" dirty="0" smtClean="0"/>
          </a:p>
        </p:txBody>
      </p:sp>
      <p:sp>
        <p:nvSpPr>
          <p:cNvPr id="33796" name="Номер слайда 3"/>
          <p:cNvSpPr>
            <a:spLocks noGrp="1"/>
          </p:cNvSpPr>
          <p:nvPr>
            <p:ph type="sldNum" sz="quarter" idx="5"/>
          </p:nvPr>
        </p:nvSpPr>
        <p:spPr>
          <a:noFill/>
        </p:spPr>
        <p:txBody>
          <a:bodyPr/>
          <a:lstStyle/>
          <a:p>
            <a:fld id="{E13F1298-8488-4F1B-9608-E99EAEE65AA1}"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735078E6-0FBE-4DC6-B5EE-1E5948B7E558}" type="slidenum">
              <a:rPr lang="en-US" smtClean="0"/>
              <a:pPr/>
              <a:t>16</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ru-RU"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49BAE1D5-4EFD-481F-A413-C7E749D08E3B}" type="slidenum">
              <a:rPr lang="en-US" smtClean="0"/>
              <a:pPr/>
              <a:t>17</a:t>
            </a:fld>
            <a:endParaRPr lang="en-US" smtClean="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6C7ADB9B-378F-42EF-BFC8-D6A90E00248E}" type="slidenum">
              <a:rPr lang="en-US" smtClean="0"/>
              <a:pPr/>
              <a:t>18</a:t>
            </a:fld>
            <a:endParaRPr lang="en-US"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666F7DF-5674-41D0-9414-3F237AEAFC0A}" type="slidenum">
              <a:rPr lang="en-US" smtClean="0"/>
              <a:pPr/>
              <a:t>19</a:t>
            </a:fld>
            <a:endParaRPr 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3173967C-9C1D-4536-96EF-9E1427B6C871}" type="slidenum">
              <a:rPr lang="en-US" smtClean="0"/>
              <a:pPr/>
              <a:t>20</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smtClean="0"/>
              <a:t> </a:t>
            </a:r>
            <a:endParaRPr lang="ru-R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dirty="0" smtClean="0"/>
              <a:t>As a rule, simplified models of railway vehicles are used for train dynamics simulation in which vertical and lateral dynamics are neglected. All bodies of such railway vehicle model move translational along one and the same line. A separate vehicle can consist of any number of bodies connected by force elements. In the simplest case of the simulation of railway vehicle dynamics it could be the one-mass model. Separate vehicles of a train are connected by force elements which simulate </a:t>
            </a:r>
            <a:r>
              <a:rPr lang="en-US" dirty="0" err="1" smtClean="0"/>
              <a:t>intercar</a:t>
            </a:r>
            <a:r>
              <a:rPr lang="en-US" dirty="0" smtClean="0"/>
              <a:t> couplings. The retardation forces acting on vehicles are modeled by the introduction of additional resistance forces which depend on vehicle mass, vehicle speed, curve radius, and track grade.</a:t>
            </a:r>
            <a:endParaRPr lang="ru-RU" dirty="0" smtClean="0"/>
          </a:p>
          <a:p>
            <a:pPr>
              <a:defRPr/>
            </a:pPr>
            <a:endParaRPr lang="ru-RU" dirty="0"/>
          </a:p>
        </p:txBody>
      </p:sp>
      <p:sp>
        <p:nvSpPr>
          <p:cNvPr id="40964" name="Номер слайда 3"/>
          <p:cNvSpPr>
            <a:spLocks noGrp="1"/>
          </p:cNvSpPr>
          <p:nvPr>
            <p:ph type="sldNum" sz="quarter" idx="5"/>
          </p:nvPr>
        </p:nvSpPr>
        <p:spPr>
          <a:noFill/>
        </p:spPr>
        <p:txBody>
          <a:bodyPr/>
          <a:lstStyle/>
          <a:p>
            <a:fld id="{F8DC9190-86BB-47C1-95DA-A4C4577B3967}" type="slidenum">
              <a:rPr lang="en-US" smtClean="0"/>
              <a:pPr/>
              <a:t>21</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22</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23</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43012" name="Номер слайда 3"/>
          <p:cNvSpPr>
            <a:spLocks noGrp="1"/>
          </p:cNvSpPr>
          <p:nvPr>
            <p:ph type="sldNum" sz="quarter" idx="5"/>
          </p:nvPr>
        </p:nvSpPr>
        <p:spPr>
          <a:noFill/>
        </p:spPr>
        <p:txBody>
          <a:bodyPr/>
          <a:lstStyle/>
          <a:p>
            <a:fld id="{BD40BAE0-29A9-48D7-AB70-501241ECB6C9}" type="slidenum">
              <a:rPr lang="en-US" smtClean="0"/>
              <a:pPr/>
              <a:t>3</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24</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lnSpcReduction="20000"/>
          </a:bodyPr>
          <a:lstStyle/>
          <a:p>
            <a:pPr>
              <a:defRPr/>
            </a:pPr>
            <a:endParaRPr lang="ru-RU" dirty="0"/>
          </a:p>
        </p:txBody>
      </p:sp>
      <p:sp>
        <p:nvSpPr>
          <p:cNvPr id="60420" name="Номер слайда 3"/>
          <p:cNvSpPr>
            <a:spLocks noGrp="1"/>
          </p:cNvSpPr>
          <p:nvPr>
            <p:ph type="sldNum" sz="quarter" idx="5"/>
          </p:nvPr>
        </p:nvSpPr>
        <p:spPr>
          <a:noFill/>
        </p:spPr>
        <p:txBody>
          <a:bodyPr/>
          <a:lstStyle/>
          <a:p>
            <a:fld id="{F5B0E8FA-1A0D-47C4-8E20-2FA6768B033C}" type="slidenum">
              <a:rPr lang="en-US" smtClean="0"/>
              <a:pPr/>
              <a:t>26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Образ слайда 1"/>
          <p:cNvSpPr>
            <a:spLocks noGrp="1" noRot="1" noChangeAspect="1" noTextEdit="1"/>
          </p:cNvSpPr>
          <p:nvPr>
            <p:ph type="sldImg"/>
          </p:nvPr>
        </p:nvSpPr>
        <p:spPr>
          <a:ln/>
        </p:spPr>
      </p:sp>
      <p:sp>
        <p:nvSpPr>
          <p:cNvPr id="56323" name="Заметки 2"/>
          <p:cNvSpPr>
            <a:spLocks noGrp="1"/>
          </p:cNvSpPr>
          <p:nvPr>
            <p:ph type="body" idx="1"/>
          </p:nvPr>
        </p:nvSpPr>
        <p:spPr>
          <a:noFill/>
          <a:ln/>
        </p:spPr>
        <p:txBody>
          <a:bodyPr/>
          <a:lstStyle/>
          <a:p>
            <a:endParaRPr lang="ru-RU" smtClean="0"/>
          </a:p>
        </p:txBody>
      </p:sp>
      <p:sp>
        <p:nvSpPr>
          <p:cNvPr id="56324" name="Номер слайда 3"/>
          <p:cNvSpPr>
            <a:spLocks noGrp="1"/>
          </p:cNvSpPr>
          <p:nvPr>
            <p:ph type="sldNum" sz="quarter" idx="5"/>
          </p:nvPr>
        </p:nvSpPr>
        <p:spPr>
          <a:noFill/>
        </p:spPr>
        <p:txBody>
          <a:bodyPr/>
          <a:lstStyle/>
          <a:p>
            <a:fld id="{5E13E42B-720D-404F-B36B-5B0FCF10878C}" type="slidenum">
              <a:rPr lang="en-US" smtClean="0"/>
              <a:pPr/>
              <a:t>6</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8</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1F85A1C0-75AF-41DF-8CD3-0BE40A8883BF}" type="slidenum">
              <a:rPr lang="en-US" smtClean="0"/>
              <a:pPr>
                <a:defRPr/>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8463" y="0"/>
            <a:ext cx="2152650" cy="52546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88925" y="0"/>
            <a:ext cx="6307138" cy="52546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288925" y="0"/>
            <a:ext cx="8612188" cy="4095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3830638" y="32734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0" name="Text Box 16"/>
          <p:cNvSpPr txBox="1">
            <a:spLocks noChangeArrowheads="1"/>
          </p:cNvSpPr>
          <p:nvPr userDrawn="1"/>
        </p:nvSpPr>
        <p:spPr bwMode="auto">
          <a:xfrm>
            <a:off x="1316038" y="6554788"/>
            <a:ext cx="7626350" cy="303212"/>
          </a:xfrm>
          <a:prstGeom prst="rect">
            <a:avLst/>
          </a:prstGeom>
          <a:noFill/>
          <a:ln w="9525">
            <a:noFill/>
            <a:miter lim="800000"/>
            <a:headEnd/>
            <a:tailEnd/>
          </a:ln>
        </p:spPr>
        <p:txBody>
          <a:bodyPr lIns="18000" tIns="46800" rIns="18000" bIns="46800"/>
          <a:lstStyle/>
          <a:p>
            <a:pPr algn="r">
              <a:defRPr/>
            </a:pPr>
            <a:r>
              <a:rPr lang="ru-RU" dirty="0" smtClean="0"/>
              <a:t>Брянск, 2014</a:t>
            </a:r>
            <a:endParaRPr lang="en-US" dirty="0"/>
          </a:p>
        </p:txBody>
      </p:sp>
      <p:sp>
        <p:nvSpPr>
          <p:cNvPr id="3075" name="Rectangle 20"/>
          <p:cNvSpPr>
            <a:spLocks noGrp="1" noChangeArrowheads="1"/>
          </p:cNvSpPr>
          <p:nvPr>
            <p:ph type="title"/>
          </p:nvPr>
        </p:nvSpPr>
        <p:spPr bwMode="auto">
          <a:xfrm>
            <a:off x="288925" y="0"/>
            <a:ext cx="8612188" cy="409575"/>
          </a:xfrm>
          <a:prstGeom prst="rect">
            <a:avLst/>
          </a:prstGeom>
          <a:noFill/>
          <a:ln w="9525">
            <a:noFill/>
            <a:miter lim="800000"/>
            <a:headEnd/>
            <a:tailEnd/>
          </a:ln>
        </p:spPr>
        <p:txBody>
          <a:bodyPr vert="horz" wrap="square" lIns="98980" tIns="49491" rIns="98980" bIns="49491" numCol="1" anchor="ctr" anchorCtr="0" compatLnSpc="1">
            <a:prstTxWarp prst="textNoShape">
              <a:avLst/>
            </a:prstTxWarp>
          </a:bodyPr>
          <a:lstStyle/>
          <a:p>
            <a:pPr lvl="0"/>
            <a:r>
              <a:rPr lang="ru-RU" smtClean="0"/>
              <a:t>Заголовок</a:t>
            </a:r>
            <a:endParaRPr lang="en-US" smtClean="0"/>
          </a:p>
        </p:txBody>
      </p:sp>
      <p:sp>
        <p:nvSpPr>
          <p:cNvPr id="1053" name="Line 29"/>
          <p:cNvSpPr>
            <a:spLocks noChangeShapeType="1"/>
          </p:cNvSpPr>
          <p:nvPr userDrawn="1"/>
        </p:nvSpPr>
        <p:spPr bwMode="auto">
          <a:xfrm>
            <a:off x="300038" y="406400"/>
            <a:ext cx="8555037" cy="0"/>
          </a:xfrm>
          <a:prstGeom prst="line">
            <a:avLst/>
          </a:prstGeom>
          <a:noFill/>
          <a:ln w="25400">
            <a:solidFill>
              <a:schemeClr val="accent2"/>
            </a:solidFill>
            <a:round/>
            <a:headEnd/>
            <a:tailEnd/>
          </a:ln>
          <a:effectLst/>
        </p:spPr>
        <p:txBody>
          <a:bodyPr wrap="none" lIns="0" tIns="46800" rIns="0">
            <a:spAutoFit/>
          </a:bodyPr>
          <a:lstStyle/>
          <a:p>
            <a:pPr>
              <a:defRPr/>
            </a:pPr>
            <a:endParaRPr lang="ru-RU"/>
          </a:p>
        </p:txBody>
      </p:sp>
      <p:sp>
        <p:nvSpPr>
          <p:cNvPr id="3077" name="Rectangle 30"/>
          <p:cNvSpPr>
            <a:spLocks noGrp="1" noChangeArrowheads="1"/>
          </p:cNvSpPr>
          <p:nvPr>
            <p:ph type="body" idx="1"/>
          </p:nvPr>
        </p:nvSpPr>
        <p:spPr bwMode="auto">
          <a:xfrm>
            <a:off x="1316038" y="1139825"/>
            <a:ext cx="4876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cxnSp>
        <p:nvCxnSpPr>
          <p:cNvPr id="3079" name="Прямая соединительная линия 9"/>
          <p:cNvCxnSpPr>
            <a:cxnSpLocks noChangeShapeType="1"/>
          </p:cNvCxnSpPr>
          <p:nvPr userDrawn="1"/>
        </p:nvCxnSpPr>
        <p:spPr bwMode="auto">
          <a:xfrm>
            <a:off x="738188" y="6554788"/>
            <a:ext cx="8204200" cy="1587"/>
          </a:xfrm>
          <a:prstGeom prst="line">
            <a:avLst/>
          </a:prstGeom>
          <a:noFill/>
          <a:ln w="19050" algn="ctr">
            <a:solidFill>
              <a:schemeClr val="tx1"/>
            </a:solidFill>
            <a:round/>
            <a:headEnd/>
            <a:tailEnd/>
          </a:ln>
        </p:spPr>
      </p:cxnSp>
    </p:spTree>
  </p:cSld>
  <p:clrMap bg1="lt1" tx1="dk1" bg2="lt2" tx2="dk2" accent1="accent1" accent2="accent2" accent3="accent3" accent4="accent4" accent5="accent5" accent6="accent6" hlink="hlink" folHlink="folHlink"/>
  <p:sldLayoutIdLst>
    <p:sldLayoutId id="2147483871" r:id="rId1"/>
    <p:sldLayoutId id="2147483861" r:id="rId2"/>
    <p:sldLayoutId id="2147483862" r:id="rId3"/>
    <p:sldLayoutId id="2147483863" r:id="rId4"/>
    <p:sldLayoutId id="2147483864" r:id="rId5"/>
    <p:sldLayoutId id="2147483865" r:id="rId6"/>
    <p:sldLayoutId id="2147483872" r:id="rId7"/>
    <p:sldLayoutId id="2147483866" r:id="rId8"/>
    <p:sldLayoutId id="2147483867" r:id="rId9"/>
    <p:sldLayoutId id="2147483868" r:id="rId10"/>
    <p:sldLayoutId id="2147483869" r:id="rId11"/>
    <p:sldLayoutId id="2147483870" r:id="rId12"/>
  </p:sldLayoutIdLst>
  <p:transition advClick="0"/>
  <p:hf hdr="0" ftr="0" dt="0"/>
  <p:txStyles>
    <p:titleStyle>
      <a:lvl1pPr algn="l" rtl="0" eaLnBrk="0" fontAlgn="base" hangingPunct="0">
        <a:spcBef>
          <a:spcPct val="0"/>
        </a:spcBef>
        <a:spcAft>
          <a:spcPct val="0"/>
        </a:spcAft>
        <a:defRPr sz="4400">
          <a:solidFill>
            <a:schemeClr val="accent2"/>
          </a:solidFill>
          <a:latin typeface="+mj-lt"/>
          <a:ea typeface="+mj-ea"/>
          <a:cs typeface="+mj-cs"/>
        </a:defRPr>
      </a:lvl1pPr>
      <a:lvl2pPr algn="l" rtl="0" eaLnBrk="0" fontAlgn="base" hangingPunct="0">
        <a:spcBef>
          <a:spcPct val="0"/>
        </a:spcBef>
        <a:spcAft>
          <a:spcPct val="0"/>
        </a:spcAft>
        <a:defRPr sz="4400">
          <a:solidFill>
            <a:schemeClr val="accent2"/>
          </a:solidFill>
          <a:latin typeface="Arial" pitchFamily="34" charset="0"/>
        </a:defRPr>
      </a:lvl2pPr>
      <a:lvl3pPr algn="l" rtl="0" eaLnBrk="0" fontAlgn="base" hangingPunct="0">
        <a:spcBef>
          <a:spcPct val="0"/>
        </a:spcBef>
        <a:spcAft>
          <a:spcPct val="0"/>
        </a:spcAft>
        <a:defRPr sz="4400">
          <a:solidFill>
            <a:schemeClr val="accent2"/>
          </a:solidFill>
          <a:latin typeface="Arial" pitchFamily="34" charset="0"/>
        </a:defRPr>
      </a:lvl3pPr>
      <a:lvl4pPr algn="l" rtl="0" eaLnBrk="0" fontAlgn="base" hangingPunct="0">
        <a:spcBef>
          <a:spcPct val="0"/>
        </a:spcBef>
        <a:spcAft>
          <a:spcPct val="0"/>
        </a:spcAft>
        <a:defRPr sz="4400">
          <a:solidFill>
            <a:schemeClr val="accent2"/>
          </a:solidFill>
          <a:latin typeface="Arial" pitchFamily="34" charset="0"/>
        </a:defRPr>
      </a:lvl4pPr>
      <a:lvl5pPr algn="l" rtl="0" eaLnBrk="0" fontAlgn="base" hangingPunct="0">
        <a:spcBef>
          <a:spcPct val="0"/>
        </a:spcBef>
        <a:spcAft>
          <a:spcPct val="0"/>
        </a:spcAft>
        <a:defRPr sz="4400">
          <a:solidFill>
            <a:schemeClr val="accent2"/>
          </a:solidFill>
          <a:latin typeface="Arial" pitchFamily="34" charset="0"/>
        </a:defRPr>
      </a:lvl5pPr>
      <a:lvl6pPr marL="457200" algn="l" rtl="0" fontAlgn="base">
        <a:spcBef>
          <a:spcPct val="0"/>
        </a:spcBef>
        <a:spcAft>
          <a:spcPct val="0"/>
        </a:spcAft>
        <a:defRPr>
          <a:solidFill>
            <a:schemeClr val="accent2"/>
          </a:solidFill>
          <a:latin typeface="Arial" pitchFamily="34" charset="0"/>
        </a:defRPr>
      </a:lvl6pPr>
      <a:lvl7pPr marL="914400" algn="l" rtl="0" fontAlgn="base">
        <a:spcBef>
          <a:spcPct val="0"/>
        </a:spcBef>
        <a:spcAft>
          <a:spcPct val="0"/>
        </a:spcAft>
        <a:defRPr>
          <a:solidFill>
            <a:schemeClr val="accent2"/>
          </a:solidFill>
          <a:latin typeface="Arial" pitchFamily="34" charset="0"/>
        </a:defRPr>
      </a:lvl7pPr>
      <a:lvl8pPr marL="1371600" algn="l" rtl="0" fontAlgn="base">
        <a:spcBef>
          <a:spcPct val="0"/>
        </a:spcBef>
        <a:spcAft>
          <a:spcPct val="0"/>
        </a:spcAft>
        <a:defRPr>
          <a:solidFill>
            <a:schemeClr val="accent2"/>
          </a:solidFill>
          <a:latin typeface="Arial" pitchFamily="34" charset="0"/>
        </a:defRPr>
      </a:lvl8pPr>
      <a:lvl9pPr marL="1828800" algn="l" rtl="0" fontAlgn="base">
        <a:spcBef>
          <a:spcPct val="0"/>
        </a:spcBef>
        <a:spcAft>
          <a:spcPct val="0"/>
        </a:spcAft>
        <a:defRPr>
          <a:solidFill>
            <a:schemeClr val="accent2"/>
          </a:solidFill>
          <a:latin typeface="Arial" pitchFamily="34"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umlab.ru/"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jpeg"/><Relationship Id="rId4" Type="http://schemas.openxmlformats.org/officeDocument/2006/relationships/hyperlink" Target="mailto:um@umlab.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2.bin"/><Relationship Id="rId3" Type="http://schemas.openxmlformats.org/officeDocument/2006/relationships/notesSlide" Target="../notesSlides/notesSlide13.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10" Type="http://schemas.openxmlformats.org/officeDocument/2006/relationships/oleObject" Target="../embeddings/oleObject14.bin"/><Relationship Id="rId4" Type="http://schemas.openxmlformats.org/officeDocument/2006/relationships/oleObject" Target="../embeddings/oleObject8.bin"/><Relationship Id="rId9" Type="http://schemas.openxmlformats.org/officeDocument/2006/relationships/oleObject" Target="../embeddings/oleObject13.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22.bin"/><Relationship Id="rId3" Type="http://schemas.openxmlformats.org/officeDocument/2006/relationships/notesSlide" Target="../notesSlides/notesSlide15.xml"/><Relationship Id="rId7" Type="http://schemas.openxmlformats.org/officeDocument/2006/relationships/oleObject" Target="../embeddings/oleObject2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0.bin"/><Relationship Id="rId5" Type="http://schemas.openxmlformats.org/officeDocument/2006/relationships/oleObject" Target="../embeddings/oleObject19.bin"/><Relationship Id="rId4" Type="http://schemas.openxmlformats.org/officeDocument/2006/relationships/oleObject" Target="../embeddings/oleObject1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13.png"/><Relationship Id="rId7"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ext Box 28"/>
          <p:cNvSpPr txBox="1">
            <a:spLocks noChangeArrowheads="1"/>
          </p:cNvSpPr>
          <p:nvPr/>
        </p:nvSpPr>
        <p:spPr bwMode="auto">
          <a:xfrm>
            <a:off x="0" y="1676400"/>
            <a:ext cx="9144000" cy="4647426"/>
          </a:xfrm>
          <a:prstGeom prst="rect">
            <a:avLst/>
          </a:prstGeom>
          <a:noFill/>
          <a:ln w="9525">
            <a:noFill/>
            <a:miter lim="800000"/>
            <a:headEnd/>
            <a:tailEnd/>
          </a:ln>
        </p:spPr>
        <p:txBody>
          <a:bodyPr>
            <a:spAutoFit/>
          </a:bodyPr>
          <a:lstStyle/>
          <a:p>
            <a:endParaRPr lang="ru-RU" sz="2000" b="1" dirty="0" smtClean="0"/>
          </a:p>
          <a:p>
            <a:r>
              <a:rPr lang="ru-RU" sz="2000" b="1" dirty="0" smtClean="0"/>
              <a:t>МОДЕЛИРОВАНИЕ ТОРМОЗНОЙ СИСТЕМЫ ПОЕЗДА </a:t>
            </a:r>
          </a:p>
          <a:p>
            <a:r>
              <a:rPr lang="ru-RU" sz="2000" b="1" dirty="0" smtClean="0"/>
              <a:t>В ПРОГРАММНОМ КОМПЛЕКСЕ «УНИВЕРСАЛЬНЫЙ МЕХАНИЗМ»</a:t>
            </a:r>
          </a:p>
          <a:p>
            <a:endParaRPr lang="ru-RU" altLang="zh-CN" sz="2000" dirty="0">
              <a:cs typeface="Times New Roman" pitchFamily="18" charset="0"/>
            </a:endParaRPr>
          </a:p>
          <a:p>
            <a:r>
              <a:rPr lang="ru-RU" sz="2400" b="1" i="1" dirty="0" smtClean="0"/>
              <a:t>Языков В.Н</a:t>
            </a:r>
            <a:r>
              <a:rPr lang="ru-RU" sz="2400" b="1" i="1" dirty="0" smtClean="0"/>
              <a:t>.</a:t>
            </a:r>
            <a:endParaRPr lang="en-US" altLang="zh-CN" sz="2400" b="1" i="1" dirty="0" smtClean="0">
              <a:ea typeface="宋体" pitchFamily="2" charset="-122"/>
            </a:endParaRPr>
          </a:p>
          <a:p>
            <a:endParaRPr lang="ru-RU" altLang="zh-CN" sz="2400" dirty="0" smtClean="0">
              <a:ea typeface="宋体" pitchFamily="2" charset="-122"/>
            </a:endParaRPr>
          </a:p>
          <a:p>
            <a:endParaRPr lang="en-US" altLang="zh-CN" sz="2400" dirty="0">
              <a:ea typeface="宋体" pitchFamily="2" charset="-122"/>
            </a:endParaRPr>
          </a:p>
          <a:p>
            <a:endParaRPr lang="ru-RU" sz="2000" dirty="0" smtClean="0">
              <a:latin typeface="Arial" charset="0"/>
            </a:endParaRPr>
          </a:p>
          <a:p>
            <a:r>
              <a:rPr lang="ru-RU" sz="2000" dirty="0" smtClean="0">
                <a:latin typeface="Arial" charset="0"/>
              </a:rPr>
              <a:t>Лаборатория </a:t>
            </a:r>
            <a:r>
              <a:rPr lang="ru-RU" sz="2000" dirty="0" smtClean="0">
                <a:latin typeface="Arial" charset="0"/>
              </a:rPr>
              <a:t>вычислительной механики</a:t>
            </a:r>
          </a:p>
          <a:p>
            <a:endParaRPr lang="en-US" sz="2000" dirty="0">
              <a:latin typeface="Arial" charset="0"/>
            </a:endParaRPr>
          </a:p>
          <a:p>
            <a:r>
              <a:rPr lang="ru-RU" sz="2000" i="1" dirty="0" smtClean="0"/>
              <a:t>Брянский государственный технический университет</a:t>
            </a:r>
            <a:endParaRPr lang="ru-RU" sz="2000" dirty="0" smtClean="0"/>
          </a:p>
          <a:p>
            <a:endParaRPr lang="en-US" sz="2000" dirty="0">
              <a:solidFill>
                <a:schemeClr val="accent2"/>
              </a:solidFill>
              <a:latin typeface="Arial" charset="0"/>
            </a:endParaRPr>
          </a:p>
          <a:p>
            <a:endParaRPr lang="ru-RU" sz="2000" dirty="0">
              <a:solidFill>
                <a:schemeClr val="accent2"/>
              </a:solidFill>
              <a:latin typeface="Arial" charset="0"/>
            </a:endParaRPr>
          </a:p>
          <a:p>
            <a:r>
              <a:rPr lang="en-US" sz="2400" i="1" dirty="0">
                <a:solidFill>
                  <a:schemeClr val="accent2"/>
                </a:solidFill>
                <a:latin typeface="Arial" charset="0"/>
                <a:hlinkClick r:id="rId3"/>
              </a:rPr>
              <a:t>www.umlab.ru</a:t>
            </a:r>
            <a:r>
              <a:rPr lang="ru-RU" sz="2400" i="1" dirty="0">
                <a:solidFill>
                  <a:schemeClr val="accent2"/>
                </a:solidFill>
                <a:latin typeface="Arial" charset="0"/>
              </a:rPr>
              <a:t>		</a:t>
            </a:r>
            <a:r>
              <a:rPr lang="en-US" sz="2400" i="1" dirty="0">
                <a:solidFill>
                  <a:schemeClr val="accent2"/>
                </a:solidFill>
                <a:latin typeface="Arial" charset="0"/>
                <a:hlinkClick r:id="rId4"/>
              </a:rPr>
              <a:t>um@umlab.ru</a:t>
            </a:r>
            <a:endParaRPr lang="ru-RU" sz="2400" i="1" dirty="0">
              <a:solidFill>
                <a:schemeClr val="accent2"/>
              </a:solidFill>
              <a:latin typeface="Arial" charset="0"/>
            </a:endParaRPr>
          </a:p>
        </p:txBody>
      </p:sp>
      <p:sp>
        <p:nvSpPr>
          <p:cNvPr id="6147" name="Line 31"/>
          <p:cNvSpPr>
            <a:spLocks noChangeShapeType="1"/>
          </p:cNvSpPr>
          <p:nvPr/>
        </p:nvSpPr>
        <p:spPr bwMode="auto">
          <a:xfrm>
            <a:off x="263525" y="1452563"/>
            <a:ext cx="8726488" cy="0"/>
          </a:xfrm>
          <a:prstGeom prst="line">
            <a:avLst/>
          </a:prstGeom>
          <a:noFill/>
          <a:ln w="19050">
            <a:solidFill>
              <a:schemeClr val="tx1"/>
            </a:solidFill>
            <a:round/>
            <a:headEnd/>
            <a:tailEnd/>
          </a:ln>
        </p:spPr>
        <p:txBody>
          <a:bodyPr/>
          <a:lstStyle/>
          <a:p>
            <a:endParaRPr lang="ru-RU"/>
          </a:p>
        </p:txBody>
      </p:sp>
      <p:sp>
        <p:nvSpPr>
          <p:cNvPr id="6148" name="Line 32"/>
          <p:cNvSpPr>
            <a:spLocks noChangeShapeType="1"/>
          </p:cNvSpPr>
          <p:nvPr/>
        </p:nvSpPr>
        <p:spPr bwMode="auto">
          <a:xfrm>
            <a:off x="153988" y="3611563"/>
            <a:ext cx="8726487" cy="0"/>
          </a:xfrm>
          <a:prstGeom prst="line">
            <a:avLst/>
          </a:prstGeom>
          <a:noFill/>
          <a:ln w="19050">
            <a:solidFill>
              <a:schemeClr val="tx1"/>
            </a:solidFill>
            <a:round/>
            <a:headEnd/>
            <a:tailEnd/>
          </a:ln>
        </p:spPr>
        <p:txBody>
          <a:bodyPr/>
          <a:lstStyle/>
          <a:p>
            <a:endParaRPr lang="ru-RU"/>
          </a:p>
        </p:txBody>
      </p:sp>
      <p:sp>
        <p:nvSpPr>
          <p:cNvPr id="6151" name="Прямоугольник 8"/>
          <p:cNvSpPr>
            <a:spLocks noChangeArrowheads="1"/>
          </p:cNvSpPr>
          <p:nvPr/>
        </p:nvSpPr>
        <p:spPr bwMode="auto">
          <a:xfrm>
            <a:off x="2194211" y="128588"/>
            <a:ext cx="6686264" cy="1077218"/>
          </a:xfrm>
          <a:prstGeom prst="rect">
            <a:avLst/>
          </a:prstGeom>
          <a:noFill/>
          <a:ln w="9525">
            <a:noFill/>
            <a:miter lim="800000"/>
            <a:headEnd/>
            <a:tailEnd/>
          </a:ln>
        </p:spPr>
        <p:txBody>
          <a:bodyPr wrap="square">
            <a:spAutoFit/>
          </a:bodyPr>
          <a:lstStyle/>
          <a:p>
            <a:endParaRPr lang="ru-RU" b="1" cap="all" dirty="0" smtClean="0"/>
          </a:p>
          <a:p>
            <a:r>
              <a:rPr lang="ru-RU" b="1" cap="all" dirty="0" smtClean="0"/>
              <a:t>Компьютерное моделирование в железнодорожном транспорте: динамика, прочность, </a:t>
            </a:r>
            <a:r>
              <a:rPr lang="ru-RU" b="1" cap="all" dirty="0" smtClean="0"/>
              <a:t>износ</a:t>
            </a:r>
          </a:p>
          <a:p>
            <a:r>
              <a:rPr lang="ru-RU" dirty="0" smtClean="0"/>
              <a:t>9-10 апреля 2014, Брянск, Россия</a:t>
            </a:r>
            <a:endParaRPr lang="en-US" dirty="0"/>
          </a:p>
        </p:txBody>
      </p:sp>
      <p:pic>
        <p:nvPicPr>
          <p:cNvPr id="8" name="Рисунок 8" descr="Z:\TEXTS\UM\Дизайн 5.0\logo\umid.jpg"/>
          <p:cNvPicPr>
            <a:picLocks noChangeAspect="1" noChangeArrowheads="1"/>
          </p:cNvPicPr>
          <p:nvPr/>
        </p:nvPicPr>
        <p:blipFill>
          <a:blip r:embed="rId5" cstate="print"/>
          <a:srcRect/>
          <a:stretch>
            <a:fillRect/>
          </a:stretch>
        </p:blipFill>
        <p:spPr bwMode="auto">
          <a:xfrm>
            <a:off x="153988" y="239019"/>
            <a:ext cx="2000250" cy="966787"/>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Задание параметров вспомогательного тормоза</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87394" name="Picture 2"/>
          <p:cNvPicPr>
            <a:picLocks noChangeAspect="1" noChangeArrowheads="1"/>
          </p:cNvPicPr>
          <p:nvPr/>
        </p:nvPicPr>
        <p:blipFill>
          <a:blip r:embed="rId3" cstate="print"/>
          <a:srcRect/>
          <a:stretch>
            <a:fillRect/>
          </a:stretch>
        </p:blipFill>
        <p:spPr bwMode="auto">
          <a:xfrm>
            <a:off x="1302048" y="1340768"/>
            <a:ext cx="6552728" cy="47830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Задание режимов торможения</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5" name="Rectangle 6"/>
          <p:cNvSpPr>
            <a:spLocks noChangeArrowheads="1"/>
          </p:cNvSpPr>
          <p:nvPr/>
        </p:nvSpPr>
        <p:spPr bwMode="auto">
          <a:xfrm>
            <a:off x="2051720" y="1829867"/>
            <a:ext cx="4536505" cy="1417092"/>
          </a:xfrm>
          <a:prstGeom prst="rect">
            <a:avLst/>
          </a:prstGeom>
          <a:noFill/>
          <a:ln w="9525">
            <a:noFill/>
            <a:miter lim="800000"/>
            <a:headEnd/>
            <a:tailEnd/>
          </a:ln>
        </p:spPr>
        <p:txBody>
          <a:bodyPr anchor="ctr"/>
          <a:lstStyle/>
          <a:p>
            <a:pPr>
              <a:lnSpc>
                <a:spcPct val="150000"/>
              </a:lnSpc>
            </a:pPr>
            <a:r>
              <a:rPr lang="ru-RU" sz="1800" b="1" dirty="0" smtClean="0">
                <a:latin typeface="Arial" charset="0"/>
              </a:rPr>
              <a:t>Тормозная магистраль: </a:t>
            </a:r>
          </a:p>
          <a:p>
            <a:pPr algn="l">
              <a:lnSpc>
                <a:spcPct val="150000"/>
              </a:lnSpc>
              <a:buFont typeface="Arial" charset="0"/>
              <a:buChar char="•"/>
            </a:pPr>
            <a:r>
              <a:rPr lang="ru-RU" sz="1800" dirty="0" smtClean="0">
                <a:latin typeface="Arial" charset="0"/>
              </a:rPr>
              <a:t> Отпуск</a:t>
            </a:r>
          </a:p>
          <a:p>
            <a:pPr algn="l">
              <a:lnSpc>
                <a:spcPct val="150000"/>
              </a:lnSpc>
              <a:buFont typeface="Arial" charset="0"/>
              <a:buChar char="•"/>
            </a:pPr>
            <a:r>
              <a:rPr lang="ru-RU" sz="1800" dirty="0" smtClean="0">
                <a:latin typeface="Arial" charset="0"/>
              </a:rPr>
              <a:t> </a:t>
            </a:r>
            <a:r>
              <a:rPr lang="ru-RU" sz="1800" dirty="0" err="1" smtClean="0">
                <a:latin typeface="Arial" charset="0"/>
              </a:rPr>
              <a:t>Перекрыша</a:t>
            </a:r>
            <a:endParaRPr lang="ru-RU" sz="1800" dirty="0" smtClean="0">
              <a:latin typeface="Arial" charset="0"/>
            </a:endParaRPr>
          </a:p>
          <a:p>
            <a:pPr algn="l">
              <a:lnSpc>
                <a:spcPct val="150000"/>
              </a:lnSpc>
              <a:buFont typeface="Arial" charset="0"/>
              <a:buChar char="•"/>
            </a:pPr>
            <a:r>
              <a:rPr lang="ru-RU" sz="1800" dirty="0" smtClean="0">
                <a:latin typeface="Arial" charset="0"/>
              </a:rPr>
              <a:t> </a:t>
            </a:r>
            <a:r>
              <a:rPr lang="ru-RU" sz="1800" dirty="0" smtClean="0">
                <a:latin typeface="Arial" charset="0"/>
              </a:rPr>
              <a:t>Служебное торможение</a:t>
            </a:r>
          </a:p>
          <a:p>
            <a:pPr algn="l">
              <a:lnSpc>
                <a:spcPct val="150000"/>
              </a:lnSpc>
              <a:buFont typeface="Arial" charset="0"/>
              <a:buChar char="•"/>
            </a:pPr>
            <a:r>
              <a:rPr lang="ru-RU" sz="1800" dirty="0" smtClean="0">
                <a:latin typeface="Arial" charset="0"/>
              </a:rPr>
              <a:t> </a:t>
            </a:r>
            <a:r>
              <a:rPr lang="ru-RU" sz="1800" dirty="0" smtClean="0">
                <a:latin typeface="Arial" charset="0"/>
              </a:rPr>
              <a:t>Экстренное торможение</a:t>
            </a:r>
            <a:endParaRPr lang="ru-RU" sz="1800" dirty="0">
              <a:latin typeface="Arial" charset="0"/>
            </a:endParaRPr>
          </a:p>
          <a:p>
            <a:pPr algn="l">
              <a:lnSpc>
                <a:spcPct val="150000"/>
              </a:lnSpc>
            </a:pPr>
            <a:endParaRPr lang="ru-RU" sz="1800" dirty="0">
              <a:latin typeface="Arial" charset="0"/>
            </a:endParaRPr>
          </a:p>
        </p:txBody>
      </p:sp>
      <p:sp>
        <p:nvSpPr>
          <p:cNvPr id="16" name="Rectangle 6"/>
          <p:cNvSpPr>
            <a:spLocks noChangeArrowheads="1"/>
          </p:cNvSpPr>
          <p:nvPr/>
        </p:nvSpPr>
        <p:spPr bwMode="auto">
          <a:xfrm>
            <a:off x="2051720" y="4293096"/>
            <a:ext cx="4536505" cy="1417092"/>
          </a:xfrm>
          <a:prstGeom prst="rect">
            <a:avLst/>
          </a:prstGeom>
          <a:noFill/>
          <a:ln w="9525">
            <a:noFill/>
            <a:miter lim="800000"/>
            <a:headEnd/>
            <a:tailEnd/>
          </a:ln>
        </p:spPr>
        <p:txBody>
          <a:bodyPr anchor="ctr"/>
          <a:lstStyle/>
          <a:p>
            <a:pPr>
              <a:lnSpc>
                <a:spcPct val="150000"/>
              </a:lnSpc>
            </a:pPr>
            <a:r>
              <a:rPr lang="ru-RU" sz="1800" b="1" dirty="0" smtClean="0">
                <a:latin typeface="Arial" charset="0"/>
              </a:rPr>
              <a:t>Вспомогательный тормоз: </a:t>
            </a:r>
          </a:p>
          <a:p>
            <a:pPr algn="l">
              <a:lnSpc>
                <a:spcPct val="150000"/>
              </a:lnSpc>
              <a:buFont typeface="Arial" charset="0"/>
              <a:buChar char="•"/>
            </a:pPr>
            <a:r>
              <a:rPr lang="ru-RU" sz="1800" dirty="0" smtClean="0">
                <a:latin typeface="Arial" charset="0"/>
              </a:rPr>
              <a:t> Отпуск</a:t>
            </a:r>
          </a:p>
          <a:p>
            <a:pPr algn="l">
              <a:lnSpc>
                <a:spcPct val="150000"/>
              </a:lnSpc>
              <a:buFont typeface="Arial" charset="0"/>
              <a:buChar char="•"/>
            </a:pPr>
            <a:r>
              <a:rPr lang="ru-RU" sz="1800" dirty="0" smtClean="0">
                <a:latin typeface="Arial" charset="0"/>
              </a:rPr>
              <a:t> Поездной режим (повторитель)</a:t>
            </a:r>
          </a:p>
          <a:p>
            <a:pPr algn="l">
              <a:lnSpc>
                <a:spcPct val="150000"/>
              </a:lnSpc>
              <a:buFont typeface="Arial" charset="0"/>
              <a:buChar char="•"/>
            </a:pPr>
            <a:r>
              <a:rPr lang="ru-RU" sz="1800" dirty="0" smtClean="0">
                <a:latin typeface="Arial" charset="0"/>
              </a:rPr>
              <a:t> </a:t>
            </a:r>
            <a:r>
              <a:rPr lang="ru-RU" sz="1800" dirty="0" err="1" smtClean="0">
                <a:latin typeface="Arial" charset="0"/>
              </a:rPr>
              <a:t>Перекрыша</a:t>
            </a:r>
            <a:endParaRPr lang="ru-RU" sz="1800" dirty="0" smtClean="0">
              <a:latin typeface="Arial" charset="0"/>
            </a:endParaRPr>
          </a:p>
          <a:p>
            <a:pPr algn="l">
              <a:lnSpc>
                <a:spcPct val="150000"/>
              </a:lnSpc>
              <a:buFont typeface="Arial" charset="0"/>
              <a:buChar char="•"/>
            </a:pPr>
            <a:r>
              <a:rPr lang="ru-RU" sz="1800" dirty="0" smtClean="0">
                <a:latin typeface="Arial" charset="0"/>
              </a:rPr>
              <a:t> </a:t>
            </a:r>
            <a:r>
              <a:rPr lang="ru-RU" sz="1800" dirty="0" smtClean="0">
                <a:latin typeface="Arial" charset="0"/>
              </a:rPr>
              <a:t>Служебное торможение</a:t>
            </a:r>
            <a:endParaRPr lang="ru-RU" sz="1800" dirty="0">
              <a:latin typeface="Arial" charset="0"/>
            </a:endParaRPr>
          </a:p>
          <a:p>
            <a:pPr algn="l">
              <a:lnSpc>
                <a:spcPct val="150000"/>
              </a:lnSpc>
            </a:pPr>
            <a:endParaRPr lang="ru-RU" sz="1800" dirty="0">
              <a:latin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Задание режимов торможения</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86372" name="Picture 4"/>
          <p:cNvPicPr>
            <a:picLocks noChangeAspect="1" noChangeArrowheads="1"/>
          </p:cNvPicPr>
          <p:nvPr/>
        </p:nvPicPr>
        <p:blipFill>
          <a:blip r:embed="rId3" cstate="print"/>
          <a:srcRect/>
          <a:stretch>
            <a:fillRect/>
          </a:stretch>
        </p:blipFill>
        <p:spPr bwMode="auto">
          <a:xfrm>
            <a:off x="503549" y="1159969"/>
            <a:ext cx="3492388" cy="2554029"/>
          </a:xfrm>
          <a:prstGeom prst="rect">
            <a:avLst/>
          </a:prstGeom>
          <a:noFill/>
          <a:ln w="9525">
            <a:noFill/>
            <a:miter lim="800000"/>
            <a:headEnd/>
            <a:tailEnd/>
          </a:ln>
        </p:spPr>
      </p:pic>
      <p:pic>
        <p:nvPicPr>
          <p:cNvPr id="186373" name="Picture 5"/>
          <p:cNvPicPr>
            <a:picLocks noChangeAspect="1" noChangeArrowheads="1"/>
          </p:cNvPicPr>
          <p:nvPr/>
        </p:nvPicPr>
        <p:blipFill>
          <a:blip r:embed="rId4" cstate="print"/>
          <a:srcRect/>
          <a:stretch>
            <a:fillRect/>
          </a:stretch>
        </p:blipFill>
        <p:spPr bwMode="auto">
          <a:xfrm>
            <a:off x="503550" y="3867513"/>
            <a:ext cx="3492388" cy="2554029"/>
          </a:xfrm>
          <a:prstGeom prst="rect">
            <a:avLst/>
          </a:prstGeom>
          <a:noFill/>
          <a:ln w="9525">
            <a:noFill/>
            <a:miter lim="800000"/>
            <a:headEnd/>
            <a:tailEnd/>
          </a:ln>
        </p:spPr>
      </p:pic>
      <p:sp>
        <p:nvSpPr>
          <p:cNvPr id="12" name="Прямоугольник 11"/>
          <p:cNvSpPr/>
          <p:nvPr/>
        </p:nvSpPr>
        <p:spPr>
          <a:xfrm>
            <a:off x="4247963" y="1972291"/>
            <a:ext cx="4653149" cy="830997"/>
          </a:xfrm>
          <a:prstGeom prst="rect">
            <a:avLst/>
          </a:prstGeom>
        </p:spPr>
        <p:txBody>
          <a:bodyPr wrap="square">
            <a:spAutoFit/>
          </a:bodyPr>
          <a:lstStyle/>
          <a:p>
            <a:r>
              <a:rPr lang="ru-RU" dirty="0" smtClean="0">
                <a:latin typeface="Arial" charset="0"/>
              </a:rPr>
              <a:t>Служебное торможение с 3 секунды до давления в тормозных цилиндрах 150000 Па (1,5 атм.).</a:t>
            </a:r>
            <a:endParaRPr lang="ru-RU" dirty="0"/>
          </a:p>
        </p:txBody>
      </p:sp>
      <p:sp>
        <p:nvSpPr>
          <p:cNvPr id="13" name="Прямоугольник 12"/>
          <p:cNvSpPr/>
          <p:nvPr/>
        </p:nvSpPr>
        <p:spPr>
          <a:xfrm>
            <a:off x="4247964" y="5063698"/>
            <a:ext cx="4653149" cy="338554"/>
          </a:xfrm>
          <a:prstGeom prst="rect">
            <a:avLst/>
          </a:prstGeom>
        </p:spPr>
        <p:txBody>
          <a:bodyPr wrap="square">
            <a:spAutoFit/>
          </a:bodyPr>
          <a:lstStyle/>
          <a:p>
            <a:r>
              <a:rPr lang="ru-RU" dirty="0" smtClean="0">
                <a:latin typeface="Arial" charset="0"/>
              </a:rPr>
              <a:t>Отпуск с 20 секунды.</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5348" name="Picture 4"/>
          <p:cNvPicPr>
            <a:picLocks noChangeAspect="1" noChangeArrowheads="1"/>
          </p:cNvPicPr>
          <p:nvPr/>
        </p:nvPicPr>
        <p:blipFill>
          <a:blip r:embed="rId3" cstate="print"/>
          <a:srcRect/>
          <a:stretch>
            <a:fillRect/>
          </a:stretch>
        </p:blipFill>
        <p:spPr bwMode="auto">
          <a:xfrm>
            <a:off x="371475" y="1181100"/>
            <a:ext cx="8401050" cy="4495800"/>
          </a:xfrm>
          <a:prstGeom prst="rect">
            <a:avLst/>
          </a:prstGeom>
          <a:noFill/>
          <a:ln w="9525">
            <a:noFill/>
            <a:miter lim="800000"/>
            <a:headEnd/>
            <a:tailEnd/>
          </a:ln>
        </p:spPr>
      </p:pic>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Давление в тормозных цилиндрах</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 name="Прямоугольник 9"/>
          <p:cNvSpPr/>
          <p:nvPr/>
        </p:nvSpPr>
        <p:spPr>
          <a:xfrm>
            <a:off x="7980437" y="5676900"/>
            <a:ext cx="792088" cy="338554"/>
          </a:xfrm>
          <a:prstGeom prst="rect">
            <a:avLst/>
          </a:prstGeom>
        </p:spPr>
        <p:txBody>
          <a:bodyPr wrap="square">
            <a:spAutoFit/>
          </a:bodyPr>
          <a:lstStyle/>
          <a:p>
            <a:r>
              <a:rPr lang="en-US" i="1" dirty="0" smtClean="0">
                <a:latin typeface="Arial" charset="0"/>
              </a:rPr>
              <a:t>t, </a:t>
            </a:r>
            <a:r>
              <a:rPr lang="ru-RU" i="1" dirty="0" smtClean="0">
                <a:latin typeface="Arial" charset="0"/>
              </a:rPr>
              <a:t>с</a:t>
            </a:r>
            <a:endParaRPr lang="ru-RU" i="1" dirty="0"/>
          </a:p>
        </p:txBody>
      </p:sp>
      <p:sp>
        <p:nvSpPr>
          <p:cNvPr id="11" name="Прямоугольник 10"/>
          <p:cNvSpPr/>
          <p:nvPr/>
        </p:nvSpPr>
        <p:spPr>
          <a:xfrm>
            <a:off x="906004" y="1423519"/>
            <a:ext cx="792088" cy="338554"/>
          </a:xfrm>
          <a:prstGeom prst="rect">
            <a:avLst/>
          </a:prstGeom>
        </p:spPr>
        <p:txBody>
          <a:bodyPr wrap="square">
            <a:spAutoFit/>
          </a:bodyPr>
          <a:lstStyle/>
          <a:p>
            <a:r>
              <a:rPr lang="en-US" i="1" dirty="0" smtClean="0">
                <a:latin typeface="Arial" charset="0"/>
              </a:rPr>
              <a:t>P, </a:t>
            </a:r>
            <a:r>
              <a:rPr lang="ru-RU" i="1" dirty="0" smtClean="0">
                <a:latin typeface="Arial" charset="0"/>
              </a:rPr>
              <a:t>Па</a:t>
            </a:r>
            <a:endParaRPr lang="ru-RU" i="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ChangeAspect="1" noChangeArrowheads="1"/>
          </p:cNvPicPr>
          <p:nvPr/>
        </p:nvPicPr>
        <p:blipFill>
          <a:blip r:embed="rId3" cstate="print"/>
          <a:srcRect/>
          <a:stretch>
            <a:fillRect/>
          </a:stretch>
        </p:blipFill>
        <p:spPr bwMode="auto">
          <a:xfrm>
            <a:off x="758391" y="1196751"/>
            <a:ext cx="7486017" cy="5021773"/>
          </a:xfrm>
          <a:prstGeom prst="rect">
            <a:avLst/>
          </a:prstGeom>
          <a:noFill/>
          <a:ln w="9525">
            <a:noFill/>
            <a:miter lim="800000"/>
            <a:headEnd/>
            <a:tailEnd/>
          </a:ln>
        </p:spPr>
      </p:pic>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Силы в автосцепках</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0" name="Прямоугольник 9"/>
          <p:cNvSpPr/>
          <p:nvPr/>
        </p:nvSpPr>
        <p:spPr>
          <a:xfrm>
            <a:off x="7344308" y="3176972"/>
            <a:ext cx="792088" cy="338554"/>
          </a:xfrm>
          <a:prstGeom prst="rect">
            <a:avLst/>
          </a:prstGeom>
        </p:spPr>
        <p:txBody>
          <a:bodyPr wrap="square">
            <a:spAutoFit/>
          </a:bodyPr>
          <a:lstStyle/>
          <a:p>
            <a:r>
              <a:rPr lang="en-US" i="1" dirty="0" smtClean="0">
                <a:latin typeface="Arial" charset="0"/>
              </a:rPr>
              <a:t>t, </a:t>
            </a:r>
            <a:r>
              <a:rPr lang="ru-RU" i="1" dirty="0" smtClean="0">
                <a:latin typeface="Arial" charset="0"/>
              </a:rPr>
              <a:t>с</a:t>
            </a:r>
            <a:endParaRPr lang="ru-RU" i="1" dirty="0"/>
          </a:p>
        </p:txBody>
      </p:sp>
      <p:sp>
        <p:nvSpPr>
          <p:cNvPr id="11" name="Прямоугольник 10"/>
          <p:cNvSpPr/>
          <p:nvPr/>
        </p:nvSpPr>
        <p:spPr>
          <a:xfrm>
            <a:off x="1372375" y="1429966"/>
            <a:ext cx="792088" cy="338554"/>
          </a:xfrm>
          <a:prstGeom prst="rect">
            <a:avLst/>
          </a:prstGeom>
        </p:spPr>
        <p:txBody>
          <a:bodyPr wrap="square">
            <a:spAutoFit/>
          </a:bodyPr>
          <a:lstStyle/>
          <a:p>
            <a:r>
              <a:rPr lang="en-US" i="1" dirty="0" smtClean="0">
                <a:latin typeface="Arial" charset="0"/>
              </a:rPr>
              <a:t>F</a:t>
            </a:r>
            <a:r>
              <a:rPr lang="en-US" i="1" dirty="0" smtClean="0">
                <a:latin typeface="Arial" charset="0"/>
              </a:rPr>
              <a:t>, </a:t>
            </a:r>
            <a:r>
              <a:rPr lang="ru-RU" i="1" dirty="0" smtClean="0">
                <a:latin typeface="Arial" charset="0"/>
              </a:rPr>
              <a:t>Н</a:t>
            </a:r>
            <a:endParaRPr lang="ru-RU" i="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endParaRPr lang="ru-RU" sz="1800" dirty="0" smtClean="0"/>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Преимущества:</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 name="Rectangle 6"/>
          <p:cNvSpPr>
            <a:spLocks noChangeArrowheads="1"/>
          </p:cNvSpPr>
          <p:nvPr/>
        </p:nvSpPr>
        <p:spPr bwMode="auto">
          <a:xfrm>
            <a:off x="1045009" y="1304764"/>
            <a:ext cx="5400600" cy="1046163"/>
          </a:xfrm>
          <a:prstGeom prst="rect">
            <a:avLst/>
          </a:prstGeom>
          <a:noFill/>
          <a:ln w="9525">
            <a:noFill/>
            <a:miter lim="800000"/>
            <a:headEnd/>
            <a:tailEnd/>
          </a:ln>
        </p:spPr>
        <p:txBody>
          <a:bodyPr anchor="ctr"/>
          <a:lstStyle/>
          <a:p>
            <a:pPr algn="l">
              <a:buFont typeface="Arial" charset="0"/>
              <a:buChar char="•"/>
            </a:pPr>
            <a:r>
              <a:rPr lang="ru-RU" sz="1800" dirty="0" smtClean="0">
                <a:latin typeface="Arial" charset="0"/>
              </a:rPr>
              <a:t> Простота формирования тормозной системы</a:t>
            </a:r>
          </a:p>
          <a:p>
            <a:pPr algn="l">
              <a:lnSpc>
                <a:spcPct val="150000"/>
              </a:lnSpc>
              <a:buFont typeface="Arial" charset="0"/>
              <a:buChar char="•"/>
            </a:pPr>
            <a:r>
              <a:rPr lang="ru-RU" sz="1800" dirty="0" smtClean="0">
                <a:latin typeface="Arial" charset="0"/>
              </a:rPr>
              <a:t> Высокая скорость моделирования</a:t>
            </a:r>
            <a:endParaRPr lang="ru-RU" sz="1800" dirty="0">
              <a:latin typeface="Arial" charset="0"/>
            </a:endParaRPr>
          </a:p>
          <a:p>
            <a:pPr algn="l"/>
            <a:endParaRPr lang="ru-RU" sz="1800" dirty="0">
              <a:latin typeface="Arial" charset="0"/>
            </a:endParaRPr>
          </a:p>
        </p:txBody>
      </p:sp>
      <p:sp>
        <p:nvSpPr>
          <p:cNvPr id="9" name="Text Box 10"/>
          <p:cNvSpPr txBox="1">
            <a:spLocks noChangeArrowheads="1"/>
          </p:cNvSpPr>
          <p:nvPr/>
        </p:nvSpPr>
        <p:spPr bwMode="auto">
          <a:xfrm>
            <a:off x="1302048" y="2538413"/>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Недостатки:</a:t>
            </a:r>
            <a:endParaRPr lang="ru-RU" sz="2400" dirty="0">
              <a:solidFill>
                <a:schemeClr val="accent2"/>
              </a:solidFill>
            </a:endParaRPr>
          </a:p>
        </p:txBody>
      </p:sp>
      <p:sp>
        <p:nvSpPr>
          <p:cNvPr id="10" name="Rectangle 6"/>
          <p:cNvSpPr>
            <a:spLocks noChangeArrowheads="1"/>
          </p:cNvSpPr>
          <p:nvPr/>
        </p:nvSpPr>
        <p:spPr bwMode="auto">
          <a:xfrm>
            <a:off x="1045009" y="3248980"/>
            <a:ext cx="7236804" cy="1046163"/>
          </a:xfrm>
          <a:prstGeom prst="rect">
            <a:avLst/>
          </a:prstGeom>
          <a:noFill/>
          <a:ln w="9525">
            <a:noFill/>
            <a:miter lim="800000"/>
            <a:headEnd/>
            <a:tailEnd/>
          </a:ln>
        </p:spPr>
        <p:txBody>
          <a:bodyPr anchor="ctr"/>
          <a:lstStyle/>
          <a:p>
            <a:pPr marL="174625" indent="-174625" algn="l">
              <a:buFont typeface="Arial" charset="0"/>
              <a:buChar char="•"/>
            </a:pPr>
            <a:r>
              <a:rPr lang="ru-RU" sz="1800" dirty="0" smtClean="0">
                <a:latin typeface="Arial" charset="0"/>
              </a:rPr>
              <a:t>Не моделируются газодинамические процессы </a:t>
            </a:r>
          </a:p>
          <a:p>
            <a:pPr marL="174625" indent="-174625" algn="l"/>
            <a:r>
              <a:rPr lang="ru-RU" sz="1800" dirty="0" smtClean="0">
                <a:latin typeface="Arial" charset="0"/>
              </a:rPr>
              <a:t> </a:t>
            </a:r>
            <a:r>
              <a:rPr lang="ru-RU" sz="1800" dirty="0" smtClean="0">
                <a:latin typeface="Arial" charset="0"/>
              </a:rPr>
              <a:t>  в тормозной магистрали и тормозных приборах</a:t>
            </a:r>
          </a:p>
          <a:p>
            <a:pPr algn="l"/>
            <a:endParaRPr lang="ru-RU" sz="1800" dirty="0">
              <a:latin typeface="Arial" charset="0"/>
            </a:endParaRPr>
          </a:p>
        </p:txBody>
      </p:sp>
      <p:sp>
        <p:nvSpPr>
          <p:cNvPr id="11" name="Text Box 10"/>
          <p:cNvSpPr txBox="1">
            <a:spLocks noChangeArrowheads="1"/>
          </p:cNvSpPr>
          <p:nvPr/>
        </p:nvSpPr>
        <p:spPr bwMode="auto">
          <a:xfrm>
            <a:off x="1302048" y="4439159"/>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Применение:</a:t>
            </a:r>
            <a:endParaRPr lang="ru-RU" sz="2400" dirty="0">
              <a:solidFill>
                <a:schemeClr val="accent2"/>
              </a:solidFill>
            </a:endParaRPr>
          </a:p>
        </p:txBody>
      </p:sp>
      <p:sp>
        <p:nvSpPr>
          <p:cNvPr id="12" name="Rectangle 6"/>
          <p:cNvSpPr>
            <a:spLocks noChangeArrowheads="1"/>
          </p:cNvSpPr>
          <p:nvPr/>
        </p:nvSpPr>
        <p:spPr bwMode="auto">
          <a:xfrm>
            <a:off x="1043608" y="5121188"/>
            <a:ext cx="7056784" cy="1046163"/>
          </a:xfrm>
          <a:prstGeom prst="rect">
            <a:avLst/>
          </a:prstGeom>
          <a:noFill/>
          <a:ln w="9525">
            <a:noFill/>
            <a:miter lim="800000"/>
            <a:headEnd/>
            <a:tailEnd/>
          </a:ln>
        </p:spPr>
        <p:txBody>
          <a:bodyPr anchor="ctr"/>
          <a:lstStyle/>
          <a:p>
            <a:pPr marL="174625" indent="-174625" algn="l">
              <a:lnSpc>
                <a:spcPct val="150000"/>
              </a:lnSpc>
              <a:buFont typeface="Arial" charset="0"/>
              <a:buChar char="•"/>
            </a:pPr>
            <a:r>
              <a:rPr lang="ru-RU" sz="1800" dirty="0" smtClean="0">
                <a:latin typeface="Arial" charset="0"/>
              </a:rPr>
              <a:t>Моделирование «</a:t>
            </a:r>
            <a:r>
              <a:rPr lang="ru-RU" sz="1800" dirty="0" err="1" smtClean="0">
                <a:latin typeface="Arial" charset="0"/>
              </a:rPr>
              <a:t>квазистационарных</a:t>
            </a:r>
            <a:r>
              <a:rPr lang="ru-RU" sz="1800" dirty="0" smtClean="0">
                <a:latin typeface="Arial" charset="0"/>
              </a:rPr>
              <a:t>» тормозных режимов</a:t>
            </a:r>
          </a:p>
          <a:p>
            <a:pPr marL="174625" indent="-174625" algn="l">
              <a:lnSpc>
                <a:spcPct val="150000"/>
              </a:lnSpc>
              <a:buFont typeface="Arial" charset="0"/>
              <a:buChar char="•"/>
            </a:pPr>
            <a:r>
              <a:rPr lang="ru-RU" sz="1800" dirty="0" smtClean="0">
                <a:latin typeface="Arial" charset="0"/>
              </a:rPr>
              <a:t>Моделирование </a:t>
            </a:r>
            <a:r>
              <a:rPr lang="ru-RU" sz="1800" dirty="0" smtClean="0">
                <a:latin typeface="Arial" charset="0"/>
              </a:rPr>
              <a:t>электропневматического тормоза</a:t>
            </a:r>
          </a:p>
          <a:p>
            <a:pPr algn="l"/>
            <a:endParaRPr lang="ru-RU" sz="1800" dirty="0">
              <a:latin typeface="Arial" charset="0"/>
            </a:endParaRPr>
          </a:p>
        </p:txBody>
      </p:sp>
      <p:sp>
        <p:nvSpPr>
          <p:cNvPr id="13" name="Овал 12"/>
          <p:cNvSpPr/>
          <p:nvPr/>
        </p:nvSpPr>
        <p:spPr bwMode="auto">
          <a:xfrm>
            <a:off x="288925" y="1412776"/>
            <a:ext cx="542117" cy="532756"/>
          </a:xfrm>
          <a:prstGeom prst="ellipse">
            <a:avLst/>
          </a:prstGeom>
          <a:solidFill>
            <a:srgbClr val="00B0F0"/>
          </a:solidFill>
          <a:ln w="12700"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effectLst/>
              <a:latin typeface="Times New Roman" pitchFamily="18" charset="0"/>
            </a:endParaRPr>
          </a:p>
        </p:txBody>
      </p:sp>
      <p:sp>
        <p:nvSpPr>
          <p:cNvPr id="14" name="Rectangle 6"/>
          <p:cNvSpPr>
            <a:spLocks noChangeArrowheads="1"/>
          </p:cNvSpPr>
          <p:nvPr/>
        </p:nvSpPr>
        <p:spPr bwMode="auto">
          <a:xfrm>
            <a:off x="308381" y="1519780"/>
            <a:ext cx="550614" cy="551507"/>
          </a:xfrm>
          <a:prstGeom prst="rect">
            <a:avLst/>
          </a:prstGeom>
          <a:noFill/>
          <a:ln w="9525">
            <a:noFill/>
            <a:miter lim="800000"/>
            <a:headEnd/>
            <a:tailEnd/>
          </a:ln>
        </p:spPr>
        <p:txBody>
          <a:bodyPr anchor="ctr"/>
          <a:lstStyle/>
          <a:p>
            <a:pPr algn="l"/>
            <a:r>
              <a:rPr lang="ru-RU" sz="4000" dirty="0" smtClean="0">
                <a:latin typeface="Arial" charset="0"/>
              </a:rPr>
              <a:t>+</a:t>
            </a:r>
            <a:endParaRPr lang="ru-RU" sz="4000" dirty="0">
              <a:latin typeface="Arial" charset="0"/>
            </a:endParaRPr>
          </a:p>
          <a:p>
            <a:pPr algn="l"/>
            <a:endParaRPr lang="ru-RU" sz="1800" dirty="0">
              <a:latin typeface="Arial" charset="0"/>
            </a:endParaRPr>
          </a:p>
        </p:txBody>
      </p:sp>
      <p:sp>
        <p:nvSpPr>
          <p:cNvPr id="15" name="Овал 14"/>
          <p:cNvSpPr/>
          <p:nvPr/>
        </p:nvSpPr>
        <p:spPr bwMode="auto">
          <a:xfrm>
            <a:off x="316878" y="3390572"/>
            <a:ext cx="542117" cy="532756"/>
          </a:xfrm>
          <a:prstGeom prst="ellipse">
            <a:avLst/>
          </a:prstGeom>
          <a:solidFill>
            <a:srgbClr val="FF0000"/>
          </a:solidFill>
          <a:ln w="12700"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effectLst/>
              <a:latin typeface="Times New Roman" pitchFamily="18" charset="0"/>
            </a:endParaRPr>
          </a:p>
        </p:txBody>
      </p:sp>
      <p:sp>
        <p:nvSpPr>
          <p:cNvPr id="16" name="Rectangle 6"/>
          <p:cNvSpPr>
            <a:spLocks noChangeArrowheads="1"/>
          </p:cNvSpPr>
          <p:nvPr/>
        </p:nvSpPr>
        <p:spPr bwMode="auto">
          <a:xfrm>
            <a:off x="355788" y="3362093"/>
            <a:ext cx="599024" cy="377783"/>
          </a:xfrm>
          <a:prstGeom prst="rect">
            <a:avLst/>
          </a:prstGeom>
          <a:noFill/>
          <a:ln w="9525">
            <a:noFill/>
            <a:miter lim="800000"/>
            <a:headEnd/>
            <a:tailEnd/>
          </a:ln>
        </p:spPr>
        <p:txBody>
          <a:bodyPr anchor="ctr"/>
          <a:lstStyle/>
          <a:p>
            <a:pPr algn="l"/>
            <a:r>
              <a:rPr lang="ru-RU" sz="4000" dirty="0" smtClean="0">
                <a:latin typeface="Arial" charset="0"/>
              </a:rPr>
              <a:t>_</a:t>
            </a:r>
            <a:endParaRPr lang="ru-RU" sz="4000" dirty="0">
              <a:latin typeface="Arial" charset="0"/>
            </a:endParaRPr>
          </a:p>
          <a:p>
            <a:pPr algn="l"/>
            <a:endParaRPr lang="ru-RU" sz="1800" dirty="0">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title"/>
          </p:nvPr>
        </p:nvSpPr>
        <p:spPr/>
        <p:txBody>
          <a:bodyPr/>
          <a:lstStyle/>
          <a:p>
            <a:pPr eaLnBrk="1" hangingPunct="1"/>
            <a:r>
              <a:rPr lang="ru-RU" sz="1800" dirty="0" smtClean="0">
                <a:solidFill>
                  <a:srgbClr val="073F89"/>
                </a:solidFill>
              </a:rPr>
              <a:t>Пневматическая модель тормозной системы</a:t>
            </a:r>
            <a:endParaRPr lang="ru-RU" sz="1800" dirty="0" smtClean="0"/>
          </a:p>
        </p:txBody>
      </p:sp>
      <p:sp>
        <p:nvSpPr>
          <p:cNvPr id="77944" name="Rectangle 1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 name="Group 1"/>
          <p:cNvGrpSpPr>
            <a:grpSpLocks noChangeAspect="1"/>
          </p:cNvGrpSpPr>
          <p:nvPr/>
        </p:nvGrpSpPr>
        <p:grpSpPr bwMode="auto">
          <a:xfrm>
            <a:off x="488860" y="1007842"/>
            <a:ext cx="8071793" cy="3437479"/>
            <a:chOff x="1707" y="1134"/>
            <a:chExt cx="8835" cy="3762"/>
          </a:xfrm>
        </p:grpSpPr>
        <p:sp>
          <p:nvSpPr>
            <p:cNvPr id="77943" name="AutoShape 119"/>
            <p:cNvSpPr>
              <a:spLocks noChangeAspect="1" noChangeArrowheads="1" noTextEdit="1"/>
            </p:cNvSpPr>
            <p:nvPr/>
          </p:nvSpPr>
          <p:spPr bwMode="auto">
            <a:xfrm>
              <a:off x="1707" y="1134"/>
              <a:ext cx="8835" cy="3762"/>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7942" name="AutoShape 118"/>
            <p:cNvSpPr>
              <a:spLocks noChangeArrowheads="1"/>
            </p:cNvSpPr>
            <p:nvPr/>
          </p:nvSpPr>
          <p:spPr bwMode="auto">
            <a:xfrm rot="5400000">
              <a:off x="8669" y="4088"/>
              <a:ext cx="114" cy="134"/>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1" name="Rectangle 117"/>
            <p:cNvSpPr>
              <a:spLocks noChangeArrowheads="1"/>
            </p:cNvSpPr>
            <p:nvPr/>
          </p:nvSpPr>
          <p:spPr bwMode="auto">
            <a:xfrm>
              <a:off x="8911" y="1989"/>
              <a:ext cx="86" cy="5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0" name="Rectangle 116"/>
            <p:cNvSpPr>
              <a:spLocks noChangeArrowheads="1"/>
            </p:cNvSpPr>
            <p:nvPr/>
          </p:nvSpPr>
          <p:spPr bwMode="auto">
            <a:xfrm>
              <a:off x="8842" y="1875"/>
              <a:ext cx="228"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nvGrpSpPr>
            <p:cNvPr id="3" name="Group 101"/>
            <p:cNvGrpSpPr>
              <a:grpSpLocks/>
            </p:cNvGrpSpPr>
            <p:nvPr/>
          </p:nvGrpSpPr>
          <p:grpSpPr bwMode="auto">
            <a:xfrm>
              <a:off x="1707" y="2331"/>
              <a:ext cx="1197" cy="604"/>
              <a:chOff x="3246" y="2808"/>
              <a:chExt cx="1197" cy="604"/>
            </a:xfrm>
          </p:grpSpPr>
          <p:sp>
            <p:nvSpPr>
              <p:cNvPr id="77939" name="Freeform 115"/>
              <p:cNvSpPr>
                <a:spLocks/>
              </p:cNvSpPr>
              <p:nvPr/>
            </p:nvSpPr>
            <p:spPr bwMode="auto">
              <a:xfrm>
                <a:off x="3246" y="2808"/>
                <a:ext cx="1197" cy="604"/>
              </a:xfrm>
              <a:custGeom>
                <a:avLst/>
                <a:gdLst/>
                <a:ahLst/>
                <a:cxnLst>
                  <a:cxn ang="0">
                    <a:pos x="456" y="604"/>
                  </a:cxn>
                  <a:cxn ang="0">
                    <a:pos x="912" y="604"/>
                  </a:cxn>
                  <a:cxn ang="0">
                    <a:pos x="912" y="490"/>
                  </a:cxn>
                  <a:cxn ang="0">
                    <a:pos x="1083" y="320"/>
                  </a:cxn>
                  <a:cxn ang="0">
                    <a:pos x="1140" y="377"/>
                  </a:cxn>
                  <a:cxn ang="0">
                    <a:pos x="1197" y="320"/>
                  </a:cxn>
                  <a:cxn ang="0">
                    <a:pos x="912" y="36"/>
                  </a:cxn>
                  <a:cxn ang="0">
                    <a:pos x="855" y="93"/>
                  </a:cxn>
                  <a:cxn ang="0">
                    <a:pos x="912" y="150"/>
                  </a:cxn>
                  <a:cxn ang="0">
                    <a:pos x="798" y="263"/>
                  </a:cxn>
                  <a:cxn ang="0">
                    <a:pos x="741" y="263"/>
                  </a:cxn>
                  <a:cxn ang="0">
                    <a:pos x="741" y="93"/>
                  </a:cxn>
                  <a:cxn ang="0">
                    <a:pos x="798" y="93"/>
                  </a:cxn>
                  <a:cxn ang="0">
                    <a:pos x="795" y="0"/>
                  </a:cxn>
                  <a:cxn ang="0">
                    <a:pos x="396" y="0"/>
                  </a:cxn>
                  <a:cxn ang="0">
                    <a:pos x="399" y="93"/>
                  </a:cxn>
                  <a:cxn ang="0">
                    <a:pos x="456" y="93"/>
                  </a:cxn>
                  <a:cxn ang="0">
                    <a:pos x="456" y="263"/>
                  </a:cxn>
                  <a:cxn ang="0">
                    <a:pos x="399" y="263"/>
                  </a:cxn>
                  <a:cxn ang="0">
                    <a:pos x="285" y="150"/>
                  </a:cxn>
                  <a:cxn ang="0">
                    <a:pos x="342" y="93"/>
                  </a:cxn>
                  <a:cxn ang="0">
                    <a:pos x="285" y="36"/>
                  </a:cxn>
                  <a:cxn ang="0">
                    <a:pos x="0" y="320"/>
                  </a:cxn>
                  <a:cxn ang="0">
                    <a:pos x="57" y="377"/>
                  </a:cxn>
                  <a:cxn ang="0">
                    <a:pos x="114" y="320"/>
                  </a:cxn>
                  <a:cxn ang="0">
                    <a:pos x="285" y="490"/>
                  </a:cxn>
                  <a:cxn ang="0">
                    <a:pos x="285" y="604"/>
                  </a:cxn>
                  <a:cxn ang="0">
                    <a:pos x="456" y="604"/>
                  </a:cxn>
                </a:cxnLst>
                <a:rect l="0" t="0" r="r" b="b"/>
                <a:pathLst>
                  <a:path w="1197" h="604">
                    <a:moveTo>
                      <a:pt x="456" y="604"/>
                    </a:moveTo>
                    <a:lnTo>
                      <a:pt x="912" y="604"/>
                    </a:lnTo>
                    <a:lnTo>
                      <a:pt x="912" y="490"/>
                    </a:lnTo>
                    <a:lnTo>
                      <a:pt x="1083" y="320"/>
                    </a:lnTo>
                    <a:lnTo>
                      <a:pt x="1140" y="377"/>
                    </a:lnTo>
                    <a:lnTo>
                      <a:pt x="1197" y="320"/>
                    </a:lnTo>
                    <a:lnTo>
                      <a:pt x="912" y="36"/>
                    </a:lnTo>
                    <a:lnTo>
                      <a:pt x="855" y="93"/>
                    </a:lnTo>
                    <a:lnTo>
                      <a:pt x="912" y="150"/>
                    </a:lnTo>
                    <a:lnTo>
                      <a:pt x="798" y="263"/>
                    </a:lnTo>
                    <a:lnTo>
                      <a:pt x="741" y="263"/>
                    </a:lnTo>
                    <a:lnTo>
                      <a:pt x="741" y="93"/>
                    </a:lnTo>
                    <a:lnTo>
                      <a:pt x="798" y="93"/>
                    </a:lnTo>
                    <a:lnTo>
                      <a:pt x="795" y="0"/>
                    </a:lnTo>
                    <a:lnTo>
                      <a:pt x="396" y="0"/>
                    </a:lnTo>
                    <a:lnTo>
                      <a:pt x="399" y="93"/>
                    </a:lnTo>
                    <a:lnTo>
                      <a:pt x="456" y="93"/>
                    </a:lnTo>
                    <a:lnTo>
                      <a:pt x="456" y="263"/>
                    </a:lnTo>
                    <a:lnTo>
                      <a:pt x="399" y="263"/>
                    </a:lnTo>
                    <a:lnTo>
                      <a:pt x="285" y="150"/>
                    </a:lnTo>
                    <a:lnTo>
                      <a:pt x="342" y="93"/>
                    </a:lnTo>
                    <a:lnTo>
                      <a:pt x="285" y="36"/>
                    </a:lnTo>
                    <a:lnTo>
                      <a:pt x="0" y="320"/>
                    </a:lnTo>
                    <a:lnTo>
                      <a:pt x="57" y="377"/>
                    </a:lnTo>
                    <a:lnTo>
                      <a:pt x="114" y="320"/>
                    </a:lnTo>
                    <a:lnTo>
                      <a:pt x="285" y="490"/>
                    </a:lnTo>
                    <a:lnTo>
                      <a:pt x="285" y="604"/>
                    </a:lnTo>
                    <a:lnTo>
                      <a:pt x="456" y="604"/>
                    </a:lnTo>
                    <a:close/>
                  </a:path>
                </a:pathLst>
              </a:custGeom>
              <a:solidFill>
                <a:srgbClr val="FFFFC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8" name="AutoShape 114"/>
              <p:cNvSpPr>
                <a:spLocks noChangeShapeType="1"/>
              </p:cNvSpPr>
              <p:nvPr/>
            </p:nvSpPr>
            <p:spPr bwMode="auto">
              <a:xfrm>
                <a:off x="4158"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7" name="AutoShape 113"/>
              <p:cNvSpPr>
                <a:spLocks noChangeShapeType="1"/>
              </p:cNvSpPr>
              <p:nvPr/>
            </p:nvSpPr>
            <p:spPr bwMode="auto">
              <a:xfrm>
                <a:off x="3702" y="2901"/>
                <a:ext cx="28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6" name="AutoShape 112"/>
              <p:cNvSpPr>
                <a:spLocks noChangeShapeType="1"/>
              </p:cNvSpPr>
              <p:nvPr/>
            </p:nvSpPr>
            <p:spPr bwMode="auto">
              <a:xfrm flipV="1">
                <a:off x="3360"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5" name="AutoShape 111"/>
              <p:cNvSpPr>
                <a:spLocks noChangeShapeType="1"/>
              </p:cNvSpPr>
              <p:nvPr/>
            </p:nvSpPr>
            <p:spPr bwMode="auto">
              <a:xfrm>
                <a:off x="4050" y="295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4" name="AutoShape 110"/>
              <p:cNvSpPr>
                <a:spLocks noChangeShapeType="1"/>
              </p:cNvSpPr>
              <p:nvPr/>
            </p:nvSpPr>
            <p:spPr bwMode="auto">
              <a:xfrm>
                <a:off x="4068" y="2934"/>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3" name="AutoShape 109"/>
              <p:cNvSpPr>
                <a:spLocks noChangeShapeType="1"/>
              </p:cNvSpPr>
              <p:nvPr/>
            </p:nvSpPr>
            <p:spPr bwMode="auto">
              <a:xfrm>
                <a:off x="4086" y="2917"/>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4" name="Group 105"/>
              <p:cNvGrpSpPr>
                <a:grpSpLocks/>
              </p:cNvGrpSpPr>
              <p:nvPr/>
            </p:nvGrpSpPr>
            <p:grpSpPr bwMode="auto">
              <a:xfrm rot="16200000">
                <a:off x="3319" y="2916"/>
                <a:ext cx="324" cy="329"/>
                <a:chOff x="2754" y="3015"/>
                <a:chExt cx="324" cy="329"/>
              </a:xfrm>
            </p:grpSpPr>
            <p:sp>
              <p:nvSpPr>
                <p:cNvPr id="77932" name="AutoShape 108"/>
                <p:cNvSpPr>
                  <a:spLocks noChangeShapeType="1"/>
                </p:cNvSpPr>
                <p:nvPr/>
              </p:nvSpPr>
              <p:spPr bwMode="auto">
                <a:xfrm>
                  <a:off x="2754" y="3050"/>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1" name="AutoShape 107"/>
                <p:cNvSpPr>
                  <a:spLocks noChangeShapeType="1"/>
                </p:cNvSpPr>
                <p:nvPr/>
              </p:nvSpPr>
              <p:spPr bwMode="auto">
                <a:xfrm>
                  <a:off x="2772" y="303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0" name="AutoShape 106"/>
                <p:cNvSpPr>
                  <a:spLocks noChangeShapeType="1"/>
                </p:cNvSpPr>
                <p:nvPr/>
              </p:nvSpPr>
              <p:spPr bwMode="auto">
                <a:xfrm>
                  <a:off x="2790" y="3015"/>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928" name="AutoShape 104"/>
              <p:cNvSpPr>
                <a:spLocks noChangeShapeType="1"/>
              </p:cNvSpPr>
              <p:nvPr/>
            </p:nvSpPr>
            <p:spPr bwMode="auto">
              <a:xfrm>
                <a:off x="3645" y="2925"/>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7" name="AutoShape 103"/>
              <p:cNvSpPr>
                <a:spLocks noChangeShapeType="1"/>
              </p:cNvSpPr>
              <p:nvPr/>
            </p:nvSpPr>
            <p:spPr bwMode="auto">
              <a:xfrm>
                <a:off x="3645" y="2949"/>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6" name="AutoShape 102"/>
              <p:cNvSpPr>
                <a:spLocks noChangeShapeType="1"/>
              </p:cNvSpPr>
              <p:nvPr/>
            </p:nvSpPr>
            <p:spPr bwMode="auto">
              <a:xfrm>
                <a:off x="3645" y="2976"/>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5" name="Group 97"/>
            <p:cNvGrpSpPr>
              <a:grpSpLocks/>
            </p:cNvGrpSpPr>
            <p:nvPr/>
          </p:nvGrpSpPr>
          <p:grpSpPr bwMode="auto">
            <a:xfrm>
              <a:off x="3018" y="1533"/>
              <a:ext cx="1538" cy="741"/>
              <a:chOff x="4827" y="2787"/>
              <a:chExt cx="2247" cy="684"/>
            </a:xfrm>
          </p:grpSpPr>
          <p:sp>
            <p:nvSpPr>
              <p:cNvPr id="77924" name="Arc 100"/>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3" name="Arc 99"/>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2" name="Rectangle 98"/>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6" name="Group 90"/>
            <p:cNvGrpSpPr>
              <a:grpSpLocks/>
            </p:cNvGrpSpPr>
            <p:nvPr/>
          </p:nvGrpSpPr>
          <p:grpSpPr bwMode="auto">
            <a:xfrm>
              <a:off x="4842" y="1134"/>
              <a:ext cx="458" cy="399"/>
              <a:chOff x="1878" y="1476"/>
              <a:chExt cx="1010" cy="1130"/>
            </a:xfrm>
          </p:grpSpPr>
          <p:sp>
            <p:nvSpPr>
              <p:cNvPr id="77920" name="Rectangle 96"/>
              <p:cNvSpPr>
                <a:spLocks noChangeArrowheads="1"/>
              </p:cNvSpPr>
              <p:nvPr/>
            </p:nvSpPr>
            <p:spPr bwMode="auto">
              <a:xfrm>
                <a:off x="2334" y="2046"/>
                <a:ext cx="554" cy="560"/>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9" name="Rectangle 95"/>
              <p:cNvSpPr>
                <a:spLocks noChangeArrowheads="1"/>
              </p:cNvSpPr>
              <p:nvPr/>
            </p:nvSpPr>
            <p:spPr bwMode="auto">
              <a:xfrm>
                <a:off x="2334" y="2046"/>
                <a:ext cx="554" cy="114"/>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8" name="Rectangle 94"/>
              <p:cNvSpPr>
                <a:spLocks noChangeArrowheads="1"/>
              </p:cNvSpPr>
              <p:nvPr/>
            </p:nvSpPr>
            <p:spPr bwMode="auto">
              <a:xfrm>
                <a:off x="2390" y="1761"/>
                <a:ext cx="456" cy="28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7" name="Rectangle 93"/>
              <p:cNvSpPr>
                <a:spLocks noChangeArrowheads="1"/>
              </p:cNvSpPr>
              <p:nvPr/>
            </p:nvSpPr>
            <p:spPr bwMode="auto">
              <a:xfrm>
                <a:off x="2505" y="1590"/>
                <a:ext cx="228" cy="171"/>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6" name="Rectangle 92"/>
              <p:cNvSpPr>
                <a:spLocks noChangeArrowheads="1"/>
              </p:cNvSpPr>
              <p:nvPr/>
            </p:nvSpPr>
            <p:spPr bwMode="auto">
              <a:xfrm>
                <a:off x="2562" y="1476"/>
                <a:ext cx="114" cy="114"/>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5" name="Freeform 91"/>
              <p:cNvSpPr>
                <a:spLocks/>
              </p:cNvSpPr>
              <p:nvPr/>
            </p:nvSpPr>
            <p:spPr bwMode="auto">
              <a:xfrm>
                <a:off x="1878" y="1590"/>
                <a:ext cx="912" cy="114"/>
              </a:xfrm>
              <a:custGeom>
                <a:avLst/>
                <a:gdLst/>
                <a:ahLst/>
                <a:cxnLst>
                  <a:cxn ang="0">
                    <a:pos x="912" y="0"/>
                  </a:cxn>
                  <a:cxn ang="0">
                    <a:pos x="399" y="0"/>
                  </a:cxn>
                  <a:cxn ang="0">
                    <a:pos x="285" y="114"/>
                  </a:cxn>
                  <a:cxn ang="0">
                    <a:pos x="0" y="114"/>
                  </a:cxn>
                </a:cxnLst>
                <a:rect l="0" t="0" r="r" b="b"/>
                <a:pathLst>
                  <a:path w="912" h="114">
                    <a:moveTo>
                      <a:pt x="912" y="0"/>
                    </a:moveTo>
                    <a:lnTo>
                      <a:pt x="399" y="0"/>
                    </a:lnTo>
                    <a:lnTo>
                      <a:pt x="285" y="114"/>
                    </a:lnTo>
                    <a:lnTo>
                      <a:pt x="0" y="11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 name="Group 79"/>
            <p:cNvGrpSpPr>
              <a:grpSpLocks/>
            </p:cNvGrpSpPr>
            <p:nvPr/>
          </p:nvGrpSpPr>
          <p:grpSpPr bwMode="auto">
            <a:xfrm>
              <a:off x="7474" y="2230"/>
              <a:ext cx="1083" cy="421"/>
              <a:chOff x="6609" y="1875"/>
              <a:chExt cx="2052" cy="798"/>
            </a:xfrm>
          </p:grpSpPr>
          <p:sp>
            <p:nvSpPr>
              <p:cNvPr id="77913" name="Rectangle 89"/>
              <p:cNvSpPr>
                <a:spLocks noChangeArrowheads="1"/>
              </p:cNvSpPr>
              <p:nvPr/>
            </p:nvSpPr>
            <p:spPr bwMode="auto">
              <a:xfrm>
                <a:off x="6609" y="2388"/>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2" name="Rectangle 88"/>
              <p:cNvSpPr>
                <a:spLocks noChangeArrowheads="1"/>
              </p:cNvSpPr>
              <p:nvPr/>
            </p:nvSpPr>
            <p:spPr bwMode="auto">
              <a:xfrm>
                <a:off x="7293" y="1875"/>
                <a:ext cx="969" cy="798"/>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1" name="Rectangle 87"/>
              <p:cNvSpPr>
                <a:spLocks noChangeArrowheads="1"/>
              </p:cNvSpPr>
              <p:nvPr/>
            </p:nvSpPr>
            <p:spPr bwMode="auto">
              <a:xfrm>
                <a:off x="7293" y="1875"/>
                <a:ext cx="969" cy="27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0" name="Rectangle 86"/>
              <p:cNvSpPr>
                <a:spLocks noChangeArrowheads="1"/>
              </p:cNvSpPr>
              <p:nvPr/>
            </p:nvSpPr>
            <p:spPr bwMode="auto">
              <a:xfrm>
                <a:off x="7179" y="1989"/>
                <a:ext cx="114" cy="57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9" name="Rectangle 85"/>
              <p:cNvSpPr>
                <a:spLocks noChangeArrowheads="1"/>
              </p:cNvSpPr>
              <p:nvPr/>
            </p:nvSpPr>
            <p:spPr bwMode="auto">
              <a:xfrm>
                <a:off x="6723" y="2086"/>
                <a:ext cx="456" cy="40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8" name="Rectangle 84"/>
              <p:cNvSpPr>
                <a:spLocks noChangeArrowheads="1"/>
              </p:cNvSpPr>
              <p:nvPr/>
            </p:nvSpPr>
            <p:spPr bwMode="auto">
              <a:xfrm>
                <a:off x="8262" y="2086"/>
                <a:ext cx="114" cy="30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7" name="Rectangle 83"/>
              <p:cNvSpPr>
                <a:spLocks noChangeArrowheads="1"/>
              </p:cNvSpPr>
              <p:nvPr/>
            </p:nvSpPr>
            <p:spPr bwMode="auto">
              <a:xfrm>
                <a:off x="8376" y="2046"/>
                <a:ext cx="171" cy="399"/>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6" name="AutoShape 82"/>
              <p:cNvSpPr>
                <a:spLocks noChangeShapeType="1"/>
              </p:cNvSpPr>
              <p:nvPr/>
            </p:nvSpPr>
            <p:spPr bwMode="auto">
              <a:xfrm>
                <a:off x="6666" y="2559"/>
                <a:ext cx="0"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5" name="Rectangle 81"/>
              <p:cNvSpPr>
                <a:spLocks noChangeArrowheads="1"/>
              </p:cNvSpPr>
              <p:nvPr/>
            </p:nvSpPr>
            <p:spPr bwMode="auto">
              <a:xfrm>
                <a:off x="8547" y="2160"/>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4" name="AutoShape 80"/>
              <p:cNvSpPr>
                <a:spLocks noChangeShapeType="1"/>
              </p:cNvSpPr>
              <p:nvPr/>
            </p:nvSpPr>
            <p:spPr bwMode="auto">
              <a:xfrm>
                <a:off x="8604" y="2331"/>
                <a:ext cx="1"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8" name="Group 75"/>
            <p:cNvGrpSpPr>
              <a:grpSpLocks/>
            </p:cNvGrpSpPr>
            <p:nvPr/>
          </p:nvGrpSpPr>
          <p:grpSpPr bwMode="auto">
            <a:xfrm>
              <a:off x="6050" y="2711"/>
              <a:ext cx="1025" cy="494"/>
              <a:chOff x="4827" y="2787"/>
              <a:chExt cx="2247" cy="684"/>
            </a:xfrm>
          </p:grpSpPr>
          <p:sp>
            <p:nvSpPr>
              <p:cNvPr id="77902" name="Arc 78"/>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1" name="Arc 77"/>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0" name="Rectangle 76"/>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98" name="Freeform 74"/>
            <p:cNvSpPr>
              <a:spLocks/>
            </p:cNvSpPr>
            <p:nvPr/>
          </p:nvSpPr>
          <p:spPr bwMode="auto">
            <a:xfrm>
              <a:off x="2277" y="1875"/>
              <a:ext cx="741" cy="456"/>
            </a:xfrm>
            <a:custGeom>
              <a:avLst/>
              <a:gdLst/>
              <a:ahLst/>
              <a:cxnLst>
                <a:cxn ang="0">
                  <a:pos x="0" y="456"/>
                </a:cxn>
                <a:cxn ang="0">
                  <a:pos x="0" y="0"/>
                </a:cxn>
                <a:cxn ang="0">
                  <a:pos x="741" y="0"/>
                </a:cxn>
              </a:cxnLst>
              <a:rect l="0" t="0" r="r" b="b"/>
              <a:pathLst>
                <a:path w="741" h="456">
                  <a:moveTo>
                    <a:pt x="0" y="456"/>
                  </a:moveTo>
                  <a:lnTo>
                    <a:pt x="0" y="0"/>
                  </a:lnTo>
                  <a:lnTo>
                    <a:pt x="741"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7" name="Freeform 73"/>
            <p:cNvSpPr>
              <a:spLocks/>
            </p:cNvSpPr>
            <p:nvPr/>
          </p:nvSpPr>
          <p:spPr bwMode="auto">
            <a:xfrm>
              <a:off x="4556" y="1533"/>
              <a:ext cx="570" cy="399"/>
            </a:xfrm>
            <a:custGeom>
              <a:avLst/>
              <a:gdLst/>
              <a:ahLst/>
              <a:cxnLst>
                <a:cxn ang="0">
                  <a:pos x="0" y="399"/>
                </a:cxn>
                <a:cxn ang="0">
                  <a:pos x="570" y="399"/>
                </a:cxn>
                <a:cxn ang="0">
                  <a:pos x="570" y="0"/>
                </a:cxn>
              </a:cxnLst>
              <a:rect l="0" t="0" r="r" b="b"/>
              <a:pathLst>
                <a:path w="570" h="399">
                  <a:moveTo>
                    <a:pt x="0" y="399"/>
                  </a:moveTo>
                  <a:lnTo>
                    <a:pt x="570" y="399"/>
                  </a:lnTo>
                  <a:lnTo>
                    <a:pt x="570"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6" name="Freeform 72"/>
            <p:cNvSpPr>
              <a:spLocks/>
            </p:cNvSpPr>
            <p:nvPr/>
          </p:nvSpPr>
          <p:spPr bwMode="auto">
            <a:xfrm>
              <a:off x="5230" y="1533"/>
              <a:ext cx="4614" cy="399"/>
            </a:xfrm>
            <a:custGeom>
              <a:avLst/>
              <a:gdLst/>
              <a:ahLst/>
              <a:cxnLst>
                <a:cxn ang="0">
                  <a:pos x="0" y="0"/>
                </a:cxn>
                <a:cxn ang="0">
                  <a:pos x="0" y="399"/>
                </a:cxn>
                <a:cxn ang="0">
                  <a:pos x="3189" y="399"/>
                </a:cxn>
              </a:cxnLst>
              <a:rect l="0" t="0" r="r" b="b"/>
              <a:pathLst>
                <a:path w="3189" h="399">
                  <a:moveTo>
                    <a:pt x="0" y="0"/>
                  </a:moveTo>
                  <a:lnTo>
                    <a:pt x="0" y="399"/>
                  </a:lnTo>
                  <a:lnTo>
                    <a:pt x="3189" y="399"/>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9" name="Group 62"/>
            <p:cNvGrpSpPr>
              <a:grpSpLocks/>
            </p:cNvGrpSpPr>
            <p:nvPr/>
          </p:nvGrpSpPr>
          <p:grpSpPr bwMode="auto">
            <a:xfrm>
              <a:off x="8272" y="3011"/>
              <a:ext cx="1034" cy="410"/>
              <a:chOff x="7543" y="4554"/>
              <a:chExt cx="1583" cy="627"/>
            </a:xfrm>
          </p:grpSpPr>
          <p:sp>
            <p:nvSpPr>
              <p:cNvPr id="77895" name="Rectangle 71"/>
              <p:cNvSpPr>
                <a:spLocks noChangeArrowheads="1"/>
              </p:cNvSpPr>
              <p:nvPr/>
            </p:nvSpPr>
            <p:spPr bwMode="auto">
              <a:xfrm>
                <a:off x="7543" y="4554"/>
                <a:ext cx="1148" cy="6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4" name="Rectangle 70"/>
              <p:cNvSpPr>
                <a:spLocks noChangeArrowheads="1"/>
              </p:cNvSpPr>
              <p:nvPr/>
            </p:nvSpPr>
            <p:spPr bwMode="auto">
              <a:xfrm>
                <a:off x="7885" y="4554"/>
                <a:ext cx="114" cy="627"/>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3" name="Freeform 69"/>
              <p:cNvSpPr>
                <a:spLocks/>
              </p:cNvSpPr>
              <p:nvPr/>
            </p:nvSpPr>
            <p:spPr bwMode="auto">
              <a:xfrm>
                <a:off x="799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2" name="Freeform 68"/>
              <p:cNvSpPr>
                <a:spLocks/>
              </p:cNvSpPr>
              <p:nvPr/>
            </p:nvSpPr>
            <p:spPr bwMode="auto">
              <a:xfrm>
                <a:off x="811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1" name="Freeform 67"/>
              <p:cNvSpPr>
                <a:spLocks/>
              </p:cNvSpPr>
              <p:nvPr/>
            </p:nvSpPr>
            <p:spPr bwMode="auto">
              <a:xfrm>
                <a:off x="822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0" name="Freeform 66"/>
              <p:cNvSpPr>
                <a:spLocks/>
              </p:cNvSpPr>
              <p:nvPr/>
            </p:nvSpPr>
            <p:spPr bwMode="auto">
              <a:xfrm>
                <a:off x="834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9" name="Freeform 65"/>
              <p:cNvSpPr>
                <a:spLocks/>
              </p:cNvSpPr>
              <p:nvPr/>
            </p:nvSpPr>
            <p:spPr bwMode="auto">
              <a:xfrm>
                <a:off x="846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8" name="Freeform 64"/>
              <p:cNvSpPr>
                <a:spLocks/>
              </p:cNvSpPr>
              <p:nvPr/>
            </p:nvSpPr>
            <p:spPr bwMode="auto">
              <a:xfrm>
                <a:off x="857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7" name="AutoShape 63"/>
              <p:cNvSpPr>
                <a:spLocks noChangeShapeType="1"/>
              </p:cNvSpPr>
              <p:nvPr/>
            </p:nvSpPr>
            <p:spPr bwMode="auto">
              <a:xfrm>
                <a:off x="7999" y="4880"/>
                <a:ext cx="112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85" name="Freeform 61"/>
            <p:cNvSpPr>
              <a:spLocks/>
            </p:cNvSpPr>
            <p:nvPr/>
          </p:nvSpPr>
          <p:spPr bwMode="auto">
            <a:xfrm>
              <a:off x="8272" y="1989"/>
              <a:ext cx="684" cy="798"/>
            </a:xfrm>
            <a:custGeom>
              <a:avLst/>
              <a:gdLst/>
              <a:ahLst/>
              <a:cxnLst>
                <a:cxn ang="0">
                  <a:pos x="0" y="662"/>
                </a:cxn>
                <a:cxn ang="0">
                  <a:pos x="0" y="798"/>
                </a:cxn>
                <a:cxn ang="0">
                  <a:pos x="684" y="798"/>
                </a:cxn>
                <a:cxn ang="0">
                  <a:pos x="684" y="0"/>
                </a:cxn>
              </a:cxnLst>
              <a:rect l="0" t="0" r="r" b="b"/>
              <a:pathLst>
                <a:path w="684" h="798">
                  <a:moveTo>
                    <a:pt x="0" y="662"/>
                  </a:moveTo>
                  <a:lnTo>
                    <a:pt x="0" y="798"/>
                  </a:lnTo>
                  <a:lnTo>
                    <a:pt x="684" y="798"/>
                  </a:lnTo>
                  <a:lnTo>
                    <a:pt x="684"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4" name="Freeform 60"/>
            <p:cNvSpPr>
              <a:spLocks/>
            </p:cNvSpPr>
            <p:nvPr/>
          </p:nvSpPr>
          <p:spPr bwMode="auto">
            <a:xfrm>
              <a:off x="7082" y="2651"/>
              <a:ext cx="848" cy="284"/>
            </a:xfrm>
            <a:custGeom>
              <a:avLst/>
              <a:gdLst/>
              <a:ahLst/>
              <a:cxnLst>
                <a:cxn ang="0">
                  <a:pos x="848" y="0"/>
                </a:cxn>
                <a:cxn ang="0">
                  <a:pos x="848" y="136"/>
                </a:cxn>
                <a:cxn ang="0">
                  <a:pos x="0" y="136"/>
                </a:cxn>
              </a:cxnLst>
              <a:rect l="0" t="0" r="r" b="b"/>
              <a:pathLst>
                <a:path w="848" h="136">
                  <a:moveTo>
                    <a:pt x="848" y="0"/>
                  </a:moveTo>
                  <a:lnTo>
                    <a:pt x="848" y="136"/>
                  </a:lnTo>
                  <a:lnTo>
                    <a:pt x="0" y="136"/>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3" name="Freeform 59"/>
            <p:cNvSpPr>
              <a:spLocks/>
            </p:cNvSpPr>
            <p:nvPr/>
          </p:nvSpPr>
          <p:spPr bwMode="auto">
            <a:xfrm>
              <a:off x="8101" y="2651"/>
              <a:ext cx="171" cy="574"/>
            </a:xfrm>
            <a:custGeom>
              <a:avLst/>
              <a:gdLst/>
              <a:ahLst/>
              <a:cxnLst>
                <a:cxn ang="0">
                  <a:pos x="0" y="0"/>
                </a:cxn>
                <a:cxn ang="0">
                  <a:pos x="0" y="574"/>
                </a:cxn>
                <a:cxn ang="0">
                  <a:pos x="171" y="574"/>
                </a:cxn>
              </a:cxnLst>
              <a:rect l="0" t="0" r="r" b="b"/>
              <a:pathLst>
                <a:path w="171" h="574">
                  <a:moveTo>
                    <a:pt x="0" y="0"/>
                  </a:moveTo>
                  <a:lnTo>
                    <a:pt x="0" y="574"/>
                  </a:lnTo>
                  <a:lnTo>
                    <a:pt x="171" y="57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2" name="AutoShape 58"/>
            <p:cNvSpPr>
              <a:spLocks noChangeShapeType="1"/>
            </p:cNvSpPr>
            <p:nvPr/>
          </p:nvSpPr>
          <p:spPr bwMode="auto">
            <a:xfrm>
              <a:off x="8500" y="3128"/>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1" name="AutoShape 57"/>
            <p:cNvSpPr>
              <a:spLocks noChangeShapeType="1"/>
            </p:cNvSpPr>
            <p:nvPr/>
          </p:nvSpPr>
          <p:spPr bwMode="auto">
            <a:xfrm>
              <a:off x="8500" y="3072"/>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0" name="AutoShape 56"/>
            <p:cNvSpPr>
              <a:spLocks noChangeShapeType="1"/>
            </p:cNvSpPr>
            <p:nvPr/>
          </p:nvSpPr>
          <p:spPr bwMode="auto">
            <a:xfrm>
              <a:off x="8500" y="3035"/>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0" name="Group 52"/>
            <p:cNvGrpSpPr>
              <a:grpSpLocks/>
            </p:cNvGrpSpPr>
            <p:nvPr/>
          </p:nvGrpSpPr>
          <p:grpSpPr bwMode="auto">
            <a:xfrm rot="10800000" flipH="1">
              <a:off x="8500" y="3300"/>
              <a:ext cx="65" cy="94"/>
              <a:chOff x="8604" y="4194"/>
              <a:chExt cx="65" cy="94"/>
            </a:xfrm>
          </p:grpSpPr>
          <p:sp>
            <p:nvSpPr>
              <p:cNvPr id="77879" name="AutoShape 55"/>
              <p:cNvSpPr>
                <a:spLocks noChangeShapeType="1"/>
              </p:cNvSpPr>
              <p:nvPr/>
            </p:nvSpPr>
            <p:spPr bwMode="auto">
              <a:xfrm>
                <a:off x="8604" y="4287"/>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8" name="AutoShape 54"/>
              <p:cNvSpPr>
                <a:spLocks noChangeShapeType="1"/>
              </p:cNvSpPr>
              <p:nvPr/>
            </p:nvSpPr>
            <p:spPr bwMode="auto">
              <a:xfrm>
                <a:off x="8604" y="4231"/>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7" name="AutoShape 53"/>
              <p:cNvSpPr>
                <a:spLocks noChangeShapeType="1"/>
              </p:cNvSpPr>
              <p:nvPr/>
            </p:nvSpPr>
            <p:spPr bwMode="auto">
              <a:xfrm>
                <a:off x="8604" y="4194"/>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75" name="Rectangle 51"/>
            <p:cNvSpPr>
              <a:spLocks noChangeArrowheads="1"/>
            </p:cNvSpPr>
            <p:nvPr/>
          </p:nvSpPr>
          <p:spPr bwMode="auto">
            <a:xfrm>
              <a:off x="9858" y="1874"/>
              <a:ext cx="71"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74" name="Freeform 50"/>
            <p:cNvSpPr>
              <a:spLocks/>
            </p:cNvSpPr>
            <p:nvPr/>
          </p:nvSpPr>
          <p:spPr bwMode="auto">
            <a:xfrm>
              <a:off x="9929" y="1931"/>
              <a:ext cx="271" cy="285"/>
            </a:xfrm>
            <a:custGeom>
              <a:avLst/>
              <a:gdLst/>
              <a:ahLst/>
              <a:cxnLst>
                <a:cxn ang="0">
                  <a:pos x="0" y="0"/>
                </a:cxn>
                <a:cxn ang="0">
                  <a:pos x="102" y="52"/>
                </a:cxn>
                <a:cxn ang="0">
                  <a:pos x="157" y="228"/>
                </a:cxn>
                <a:cxn ang="0">
                  <a:pos x="271" y="285"/>
                </a:cxn>
              </a:cxnLst>
              <a:rect l="0" t="0" r="r" b="b"/>
              <a:pathLst>
                <a:path w="271" h="285">
                  <a:moveTo>
                    <a:pt x="0" y="0"/>
                  </a:moveTo>
                  <a:cubicBezTo>
                    <a:pt x="17" y="9"/>
                    <a:pt x="76" y="14"/>
                    <a:pt x="102" y="52"/>
                  </a:cubicBezTo>
                  <a:cubicBezTo>
                    <a:pt x="128" y="90"/>
                    <a:pt x="129" y="189"/>
                    <a:pt x="157" y="228"/>
                  </a:cubicBezTo>
                  <a:cubicBezTo>
                    <a:pt x="185" y="267"/>
                    <a:pt x="228" y="275"/>
                    <a:pt x="271" y="285"/>
                  </a:cubicBez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3" name="AutoShape 49"/>
            <p:cNvSpPr>
              <a:spLocks noChangeShapeType="1"/>
            </p:cNvSpPr>
            <p:nvPr/>
          </p:nvSpPr>
          <p:spPr bwMode="auto">
            <a:xfrm flipH="1">
              <a:off x="8793" y="3221"/>
              <a:ext cx="510" cy="93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2" name="Oval 48"/>
            <p:cNvSpPr>
              <a:spLocks noChangeArrowheads="1"/>
            </p:cNvSpPr>
            <p:nvPr/>
          </p:nvSpPr>
          <p:spPr bwMode="auto">
            <a:xfrm>
              <a:off x="9271" y="3194"/>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1" name="Group 43"/>
            <p:cNvGrpSpPr>
              <a:grpSpLocks/>
            </p:cNvGrpSpPr>
            <p:nvPr/>
          </p:nvGrpSpPr>
          <p:grpSpPr bwMode="auto">
            <a:xfrm>
              <a:off x="8158" y="3929"/>
              <a:ext cx="546" cy="436"/>
              <a:chOff x="7045" y="5296"/>
              <a:chExt cx="690" cy="552"/>
            </a:xfrm>
          </p:grpSpPr>
          <p:sp>
            <p:nvSpPr>
              <p:cNvPr id="77871" name="Arc 47"/>
              <p:cNvSpPr>
                <a:spLocks/>
              </p:cNvSpPr>
              <p:nvPr/>
            </p:nvSpPr>
            <p:spPr bwMode="auto">
              <a:xfrm>
                <a:off x="7090"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0" name="Arc 46"/>
              <p:cNvSpPr>
                <a:spLocks/>
              </p:cNvSpPr>
              <p:nvPr/>
            </p:nvSpPr>
            <p:spPr bwMode="auto">
              <a:xfrm>
                <a:off x="7045"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9" name="Line 45"/>
              <p:cNvSpPr>
                <a:spLocks noChangeShapeType="1"/>
              </p:cNvSpPr>
              <p:nvPr/>
            </p:nvSpPr>
            <p:spPr bwMode="auto">
              <a:xfrm flipH="1">
                <a:off x="7491" y="529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8" name="Line 44"/>
              <p:cNvSpPr>
                <a:spLocks noChangeShapeType="1"/>
              </p:cNvSpPr>
              <p:nvPr/>
            </p:nvSpPr>
            <p:spPr bwMode="auto">
              <a:xfrm flipH="1">
                <a:off x="7496" y="584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66" name="Oval 42"/>
            <p:cNvSpPr>
              <a:spLocks noChangeArrowheads="1"/>
            </p:cNvSpPr>
            <p:nvPr/>
          </p:nvSpPr>
          <p:spPr bwMode="auto">
            <a:xfrm>
              <a:off x="7557" y="3659"/>
              <a:ext cx="1009" cy="1009"/>
            </a:xfrm>
            <a:prstGeom prst="ellipse">
              <a:avLst/>
            </a:prstGeom>
            <a:solidFill>
              <a:srgbClr val="CCC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5" name="AutoShape 41"/>
            <p:cNvSpPr>
              <a:spLocks noChangeShapeType="1"/>
            </p:cNvSpPr>
            <p:nvPr/>
          </p:nvSpPr>
          <p:spPr bwMode="auto">
            <a:xfrm>
              <a:off x="7417" y="4669"/>
              <a:ext cx="129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4" name="AutoShape 40"/>
            <p:cNvSpPr>
              <a:spLocks noChangeShapeType="1"/>
            </p:cNvSpPr>
            <p:nvPr/>
          </p:nvSpPr>
          <p:spPr bwMode="auto">
            <a:xfrm>
              <a:off x="8066" y="3528"/>
              <a:ext cx="1" cy="1254"/>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3" name="AutoShape 39"/>
            <p:cNvSpPr>
              <a:spLocks noChangeShapeType="1"/>
            </p:cNvSpPr>
            <p:nvPr/>
          </p:nvSpPr>
          <p:spPr bwMode="auto">
            <a:xfrm>
              <a:off x="7417" y="4155"/>
              <a:ext cx="1207" cy="1"/>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2" name="Group 30"/>
            <p:cNvGrpSpPr>
              <a:grpSpLocks/>
            </p:cNvGrpSpPr>
            <p:nvPr/>
          </p:nvGrpSpPr>
          <p:grpSpPr bwMode="auto">
            <a:xfrm rot="7422930">
              <a:off x="8769" y="3591"/>
              <a:ext cx="311" cy="228"/>
              <a:chOff x="5614" y="5608"/>
              <a:chExt cx="311" cy="228"/>
            </a:xfrm>
          </p:grpSpPr>
          <p:sp>
            <p:nvSpPr>
              <p:cNvPr id="77862" name="AutoShape 38"/>
              <p:cNvSpPr>
                <a:spLocks noChangeArrowheads="1"/>
              </p:cNvSpPr>
              <p:nvPr/>
            </p:nvSpPr>
            <p:spPr bwMode="auto">
              <a:xfrm>
                <a:off x="5706" y="5611"/>
                <a:ext cx="114" cy="168"/>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61" name="AutoShape 37"/>
              <p:cNvSpPr>
                <a:spLocks noChangeShapeType="1"/>
              </p:cNvSpPr>
              <p:nvPr/>
            </p:nvSpPr>
            <p:spPr bwMode="auto">
              <a:xfrm flipV="1">
                <a:off x="5614" y="5779"/>
                <a:ext cx="311"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0" name="AutoShape 36"/>
              <p:cNvSpPr>
                <a:spLocks noChangeShapeType="1"/>
              </p:cNvSpPr>
              <p:nvPr/>
            </p:nvSpPr>
            <p:spPr bwMode="auto">
              <a:xfrm>
                <a:off x="5614"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9" name="AutoShape 35"/>
              <p:cNvSpPr>
                <a:spLocks noChangeShapeType="1"/>
              </p:cNvSpPr>
              <p:nvPr/>
            </p:nvSpPr>
            <p:spPr bwMode="auto">
              <a:xfrm>
                <a:off x="567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8" name="AutoShape 34"/>
              <p:cNvSpPr>
                <a:spLocks noChangeShapeType="1"/>
              </p:cNvSpPr>
              <p:nvPr/>
            </p:nvSpPr>
            <p:spPr bwMode="auto">
              <a:xfrm>
                <a:off x="5728"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7" name="AutoShape 33"/>
              <p:cNvSpPr>
                <a:spLocks noChangeShapeType="1"/>
              </p:cNvSpPr>
              <p:nvPr/>
            </p:nvSpPr>
            <p:spPr bwMode="auto">
              <a:xfrm>
                <a:off x="5786"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6" name="AutoShape 32"/>
              <p:cNvSpPr>
                <a:spLocks noChangeShapeType="1"/>
              </p:cNvSpPr>
              <p:nvPr/>
            </p:nvSpPr>
            <p:spPr bwMode="auto">
              <a:xfrm>
                <a:off x="584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5" name="Oval 31"/>
              <p:cNvSpPr>
                <a:spLocks noChangeArrowheads="1"/>
              </p:cNvSpPr>
              <p:nvPr/>
            </p:nvSpPr>
            <p:spPr bwMode="auto">
              <a:xfrm>
                <a:off x="5736" y="5608"/>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53" name="AutoShape 29"/>
            <p:cNvSpPr>
              <a:spLocks noChangeShapeType="1"/>
            </p:cNvSpPr>
            <p:nvPr/>
          </p:nvSpPr>
          <p:spPr bwMode="auto">
            <a:xfrm>
              <a:off x="1879"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2" name="AutoShape 28"/>
            <p:cNvSpPr>
              <a:spLocks noChangeShapeType="1"/>
            </p:cNvSpPr>
            <p:nvPr/>
          </p:nvSpPr>
          <p:spPr bwMode="auto">
            <a:xfrm>
              <a:off x="193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1" name="AutoShape 27"/>
            <p:cNvSpPr>
              <a:spLocks noChangeShapeType="1"/>
            </p:cNvSpPr>
            <p:nvPr/>
          </p:nvSpPr>
          <p:spPr bwMode="auto">
            <a:xfrm>
              <a:off x="199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0" name="AutoShape 26"/>
            <p:cNvSpPr>
              <a:spLocks noChangeShapeType="1"/>
            </p:cNvSpPr>
            <p:nvPr/>
          </p:nvSpPr>
          <p:spPr bwMode="auto">
            <a:xfrm>
              <a:off x="2051"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9" name="AutoShape 25"/>
            <p:cNvSpPr>
              <a:spLocks noChangeShapeType="1"/>
            </p:cNvSpPr>
            <p:nvPr/>
          </p:nvSpPr>
          <p:spPr bwMode="auto">
            <a:xfrm>
              <a:off x="210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8" name="AutoShape 24"/>
            <p:cNvSpPr>
              <a:spLocks noChangeShapeType="1"/>
            </p:cNvSpPr>
            <p:nvPr/>
          </p:nvSpPr>
          <p:spPr bwMode="auto">
            <a:xfrm>
              <a:off x="216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7" name="AutoShape 23"/>
            <p:cNvSpPr>
              <a:spLocks noChangeShapeType="1"/>
            </p:cNvSpPr>
            <p:nvPr/>
          </p:nvSpPr>
          <p:spPr bwMode="auto">
            <a:xfrm>
              <a:off x="22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6" name="AutoShape 22"/>
            <p:cNvSpPr>
              <a:spLocks noChangeShapeType="1"/>
            </p:cNvSpPr>
            <p:nvPr/>
          </p:nvSpPr>
          <p:spPr bwMode="auto">
            <a:xfrm>
              <a:off x="2277"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5" name="AutoShape 21"/>
            <p:cNvSpPr>
              <a:spLocks noChangeShapeType="1"/>
            </p:cNvSpPr>
            <p:nvPr/>
          </p:nvSpPr>
          <p:spPr bwMode="auto">
            <a:xfrm>
              <a:off x="233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4" name="AutoShape 20"/>
            <p:cNvSpPr>
              <a:spLocks noChangeShapeType="1"/>
            </p:cNvSpPr>
            <p:nvPr/>
          </p:nvSpPr>
          <p:spPr bwMode="auto">
            <a:xfrm>
              <a:off x="239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3" name="AutoShape 19"/>
            <p:cNvSpPr>
              <a:spLocks noChangeShapeType="1"/>
            </p:cNvSpPr>
            <p:nvPr/>
          </p:nvSpPr>
          <p:spPr bwMode="auto">
            <a:xfrm>
              <a:off x="2448"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2" name="AutoShape 18"/>
            <p:cNvSpPr>
              <a:spLocks noChangeShapeType="1"/>
            </p:cNvSpPr>
            <p:nvPr/>
          </p:nvSpPr>
          <p:spPr bwMode="auto">
            <a:xfrm>
              <a:off x="250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1" name="AutoShape 17"/>
            <p:cNvSpPr>
              <a:spLocks noChangeShapeType="1"/>
            </p:cNvSpPr>
            <p:nvPr/>
          </p:nvSpPr>
          <p:spPr bwMode="auto">
            <a:xfrm>
              <a:off x="256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0" name="AutoShape 16"/>
            <p:cNvSpPr>
              <a:spLocks noChangeShapeType="1"/>
            </p:cNvSpPr>
            <p:nvPr/>
          </p:nvSpPr>
          <p:spPr bwMode="auto">
            <a:xfrm>
              <a:off x="26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9" name="AutoShape 15"/>
            <p:cNvSpPr>
              <a:spLocks noChangeShapeType="1"/>
            </p:cNvSpPr>
            <p:nvPr/>
          </p:nvSpPr>
          <p:spPr bwMode="auto">
            <a:xfrm>
              <a:off x="267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8" name="Rectangle 14"/>
            <p:cNvSpPr>
              <a:spLocks noChangeArrowheads="1"/>
            </p:cNvSpPr>
            <p:nvPr/>
          </p:nvSpPr>
          <p:spPr bwMode="auto">
            <a:xfrm>
              <a:off x="1821" y="2935"/>
              <a:ext cx="969" cy="8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7" name="AutoShape 13"/>
            <p:cNvSpPr>
              <a:spLocks noChangeShapeType="1"/>
            </p:cNvSpPr>
            <p:nvPr/>
          </p:nvSpPr>
          <p:spPr bwMode="auto">
            <a:xfrm>
              <a:off x="274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6" name="AutoShape 12"/>
            <p:cNvSpPr>
              <a:spLocks noChangeShapeType="1"/>
            </p:cNvSpPr>
            <p:nvPr/>
          </p:nvSpPr>
          <p:spPr bwMode="auto">
            <a:xfrm>
              <a:off x="1821" y="3015"/>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5" name="Rectangle 11"/>
            <p:cNvSpPr>
              <a:spLocks noChangeArrowheads="1"/>
            </p:cNvSpPr>
            <p:nvPr/>
          </p:nvSpPr>
          <p:spPr bwMode="auto">
            <a:xfrm>
              <a:off x="5868" y="2103"/>
              <a:ext cx="4164" cy="2736"/>
            </a:xfrm>
            <a:prstGeom prst="rect">
              <a:avLst/>
            </a:prstGeom>
            <a:noFill/>
            <a:ln w="6350">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4" name="AutoShape 10"/>
            <p:cNvSpPr>
              <a:spLocks/>
            </p:cNvSpPr>
            <p:nvPr/>
          </p:nvSpPr>
          <p:spPr bwMode="auto">
            <a:xfrm>
              <a:off x="6653" y="3319"/>
              <a:ext cx="1182" cy="508"/>
            </a:xfrm>
            <a:prstGeom prst="callout1">
              <a:avLst>
                <a:gd name="adj1" fmla="val 49755"/>
                <a:gd name="adj2" fmla="val -6319"/>
                <a:gd name="adj3" fmla="val -51231"/>
                <a:gd name="adj4" fmla="val -37361"/>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Запасной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3" name="AutoShape 9"/>
            <p:cNvSpPr>
              <a:spLocks/>
            </p:cNvSpPr>
            <p:nvPr/>
          </p:nvSpPr>
          <p:spPr bwMode="auto">
            <a:xfrm>
              <a:off x="9303" y="2501"/>
              <a:ext cx="1032" cy="592"/>
            </a:xfrm>
            <a:prstGeom prst="callout1">
              <a:avLst>
                <a:gd name="adj1" fmla="val 49787"/>
                <a:gd name="adj2" fmla="val -6866"/>
                <a:gd name="adj3" fmla="val 83546"/>
                <a:gd name="adj4" fmla="val -44778"/>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Тормозной цилиндр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2" name="AutoShape 8"/>
            <p:cNvSpPr>
              <a:spLocks/>
            </p:cNvSpPr>
            <p:nvPr/>
          </p:nvSpPr>
          <p:spPr bwMode="auto">
            <a:xfrm>
              <a:off x="4919" y="2246"/>
              <a:ext cx="2263" cy="226"/>
            </a:xfrm>
            <a:prstGeom prst="callout1">
              <a:avLst>
                <a:gd name="adj1" fmla="val 50000"/>
                <a:gd name="adj2" fmla="val 104144"/>
                <a:gd name="adj3" fmla="val 96667"/>
                <a:gd name="adj4" fmla="val 119276"/>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Воздухораспределитель</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1" name="AutoShape 7"/>
            <p:cNvSpPr>
              <a:spLocks/>
            </p:cNvSpPr>
            <p:nvPr/>
          </p:nvSpPr>
          <p:spPr bwMode="auto">
            <a:xfrm>
              <a:off x="8888" y="4212"/>
              <a:ext cx="956" cy="342"/>
            </a:xfrm>
            <a:prstGeom prst="callout1">
              <a:avLst>
                <a:gd name="adj1" fmla="val 49634"/>
                <a:gd name="adj2" fmla="val -6005"/>
                <a:gd name="adj3" fmla="val -3648"/>
                <a:gd name="adj4" fmla="val -27935"/>
              </a:avLst>
            </a:prstGeom>
            <a:noFill/>
            <a:ln w="6350">
              <a:solidFill>
                <a:srgbClr val="000000"/>
              </a:solidFill>
              <a:miter lim="800000"/>
              <a:headEnd/>
              <a:tailEnd/>
            </a:ln>
          </p:spPr>
          <p:txBody>
            <a:bodyPr vert="horz" wrap="square" lIns="0" tIns="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Колодка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0" name="AutoShape 6"/>
            <p:cNvSpPr>
              <a:spLocks/>
            </p:cNvSpPr>
            <p:nvPr/>
          </p:nvSpPr>
          <p:spPr bwMode="auto">
            <a:xfrm>
              <a:off x="5583" y="1419"/>
              <a:ext cx="2031" cy="226"/>
            </a:xfrm>
            <a:prstGeom prst="callout1">
              <a:avLst>
                <a:gd name="adj1" fmla="val 50000"/>
                <a:gd name="adj2" fmla="val -2829"/>
                <a:gd name="adj3" fmla="val 4444"/>
                <a:gd name="adj4" fmla="val -1709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Кран машиниста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9" name="AutoShape 5"/>
            <p:cNvSpPr>
              <a:spLocks/>
            </p:cNvSpPr>
            <p:nvPr/>
          </p:nvSpPr>
          <p:spPr bwMode="auto">
            <a:xfrm>
              <a:off x="3901" y="2830"/>
              <a:ext cx="1881" cy="211"/>
            </a:xfrm>
            <a:prstGeom prst="callout1">
              <a:avLst>
                <a:gd name="adj1" fmla="val 49449"/>
                <a:gd name="adj2" fmla="val -3880"/>
                <a:gd name="adj3" fmla="val -307643"/>
                <a:gd name="adj4" fmla="val -22935"/>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Главный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8" name="AutoShape 4"/>
            <p:cNvSpPr>
              <a:spLocks/>
            </p:cNvSpPr>
            <p:nvPr/>
          </p:nvSpPr>
          <p:spPr bwMode="auto">
            <a:xfrm>
              <a:off x="2696" y="3194"/>
              <a:ext cx="1482" cy="275"/>
            </a:xfrm>
            <a:prstGeom prst="callout1">
              <a:avLst>
                <a:gd name="adj1" fmla="val 50000"/>
                <a:gd name="adj2" fmla="val -3884"/>
                <a:gd name="adj3" fmla="val -120000"/>
                <a:gd name="adj4" fmla="val -3040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Компрессор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7" name="AutoShape 3"/>
            <p:cNvSpPr>
              <a:spLocks/>
            </p:cNvSpPr>
            <p:nvPr/>
          </p:nvSpPr>
          <p:spPr bwMode="auto">
            <a:xfrm>
              <a:off x="7892" y="1533"/>
              <a:ext cx="2031" cy="341"/>
            </a:xfrm>
            <a:prstGeom prst="callout1">
              <a:avLst>
                <a:gd name="adj1" fmla="val 50000"/>
                <a:gd name="adj2" fmla="val -2833"/>
                <a:gd name="adj3" fmla="val 116176"/>
                <a:gd name="adj4" fmla="val -22412"/>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Тормозная магистраль</a:t>
              </a:r>
              <a:endParaRPr kumimoji="0" lang="en-US" altLang="zh-CN" sz="1400" b="1" i="0" u="none" strike="noStrike" cap="none" normalizeH="0" baseline="0" dirty="0" smtClean="0">
                <a:ln>
                  <a:noFill/>
                </a:ln>
                <a:solidFill>
                  <a:schemeClr val="tx1"/>
                </a:solidFill>
                <a:effectLst/>
                <a:latin typeface="Arial" pitchFamily="34" charset="0"/>
              </a:endParaRPr>
            </a:p>
          </p:txBody>
        </p:sp>
      </p:grpSp>
      <p:sp>
        <p:nvSpPr>
          <p:cNvPr id="124" name="TextBox 9"/>
          <p:cNvSpPr txBox="1">
            <a:spLocks noChangeArrowheads="1"/>
          </p:cNvSpPr>
          <p:nvPr/>
        </p:nvSpPr>
        <p:spPr bwMode="auto">
          <a:xfrm>
            <a:off x="488860" y="4341155"/>
            <a:ext cx="3000375" cy="1816100"/>
          </a:xfrm>
          <a:prstGeom prst="rect">
            <a:avLst/>
          </a:prstGeom>
          <a:solidFill>
            <a:srgbClr val="66FFFF"/>
          </a:solidFill>
          <a:ln w="9525">
            <a:noFill/>
            <a:miter lim="800000"/>
            <a:headEnd/>
            <a:tailEnd/>
          </a:ln>
        </p:spPr>
        <p:txBody>
          <a:bodyPr>
            <a:spAutoFit/>
          </a:bodyPr>
          <a:lstStyle/>
          <a:p>
            <a:pPr marL="266700" indent="-266700" algn="l">
              <a:buFontTx/>
              <a:buAutoNum type="arabicPeriod"/>
            </a:pPr>
            <a:r>
              <a:rPr lang="ru-RU" dirty="0"/>
              <a:t>Тормозная магистраль (ТМ)</a:t>
            </a:r>
          </a:p>
          <a:p>
            <a:pPr marL="266700" indent="-266700" algn="l">
              <a:buFontTx/>
              <a:buAutoNum type="arabicPeriod"/>
            </a:pPr>
            <a:r>
              <a:rPr lang="ru-RU" dirty="0"/>
              <a:t>Кран машиниста (КМ) с УР</a:t>
            </a:r>
          </a:p>
          <a:p>
            <a:pPr marL="266700" indent="-266700" algn="l">
              <a:buFontTx/>
              <a:buAutoNum type="arabicPeriod"/>
            </a:pPr>
            <a:r>
              <a:rPr lang="ru-RU" dirty="0"/>
              <a:t>Воздухораспределитель</a:t>
            </a:r>
          </a:p>
          <a:p>
            <a:pPr marL="266700" indent="-266700" algn="l">
              <a:buFontTx/>
              <a:buAutoNum type="arabicPeriod"/>
            </a:pPr>
            <a:r>
              <a:rPr lang="ru-RU" dirty="0"/>
              <a:t>Запасной резервуар</a:t>
            </a:r>
          </a:p>
          <a:p>
            <a:pPr marL="266700" indent="-266700" algn="l">
              <a:buFontTx/>
              <a:buAutoNum type="arabicPeriod"/>
            </a:pPr>
            <a:r>
              <a:rPr lang="ru-RU" dirty="0"/>
              <a:t>Тормозной цилиндр</a:t>
            </a:r>
          </a:p>
          <a:p>
            <a:pPr marL="266700" indent="-266700" algn="l">
              <a:buFontTx/>
              <a:buAutoNum type="arabicPeriod"/>
            </a:pPr>
            <a:r>
              <a:rPr lang="ru-RU" dirty="0"/>
              <a:t>Компрессор</a:t>
            </a:r>
          </a:p>
          <a:p>
            <a:pPr marL="266700" indent="-266700" algn="l">
              <a:buFontTx/>
              <a:buAutoNum type="arabicPeriod"/>
            </a:pPr>
            <a:r>
              <a:rPr lang="ru-RU" dirty="0"/>
              <a:t>Главный резервуар</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Rectangle 6"/>
          <p:cNvSpPr>
            <a:spLocks noGrp="1" noChangeArrowheads="1"/>
          </p:cNvSpPr>
          <p:nvPr>
            <p:ph type="title"/>
          </p:nvPr>
        </p:nvSpPr>
        <p:spPr/>
        <p:txBody>
          <a:bodyPr/>
          <a:lstStyle/>
          <a:p>
            <a:pPr eaLnBrk="1" hangingPunct="1"/>
            <a:r>
              <a:rPr lang="ru-RU" sz="1800" smtClean="0"/>
              <a:t>Система уравнений газовой динамики</a:t>
            </a:r>
          </a:p>
        </p:txBody>
      </p:sp>
      <p:sp>
        <p:nvSpPr>
          <p:cNvPr id="1034" name="Text Box 11"/>
          <p:cNvSpPr txBox="1">
            <a:spLocks noChangeArrowheads="1"/>
          </p:cNvSpPr>
          <p:nvPr/>
        </p:nvSpPr>
        <p:spPr bwMode="auto">
          <a:xfrm>
            <a:off x="336550" y="671513"/>
            <a:ext cx="811530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Система уравнений нестационарной одномерной газовой динамики</a:t>
            </a:r>
            <a:endParaRPr lang="ru-RU" sz="2000"/>
          </a:p>
        </p:txBody>
      </p:sp>
      <p:graphicFrame>
        <p:nvGraphicFramePr>
          <p:cNvPr id="1026" name="Object 2"/>
          <p:cNvGraphicFramePr>
            <a:graphicFrameLocks noChangeAspect="1"/>
          </p:cNvGraphicFramePr>
          <p:nvPr/>
        </p:nvGraphicFramePr>
        <p:xfrm>
          <a:off x="265113" y="1243013"/>
          <a:ext cx="4694237" cy="2292350"/>
        </p:xfrm>
        <a:graphic>
          <a:graphicData uri="http://schemas.openxmlformats.org/presentationml/2006/ole">
            <p:oleObj spid="_x0000_s111618" name="Формула" r:id="rId4" imgW="2654280" imgH="1295280" progId="Equation.3">
              <p:embed/>
            </p:oleObj>
          </a:graphicData>
        </a:graphic>
      </p:graphicFrame>
      <p:sp>
        <p:nvSpPr>
          <p:cNvPr id="1035" name="Text Box 8"/>
          <p:cNvSpPr txBox="1">
            <a:spLocks noChangeArrowheads="1"/>
          </p:cNvSpPr>
          <p:nvPr/>
        </p:nvSpPr>
        <p:spPr bwMode="auto">
          <a:xfrm>
            <a:off x="2416175" y="1390650"/>
            <a:ext cx="2543175" cy="366713"/>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закон сохранения массы</a:t>
            </a:r>
          </a:p>
        </p:txBody>
      </p:sp>
      <p:sp>
        <p:nvSpPr>
          <p:cNvPr id="1036" name="Text Box 8"/>
          <p:cNvSpPr txBox="1">
            <a:spLocks noChangeArrowheads="1"/>
          </p:cNvSpPr>
          <p:nvPr/>
        </p:nvSpPr>
        <p:spPr bwMode="auto">
          <a:xfrm>
            <a:off x="3192463" y="2138363"/>
            <a:ext cx="2959100" cy="366712"/>
          </a:xfrm>
          <a:prstGeom prst="rect">
            <a:avLst/>
          </a:prstGeom>
          <a:solidFill>
            <a:srgbClr val="CCFFFF"/>
          </a:solidFill>
          <a:ln w="12700">
            <a:noFill/>
            <a:miter lim="800000"/>
            <a:headEnd/>
            <a:tailEnd/>
          </a:ln>
        </p:spPr>
        <p:txBody>
          <a:bodyPr>
            <a:spAutoFit/>
          </a:bodyPr>
          <a:lstStyle/>
          <a:p>
            <a:pPr>
              <a:spcBef>
                <a:spcPct val="50000"/>
              </a:spcBef>
            </a:pPr>
            <a:r>
              <a:rPr lang="ru-RU" sz="1800">
                <a:solidFill>
                  <a:schemeClr val="accent2"/>
                </a:solidFill>
              </a:rPr>
              <a:t>закон сохранения импульса</a:t>
            </a:r>
          </a:p>
        </p:txBody>
      </p:sp>
      <p:sp>
        <p:nvSpPr>
          <p:cNvPr id="1037" name="Text Box 8"/>
          <p:cNvSpPr txBox="1">
            <a:spLocks noChangeArrowheads="1"/>
          </p:cNvSpPr>
          <p:nvPr/>
        </p:nvSpPr>
        <p:spPr bwMode="auto">
          <a:xfrm>
            <a:off x="5084763" y="2924175"/>
            <a:ext cx="2960687" cy="366713"/>
          </a:xfrm>
          <a:prstGeom prst="rect">
            <a:avLst/>
          </a:prstGeom>
          <a:solidFill>
            <a:srgbClr val="CCFFFF"/>
          </a:solidFill>
          <a:ln w="12700">
            <a:noFill/>
            <a:miter lim="800000"/>
            <a:headEnd/>
            <a:tailEnd/>
          </a:ln>
        </p:spPr>
        <p:txBody>
          <a:bodyPr>
            <a:spAutoFit/>
          </a:bodyPr>
          <a:lstStyle/>
          <a:p>
            <a:pPr>
              <a:spcBef>
                <a:spcPct val="50000"/>
              </a:spcBef>
            </a:pPr>
            <a:r>
              <a:rPr lang="ru-RU" sz="1800">
                <a:solidFill>
                  <a:schemeClr val="accent2"/>
                </a:solidFill>
              </a:rPr>
              <a:t>закон сохранения энергии</a:t>
            </a:r>
          </a:p>
        </p:txBody>
      </p:sp>
      <p:graphicFrame>
        <p:nvGraphicFramePr>
          <p:cNvPr id="1027" name="Object 3"/>
          <p:cNvGraphicFramePr>
            <a:graphicFrameLocks noChangeAspect="1"/>
          </p:cNvGraphicFramePr>
          <p:nvPr/>
        </p:nvGraphicFramePr>
        <p:xfrm>
          <a:off x="6256338" y="1235075"/>
          <a:ext cx="2740025" cy="1528763"/>
        </p:xfrm>
        <a:graphic>
          <a:graphicData uri="http://schemas.openxmlformats.org/presentationml/2006/ole">
            <p:oleObj spid="_x0000_s111619" name="Формула" r:id="rId5" imgW="1549080" imgH="863280" progId="Equation.3">
              <p:embed/>
            </p:oleObj>
          </a:graphicData>
        </a:graphic>
      </p:graphicFrame>
      <p:graphicFrame>
        <p:nvGraphicFramePr>
          <p:cNvPr id="1028" name="Object 5"/>
          <p:cNvGraphicFramePr>
            <a:graphicFrameLocks noChangeAspect="1"/>
          </p:cNvGraphicFramePr>
          <p:nvPr/>
        </p:nvGraphicFramePr>
        <p:xfrm>
          <a:off x="430213" y="3629025"/>
          <a:ext cx="2020887" cy="741363"/>
        </p:xfrm>
        <a:graphic>
          <a:graphicData uri="http://schemas.openxmlformats.org/presentationml/2006/ole">
            <p:oleObj spid="_x0000_s111620" name="Формула" r:id="rId6" imgW="1143000" imgH="419040" progId="Equation.3">
              <p:embed/>
            </p:oleObj>
          </a:graphicData>
        </a:graphic>
      </p:graphicFrame>
      <p:graphicFrame>
        <p:nvGraphicFramePr>
          <p:cNvPr id="1029" name="Object 6"/>
          <p:cNvGraphicFramePr>
            <a:graphicFrameLocks noChangeAspect="1"/>
          </p:cNvGraphicFramePr>
          <p:nvPr/>
        </p:nvGraphicFramePr>
        <p:xfrm>
          <a:off x="3505200" y="4995863"/>
          <a:ext cx="1341438" cy="708025"/>
        </p:xfrm>
        <a:graphic>
          <a:graphicData uri="http://schemas.openxmlformats.org/presentationml/2006/ole">
            <p:oleObj spid="_x0000_s111621" name="Формула" r:id="rId7" imgW="812520" imgH="444240" progId="Equation.3">
              <p:embed/>
            </p:oleObj>
          </a:graphicData>
        </a:graphic>
      </p:graphicFrame>
      <p:sp>
        <p:nvSpPr>
          <p:cNvPr id="1038" name="Text Box 8"/>
          <p:cNvSpPr txBox="1">
            <a:spLocks noChangeArrowheads="1"/>
          </p:cNvSpPr>
          <p:nvPr/>
        </p:nvSpPr>
        <p:spPr bwMode="auto">
          <a:xfrm>
            <a:off x="2598738" y="3800475"/>
            <a:ext cx="3906837" cy="369888"/>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внутренняя энергия газа</a:t>
            </a:r>
          </a:p>
        </p:txBody>
      </p:sp>
      <p:graphicFrame>
        <p:nvGraphicFramePr>
          <p:cNvPr id="1030" name="Object 6"/>
          <p:cNvGraphicFramePr>
            <a:graphicFrameLocks noChangeAspect="1"/>
          </p:cNvGraphicFramePr>
          <p:nvPr/>
        </p:nvGraphicFramePr>
        <p:xfrm>
          <a:off x="490538" y="4383088"/>
          <a:ext cx="1031875" cy="360362"/>
        </p:xfrm>
        <a:graphic>
          <a:graphicData uri="http://schemas.openxmlformats.org/presentationml/2006/ole">
            <p:oleObj spid="_x0000_s111622" name="Формула" r:id="rId8" imgW="583920" imgH="203040" progId="Equation.3">
              <p:embed/>
            </p:oleObj>
          </a:graphicData>
        </a:graphic>
      </p:graphicFrame>
      <p:sp>
        <p:nvSpPr>
          <p:cNvPr id="1039" name="Text Box 8"/>
          <p:cNvSpPr txBox="1">
            <a:spLocks noChangeArrowheads="1"/>
          </p:cNvSpPr>
          <p:nvPr/>
        </p:nvSpPr>
        <p:spPr bwMode="auto">
          <a:xfrm>
            <a:off x="2598738" y="4419600"/>
            <a:ext cx="3906837" cy="368300"/>
          </a:xfrm>
          <a:prstGeom prst="rect">
            <a:avLst/>
          </a:prstGeom>
          <a:solidFill>
            <a:srgbClr val="CCFFFF"/>
          </a:solidFill>
          <a:ln w="12700">
            <a:noFill/>
            <a:miter lim="800000"/>
            <a:headEnd/>
            <a:tailEnd/>
          </a:ln>
        </p:spPr>
        <p:txBody>
          <a:bodyPr>
            <a:spAutoFit/>
          </a:bodyPr>
          <a:lstStyle/>
          <a:p>
            <a:pPr algn="l">
              <a:spcBef>
                <a:spcPct val="50000"/>
              </a:spcBef>
            </a:pPr>
            <a:r>
              <a:rPr lang="ru-RU" sz="1800">
                <a:solidFill>
                  <a:schemeClr val="accent2"/>
                </a:solidFill>
              </a:rPr>
              <a:t>термическое уравнение состояния</a:t>
            </a:r>
          </a:p>
        </p:txBody>
      </p:sp>
      <p:sp>
        <p:nvSpPr>
          <p:cNvPr id="1040" name="Text Box 8"/>
          <p:cNvSpPr txBox="1">
            <a:spLocks noChangeArrowheads="1"/>
          </p:cNvSpPr>
          <p:nvPr/>
        </p:nvSpPr>
        <p:spPr bwMode="auto">
          <a:xfrm>
            <a:off x="4770438" y="5111750"/>
            <a:ext cx="3905250" cy="369888"/>
          </a:xfrm>
          <a:prstGeom prst="rect">
            <a:avLst/>
          </a:prstGeom>
          <a:noFill/>
          <a:ln w="12700">
            <a:noFill/>
            <a:miter lim="800000"/>
            <a:headEnd/>
            <a:tailEnd/>
          </a:ln>
        </p:spPr>
        <p:txBody>
          <a:bodyPr>
            <a:spAutoFit/>
          </a:bodyPr>
          <a:lstStyle/>
          <a:p>
            <a:pPr algn="l">
              <a:spcBef>
                <a:spcPct val="50000"/>
              </a:spcBef>
            </a:pPr>
            <a:r>
              <a:rPr lang="ru-RU" sz="1800" i="1"/>
              <a:t>– показатель адиабаты</a:t>
            </a:r>
          </a:p>
        </p:txBody>
      </p:sp>
      <p:graphicFrame>
        <p:nvGraphicFramePr>
          <p:cNvPr id="1031" name="Object 7"/>
          <p:cNvGraphicFramePr>
            <a:graphicFrameLocks noChangeAspect="1"/>
          </p:cNvGraphicFramePr>
          <p:nvPr/>
        </p:nvGraphicFramePr>
        <p:xfrm>
          <a:off x="4578350" y="6038850"/>
          <a:ext cx="230188" cy="261938"/>
        </p:xfrm>
        <a:graphic>
          <a:graphicData uri="http://schemas.openxmlformats.org/presentationml/2006/ole">
            <p:oleObj spid="_x0000_s111623" name="Формула" r:id="rId9" imgW="139680" imgH="164880" progId="Equation.3">
              <p:embed/>
            </p:oleObj>
          </a:graphicData>
        </a:graphic>
      </p:graphicFrame>
      <p:sp>
        <p:nvSpPr>
          <p:cNvPr id="1041" name="Text Box 8"/>
          <p:cNvSpPr txBox="1">
            <a:spLocks noChangeArrowheads="1"/>
          </p:cNvSpPr>
          <p:nvPr/>
        </p:nvSpPr>
        <p:spPr bwMode="auto">
          <a:xfrm>
            <a:off x="4787900" y="5989638"/>
            <a:ext cx="3906838" cy="369887"/>
          </a:xfrm>
          <a:prstGeom prst="rect">
            <a:avLst/>
          </a:prstGeom>
          <a:noFill/>
          <a:ln w="12700">
            <a:noFill/>
            <a:miter lim="800000"/>
            <a:headEnd/>
            <a:tailEnd/>
          </a:ln>
        </p:spPr>
        <p:txBody>
          <a:bodyPr>
            <a:spAutoFit/>
          </a:bodyPr>
          <a:lstStyle/>
          <a:p>
            <a:pPr algn="l">
              <a:spcBef>
                <a:spcPct val="50000"/>
              </a:spcBef>
            </a:pPr>
            <a:r>
              <a:rPr lang="ru-RU" sz="1800" i="1"/>
              <a:t>– температура</a:t>
            </a:r>
          </a:p>
        </p:txBody>
      </p:sp>
      <p:graphicFrame>
        <p:nvGraphicFramePr>
          <p:cNvPr id="1032" name="Object 9"/>
          <p:cNvGraphicFramePr>
            <a:graphicFrameLocks noChangeAspect="1"/>
          </p:cNvGraphicFramePr>
          <p:nvPr/>
        </p:nvGraphicFramePr>
        <p:xfrm>
          <a:off x="4546600" y="5621338"/>
          <a:ext cx="293688" cy="323850"/>
        </p:xfrm>
        <a:graphic>
          <a:graphicData uri="http://schemas.openxmlformats.org/presentationml/2006/ole">
            <p:oleObj spid="_x0000_s111624" name="Формула" r:id="rId10" imgW="177480" imgH="203040" progId="Equation.3">
              <p:embed/>
            </p:oleObj>
          </a:graphicData>
        </a:graphic>
      </p:graphicFrame>
      <p:sp>
        <p:nvSpPr>
          <p:cNvPr id="1042" name="Text Box 8"/>
          <p:cNvSpPr txBox="1">
            <a:spLocks noChangeArrowheads="1"/>
          </p:cNvSpPr>
          <p:nvPr/>
        </p:nvSpPr>
        <p:spPr bwMode="auto">
          <a:xfrm>
            <a:off x="4787900" y="5602288"/>
            <a:ext cx="3906838" cy="368300"/>
          </a:xfrm>
          <a:prstGeom prst="rect">
            <a:avLst/>
          </a:prstGeom>
          <a:noFill/>
          <a:ln w="12700">
            <a:noFill/>
            <a:miter lim="800000"/>
            <a:headEnd/>
            <a:tailEnd/>
          </a:ln>
        </p:spPr>
        <p:txBody>
          <a:bodyPr>
            <a:spAutoFit/>
          </a:bodyPr>
          <a:lstStyle/>
          <a:p>
            <a:pPr algn="l">
              <a:spcBef>
                <a:spcPct val="50000"/>
              </a:spcBef>
            </a:pPr>
            <a:r>
              <a:rPr lang="ru-RU" sz="1800" i="1"/>
              <a:t>– газовая постоянная</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203200" y="676275"/>
          <a:ext cx="8759825" cy="2427288"/>
        </p:xfrm>
        <a:graphic>
          <a:graphicData uri="http://schemas.openxmlformats.org/presentationml/2006/ole">
            <p:oleObj spid="_x0000_s76802" name="Формула" r:id="rId4" imgW="4952880" imgH="1371600" progId="Equation.3">
              <p:embed/>
            </p:oleObj>
          </a:graphicData>
        </a:graphic>
      </p:graphicFrame>
      <p:sp>
        <p:nvSpPr>
          <p:cNvPr id="6149" name="Rectangle 6"/>
          <p:cNvSpPr>
            <a:spLocks noGrp="1" noChangeArrowheads="1"/>
          </p:cNvSpPr>
          <p:nvPr>
            <p:ph type="title"/>
          </p:nvPr>
        </p:nvSpPr>
        <p:spPr/>
        <p:txBody>
          <a:bodyPr/>
          <a:lstStyle/>
          <a:p>
            <a:pPr eaLnBrk="1" hangingPunct="1"/>
            <a:r>
              <a:rPr lang="ru-RU" sz="1800" dirty="0" smtClean="0"/>
              <a:t>Модель тормозной магистрали (</a:t>
            </a:r>
            <a:r>
              <a:rPr lang="en-US" sz="1800" dirty="0" err="1" smtClean="0"/>
              <a:t>Cantone</a:t>
            </a:r>
            <a:r>
              <a:rPr lang="en-US" sz="1800" dirty="0" smtClean="0"/>
              <a:t> et al</a:t>
            </a:r>
            <a:r>
              <a:rPr lang="ru-RU" sz="1800" dirty="0" smtClean="0"/>
              <a:t>.)</a:t>
            </a:r>
          </a:p>
        </p:txBody>
      </p:sp>
      <p:graphicFrame>
        <p:nvGraphicFramePr>
          <p:cNvPr id="6147" name="Object 5"/>
          <p:cNvGraphicFramePr>
            <a:graphicFrameLocks noChangeAspect="1"/>
          </p:cNvGraphicFramePr>
          <p:nvPr/>
        </p:nvGraphicFramePr>
        <p:xfrm>
          <a:off x="5448300" y="3978275"/>
          <a:ext cx="3543300" cy="1679575"/>
        </p:xfrm>
        <a:graphic>
          <a:graphicData uri="http://schemas.openxmlformats.org/presentationml/2006/ole">
            <p:oleObj spid="_x0000_s76803" name="Формула" r:id="rId5" imgW="2844720" imgH="1346040" progId="Equation.3">
              <p:embed/>
            </p:oleObj>
          </a:graphicData>
        </a:graphic>
      </p:graphicFrame>
      <p:sp>
        <p:nvSpPr>
          <p:cNvPr id="6150" name="Скругленный прямоугольник 17"/>
          <p:cNvSpPr>
            <a:spLocks noChangeArrowheads="1"/>
          </p:cNvSpPr>
          <p:nvPr/>
        </p:nvSpPr>
        <p:spPr bwMode="auto">
          <a:xfrm>
            <a:off x="331788" y="701675"/>
            <a:ext cx="3519487" cy="1589088"/>
          </a:xfrm>
          <a:prstGeom prst="roundRect">
            <a:avLst>
              <a:gd name="adj" fmla="val 16667"/>
            </a:avLst>
          </a:prstGeom>
          <a:noFill/>
          <a:ln w="19050" algn="ctr">
            <a:solidFill>
              <a:srgbClr val="0070C0"/>
            </a:solidFill>
            <a:round/>
            <a:headEnd/>
            <a:tailEnd/>
          </a:ln>
        </p:spPr>
        <p:txBody>
          <a:bodyPr/>
          <a:lstStyle/>
          <a:p>
            <a:endParaRPr lang="ru-RU"/>
          </a:p>
        </p:txBody>
      </p:sp>
      <p:graphicFrame>
        <p:nvGraphicFramePr>
          <p:cNvPr id="6148" name="Object 7"/>
          <p:cNvGraphicFramePr>
            <a:graphicFrameLocks noChangeAspect="1"/>
          </p:cNvGraphicFramePr>
          <p:nvPr/>
        </p:nvGraphicFramePr>
        <p:xfrm>
          <a:off x="155575" y="3390900"/>
          <a:ext cx="5149850" cy="2514600"/>
        </p:xfrm>
        <a:graphic>
          <a:graphicData uri="http://schemas.openxmlformats.org/presentationml/2006/ole">
            <p:oleObj spid="_x0000_s76804" name="Picture" r:id="rId6" imgW="2621160" imgH="1189440" progId="Word.Picture.8">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2"/>
          <p:cNvGraphicFramePr>
            <a:graphicFrameLocks noChangeAspect="1"/>
          </p:cNvGraphicFramePr>
          <p:nvPr/>
        </p:nvGraphicFramePr>
        <p:xfrm>
          <a:off x="5572125" y="717550"/>
          <a:ext cx="3098800" cy="1327150"/>
        </p:xfrm>
        <a:graphic>
          <a:graphicData uri="http://schemas.openxmlformats.org/presentationml/2006/ole">
            <p:oleObj spid="_x0000_s77826" name="Формула" r:id="rId4" imgW="1752480" imgH="749160" progId="Equation.3">
              <p:embed/>
            </p:oleObj>
          </a:graphicData>
        </a:graphic>
      </p:graphicFrame>
      <p:sp>
        <p:nvSpPr>
          <p:cNvPr id="7175" name="Rectangle 6"/>
          <p:cNvSpPr>
            <a:spLocks noGrp="1" noChangeArrowheads="1"/>
          </p:cNvSpPr>
          <p:nvPr>
            <p:ph type="title"/>
          </p:nvPr>
        </p:nvSpPr>
        <p:spPr/>
        <p:txBody>
          <a:bodyPr/>
          <a:lstStyle/>
          <a:p>
            <a:pPr eaLnBrk="1" hangingPunct="1"/>
            <a:r>
              <a:rPr lang="ru-RU" sz="1800" dirty="0" smtClean="0"/>
              <a:t>Модель тормозной магистрали</a:t>
            </a:r>
          </a:p>
        </p:txBody>
      </p:sp>
      <p:sp>
        <p:nvSpPr>
          <p:cNvPr id="7176" name="Скругленный прямоугольник 17"/>
          <p:cNvSpPr>
            <a:spLocks noChangeArrowheads="1"/>
          </p:cNvSpPr>
          <p:nvPr/>
        </p:nvSpPr>
        <p:spPr bwMode="auto">
          <a:xfrm>
            <a:off x="5310188" y="525463"/>
            <a:ext cx="3621087" cy="1700212"/>
          </a:xfrm>
          <a:prstGeom prst="roundRect">
            <a:avLst>
              <a:gd name="adj" fmla="val 16667"/>
            </a:avLst>
          </a:prstGeom>
          <a:noFill/>
          <a:ln w="19050" algn="ctr">
            <a:solidFill>
              <a:srgbClr val="0070C0"/>
            </a:solidFill>
            <a:round/>
            <a:headEnd/>
            <a:tailEnd/>
          </a:ln>
        </p:spPr>
        <p:txBody>
          <a:bodyPr/>
          <a:lstStyle/>
          <a:p>
            <a:endParaRPr lang="ru-RU"/>
          </a:p>
        </p:txBody>
      </p:sp>
      <p:graphicFrame>
        <p:nvGraphicFramePr>
          <p:cNvPr id="7171" name="Object 4"/>
          <p:cNvGraphicFramePr>
            <a:graphicFrameLocks noChangeAspect="1"/>
          </p:cNvGraphicFramePr>
          <p:nvPr/>
        </p:nvGraphicFramePr>
        <p:xfrm>
          <a:off x="1036638" y="4889500"/>
          <a:ext cx="6805612" cy="1714500"/>
        </p:xfrm>
        <a:graphic>
          <a:graphicData uri="http://schemas.openxmlformats.org/presentationml/2006/ole">
            <p:oleObj spid="_x0000_s77827" name="Формула" r:id="rId5" imgW="4572000" imgH="1346040" progId="Equation.3">
              <p:embed/>
            </p:oleObj>
          </a:graphicData>
        </a:graphic>
      </p:graphicFrame>
      <p:graphicFrame>
        <p:nvGraphicFramePr>
          <p:cNvPr id="7172" name="Object 7"/>
          <p:cNvGraphicFramePr>
            <a:graphicFrameLocks noChangeAspect="1"/>
          </p:cNvGraphicFramePr>
          <p:nvPr/>
        </p:nvGraphicFramePr>
        <p:xfrm>
          <a:off x="231775" y="171450"/>
          <a:ext cx="4913313" cy="2398713"/>
        </p:xfrm>
        <a:graphic>
          <a:graphicData uri="http://schemas.openxmlformats.org/presentationml/2006/ole">
            <p:oleObj spid="_x0000_s77828" name="Picture" r:id="rId6" imgW="2621160" imgH="1189440" progId="Word.Picture.8">
              <p:embed/>
            </p:oleObj>
          </a:graphicData>
        </a:graphic>
      </p:graphicFrame>
      <p:sp>
        <p:nvSpPr>
          <p:cNvPr id="7177" name="Text Box 11"/>
          <p:cNvSpPr txBox="1">
            <a:spLocks noChangeArrowheads="1"/>
          </p:cNvSpPr>
          <p:nvPr/>
        </p:nvSpPr>
        <p:spPr bwMode="auto">
          <a:xfrm>
            <a:off x="1793875" y="4478338"/>
            <a:ext cx="549275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Разностная схема для внутренних экипажей</a:t>
            </a:r>
            <a:endParaRPr lang="ru-RU" sz="2000"/>
          </a:p>
        </p:txBody>
      </p:sp>
      <p:graphicFrame>
        <p:nvGraphicFramePr>
          <p:cNvPr id="7173" name="Object 4"/>
          <p:cNvGraphicFramePr>
            <a:graphicFrameLocks noChangeAspect="1"/>
          </p:cNvGraphicFramePr>
          <p:nvPr/>
        </p:nvGraphicFramePr>
        <p:xfrm>
          <a:off x="6059488" y="2762250"/>
          <a:ext cx="2716212" cy="1616075"/>
        </p:xfrm>
        <a:graphic>
          <a:graphicData uri="http://schemas.openxmlformats.org/presentationml/2006/ole">
            <p:oleObj spid="_x0000_s77829" name="Формула" r:id="rId7" imgW="1803240" imgH="1218960" progId="Equation.3">
              <p:embed/>
            </p:oleObj>
          </a:graphicData>
        </a:graphic>
      </p:graphicFrame>
      <p:graphicFrame>
        <p:nvGraphicFramePr>
          <p:cNvPr id="7174" name="Object 8"/>
          <p:cNvGraphicFramePr>
            <a:graphicFrameLocks noChangeAspect="1"/>
          </p:cNvGraphicFramePr>
          <p:nvPr/>
        </p:nvGraphicFramePr>
        <p:xfrm>
          <a:off x="233363" y="2909888"/>
          <a:ext cx="5235575" cy="1468437"/>
        </p:xfrm>
        <a:graphic>
          <a:graphicData uri="http://schemas.openxmlformats.org/presentationml/2006/ole">
            <p:oleObj spid="_x0000_s77830" name="Формула" r:id="rId8" imgW="3517560" imgH="1041120" progId="Equation.3">
              <p:embed/>
            </p:oleObj>
          </a:graphicData>
        </a:graphic>
      </p:graphicFrame>
      <p:sp>
        <p:nvSpPr>
          <p:cNvPr id="7178" name="Text Box 11"/>
          <p:cNvSpPr txBox="1">
            <a:spLocks noChangeArrowheads="1"/>
          </p:cNvSpPr>
          <p:nvPr/>
        </p:nvSpPr>
        <p:spPr bwMode="auto">
          <a:xfrm>
            <a:off x="1498600" y="2500313"/>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dirty="0">
                <a:solidFill>
                  <a:schemeClr val="accent2"/>
                </a:solidFill>
              </a:rPr>
              <a:t>Кран машиниста</a:t>
            </a:r>
            <a:endParaRPr lang="ru-RU" sz="2000" dirty="0"/>
          </a:p>
        </p:txBody>
      </p:sp>
      <p:sp>
        <p:nvSpPr>
          <p:cNvPr id="7179" name="Text Box 11"/>
          <p:cNvSpPr txBox="1">
            <a:spLocks noChangeArrowheads="1"/>
          </p:cNvSpPr>
          <p:nvPr/>
        </p:nvSpPr>
        <p:spPr bwMode="auto">
          <a:xfrm>
            <a:off x="5969000" y="2325688"/>
            <a:ext cx="2952750" cy="400050"/>
          </a:xfrm>
          <a:prstGeom prst="rect">
            <a:avLst/>
          </a:prstGeom>
          <a:solidFill>
            <a:srgbClr val="CCECFF"/>
          </a:solidFill>
          <a:ln w="12700">
            <a:noFill/>
            <a:miter lim="800000"/>
            <a:headEnd/>
            <a:tailEnd/>
          </a:ln>
        </p:spPr>
        <p:txBody>
          <a:bodyPr>
            <a:spAutoFit/>
          </a:bodyPr>
          <a:lstStyle/>
          <a:p>
            <a:pPr>
              <a:spcBef>
                <a:spcPct val="50000"/>
              </a:spcBef>
            </a:pPr>
            <a:r>
              <a:rPr lang="ru-RU" sz="2000">
                <a:solidFill>
                  <a:schemeClr val="accent2"/>
                </a:solidFill>
              </a:rPr>
              <a:t>Концевой кран</a:t>
            </a:r>
            <a:endParaRPr lang="ru-RU" sz="200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pPr eaLnBrk="1" hangingPunct="1"/>
            <a:r>
              <a:rPr lang="ru-RU" sz="1800" smtClean="0"/>
              <a:t>Виды торможения</a:t>
            </a:r>
          </a:p>
        </p:txBody>
      </p:sp>
      <p:sp>
        <p:nvSpPr>
          <p:cNvPr id="31747" name="Text Box 5"/>
          <p:cNvSpPr txBox="1">
            <a:spLocks noChangeArrowheads="1"/>
          </p:cNvSpPr>
          <p:nvPr/>
        </p:nvSpPr>
        <p:spPr bwMode="auto">
          <a:xfrm>
            <a:off x="2587625" y="571500"/>
            <a:ext cx="4032250" cy="579438"/>
          </a:xfrm>
          <a:prstGeom prst="rect">
            <a:avLst/>
          </a:prstGeom>
          <a:noFill/>
          <a:ln w="12700">
            <a:noFill/>
            <a:miter lim="800000"/>
            <a:headEnd/>
            <a:tailEnd/>
          </a:ln>
        </p:spPr>
        <p:txBody>
          <a:bodyPr>
            <a:spAutoFit/>
          </a:bodyPr>
          <a:lstStyle/>
          <a:p>
            <a:r>
              <a:rPr lang="ru-RU" sz="3200" dirty="0">
                <a:solidFill>
                  <a:schemeClr val="accent2"/>
                </a:solidFill>
              </a:rPr>
              <a:t>Виды торможения</a:t>
            </a:r>
          </a:p>
        </p:txBody>
      </p:sp>
      <p:sp>
        <p:nvSpPr>
          <p:cNvPr id="31748" name="Text Box 6"/>
          <p:cNvSpPr txBox="1">
            <a:spLocks noChangeArrowheads="1"/>
          </p:cNvSpPr>
          <p:nvPr/>
        </p:nvSpPr>
        <p:spPr bwMode="auto">
          <a:xfrm>
            <a:off x="301625" y="2438400"/>
            <a:ext cx="3143250" cy="1079500"/>
          </a:xfrm>
          <a:prstGeom prst="rect">
            <a:avLst/>
          </a:prstGeom>
          <a:solidFill>
            <a:srgbClr val="CCECFF"/>
          </a:solidFill>
          <a:ln w="12700">
            <a:solidFill>
              <a:schemeClr val="accent2"/>
            </a:solidFill>
            <a:miter lim="800000"/>
            <a:headEnd/>
            <a:tailEnd/>
          </a:ln>
        </p:spPr>
        <p:txBody>
          <a:bodyPr>
            <a:spAutoFit/>
          </a:bodyPr>
          <a:lstStyle/>
          <a:p>
            <a:r>
              <a:rPr lang="ru-RU" sz="2400" dirty="0">
                <a:solidFill>
                  <a:schemeClr val="accent2"/>
                </a:solidFill>
              </a:rPr>
              <a:t>Фрикционное</a:t>
            </a:r>
          </a:p>
          <a:p>
            <a:r>
              <a:rPr lang="ru-RU" sz="2000" dirty="0"/>
              <a:t>(колодочный тормоз,</a:t>
            </a:r>
          </a:p>
          <a:p>
            <a:r>
              <a:rPr lang="ru-RU" sz="2000" dirty="0"/>
              <a:t>дисковый тормоз)</a:t>
            </a:r>
          </a:p>
        </p:txBody>
      </p:sp>
      <p:sp>
        <p:nvSpPr>
          <p:cNvPr id="31749" name="Text Box 7"/>
          <p:cNvSpPr txBox="1">
            <a:spLocks noChangeArrowheads="1"/>
          </p:cNvSpPr>
          <p:nvPr/>
        </p:nvSpPr>
        <p:spPr bwMode="auto">
          <a:xfrm>
            <a:off x="5572124" y="2438400"/>
            <a:ext cx="3104331" cy="1077218"/>
          </a:xfrm>
          <a:prstGeom prst="rect">
            <a:avLst/>
          </a:prstGeom>
          <a:solidFill>
            <a:srgbClr val="CCECFF"/>
          </a:solidFill>
          <a:ln w="12700">
            <a:solidFill>
              <a:schemeClr val="accent2"/>
            </a:solidFill>
            <a:miter lim="800000"/>
            <a:headEnd/>
            <a:tailEnd/>
          </a:ln>
        </p:spPr>
        <p:txBody>
          <a:bodyPr wrap="square">
            <a:spAutoFit/>
          </a:bodyPr>
          <a:lstStyle/>
          <a:p>
            <a:r>
              <a:rPr lang="ru-RU" sz="2400" dirty="0" smtClean="0">
                <a:solidFill>
                  <a:schemeClr val="accent2"/>
                </a:solidFill>
              </a:rPr>
              <a:t>Электрическое</a:t>
            </a:r>
            <a:endParaRPr lang="ru-RU" sz="2400" dirty="0">
              <a:solidFill>
                <a:schemeClr val="accent2"/>
              </a:solidFill>
            </a:endParaRPr>
          </a:p>
          <a:p>
            <a:r>
              <a:rPr lang="ru-RU" sz="2000" dirty="0"/>
              <a:t>(реостатное,</a:t>
            </a:r>
          </a:p>
          <a:p>
            <a:r>
              <a:rPr lang="ru-RU" sz="2000" dirty="0"/>
              <a:t>рекуперативное)</a:t>
            </a:r>
          </a:p>
        </p:txBody>
      </p:sp>
      <p:sp>
        <p:nvSpPr>
          <p:cNvPr id="31750" name="Text Box 8"/>
          <p:cNvSpPr txBox="1">
            <a:spLocks noChangeArrowheads="1"/>
          </p:cNvSpPr>
          <p:nvPr/>
        </p:nvSpPr>
        <p:spPr bwMode="auto">
          <a:xfrm>
            <a:off x="428625" y="5016500"/>
            <a:ext cx="3575050" cy="469900"/>
          </a:xfrm>
          <a:prstGeom prst="rect">
            <a:avLst/>
          </a:prstGeom>
          <a:solidFill>
            <a:srgbClr val="CCECFF"/>
          </a:solidFill>
          <a:ln w="12700">
            <a:solidFill>
              <a:schemeClr val="accent2"/>
            </a:solidFill>
            <a:miter lim="800000"/>
            <a:headEnd/>
            <a:tailEnd/>
          </a:ln>
        </p:spPr>
        <p:txBody>
          <a:bodyPr>
            <a:spAutoFit/>
          </a:bodyPr>
          <a:lstStyle/>
          <a:p>
            <a:r>
              <a:rPr lang="ru-RU" sz="2400">
                <a:solidFill>
                  <a:schemeClr val="accent2"/>
                </a:solidFill>
              </a:rPr>
              <a:t>Электромагнитное</a:t>
            </a:r>
            <a:endParaRPr lang="ru-RU" sz="2000"/>
          </a:p>
        </p:txBody>
      </p:sp>
      <p:sp>
        <p:nvSpPr>
          <p:cNvPr id="31751" name="Text Box 9"/>
          <p:cNvSpPr txBox="1">
            <a:spLocks noChangeArrowheads="1"/>
          </p:cNvSpPr>
          <p:nvPr/>
        </p:nvSpPr>
        <p:spPr bwMode="auto">
          <a:xfrm>
            <a:off x="4518025" y="5003800"/>
            <a:ext cx="3575050" cy="469900"/>
          </a:xfrm>
          <a:prstGeom prst="rect">
            <a:avLst/>
          </a:prstGeom>
          <a:solidFill>
            <a:srgbClr val="CCECFF"/>
          </a:solidFill>
          <a:ln w="12700">
            <a:solidFill>
              <a:schemeClr val="accent2"/>
            </a:solidFill>
            <a:miter lim="800000"/>
            <a:headEnd/>
            <a:tailEnd/>
          </a:ln>
        </p:spPr>
        <p:txBody>
          <a:bodyPr>
            <a:spAutoFit/>
          </a:bodyPr>
          <a:lstStyle/>
          <a:p>
            <a:r>
              <a:rPr lang="ru-RU" sz="2400">
                <a:solidFill>
                  <a:schemeClr val="accent2"/>
                </a:solidFill>
              </a:rPr>
              <a:t>Гидродинамическое</a:t>
            </a:r>
            <a:endParaRPr lang="ru-RU" sz="2000"/>
          </a:p>
        </p:txBody>
      </p:sp>
      <p:sp>
        <p:nvSpPr>
          <p:cNvPr id="31752" name="Line 12"/>
          <p:cNvSpPr>
            <a:spLocks noChangeShapeType="1"/>
          </p:cNvSpPr>
          <p:nvPr/>
        </p:nvSpPr>
        <p:spPr bwMode="auto">
          <a:xfrm flipH="1">
            <a:off x="2260600" y="1092200"/>
            <a:ext cx="1892300" cy="1346200"/>
          </a:xfrm>
          <a:prstGeom prst="line">
            <a:avLst/>
          </a:prstGeom>
          <a:noFill/>
          <a:ln w="12700">
            <a:solidFill>
              <a:schemeClr val="tx1"/>
            </a:solidFill>
            <a:round/>
            <a:headEnd/>
            <a:tailEnd type="triangle" w="lg" len="lg"/>
          </a:ln>
        </p:spPr>
        <p:txBody>
          <a:bodyPr/>
          <a:lstStyle/>
          <a:p>
            <a:endParaRPr lang="ru-RU"/>
          </a:p>
        </p:txBody>
      </p:sp>
      <p:sp>
        <p:nvSpPr>
          <p:cNvPr id="31753" name="Line 13"/>
          <p:cNvSpPr>
            <a:spLocks noChangeShapeType="1"/>
          </p:cNvSpPr>
          <p:nvPr/>
        </p:nvSpPr>
        <p:spPr bwMode="auto">
          <a:xfrm>
            <a:off x="4749800" y="1155700"/>
            <a:ext cx="1854200" cy="1270000"/>
          </a:xfrm>
          <a:prstGeom prst="line">
            <a:avLst/>
          </a:prstGeom>
          <a:noFill/>
          <a:ln w="12700">
            <a:solidFill>
              <a:schemeClr val="tx1"/>
            </a:solidFill>
            <a:round/>
            <a:headEnd/>
            <a:tailEnd type="triangle" w="lg" len="lg"/>
          </a:ln>
        </p:spPr>
        <p:txBody>
          <a:bodyPr/>
          <a:lstStyle/>
          <a:p>
            <a:endParaRPr lang="ru-RU"/>
          </a:p>
        </p:txBody>
      </p:sp>
      <p:sp>
        <p:nvSpPr>
          <p:cNvPr id="31754" name="Line 14"/>
          <p:cNvSpPr>
            <a:spLocks noChangeShapeType="1"/>
          </p:cNvSpPr>
          <p:nvPr/>
        </p:nvSpPr>
        <p:spPr bwMode="auto">
          <a:xfrm flipH="1">
            <a:off x="3378200" y="1130300"/>
            <a:ext cx="914400" cy="3898900"/>
          </a:xfrm>
          <a:prstGeom prst="line">
            <a:avLst/>
          </a:prstGeom>
          <a:noFill/>
          <a:ln w="12700">
            <a:solidFill>
              <a:schemeClr val="tx1"/>
            </a:solidFill>
            <a:round/>
            <a:headEnd/>
            <a:tailEnd type="triangle" w="lg" len="lg"/>
          </a:ln>
        </p:spPr>
        <p:txBody>
          <a:bodyPr/>
          <a:lstStyle/>
          <a:p>
            <a:endParaRPr lang="ru-RU"/>
          </a:p>
        </p:txBody>
      </p:sp>
      <p:sp>
        <p:nvSpPr>
          <p:cNvPr id="31755" name="Line 15"/>
          <p:cNvSpPr>
            <a:spLocks noChangeShapeType="1"/>
          </p:cNvSpPr>
          <p:nvPr/>
        </p:nvSpPr>
        <p:spPr bwMode="auto">
          <a:xfrm>
            <a:off x="4483100" y="1130300"/>
            <a:ext cx="1409700" cy="3860800"/>
          </a:xfrm>
          <a:prstGeom prst="line">
            <a:avLst/>
          </a:prstGeom>
          <a:noFill/>
          <a:ln w="12700">
            <a:solidFill>
              <a:schemeClr val="tx1"/>
            </a:solidFill>
            <a:round/>
            <a:headEnd/>
            <a:tailEnd type="triangle" w="lg" len="lg"/>
          </a:ln>
        </p:spPr>
        <p:txBody>
          <a:bodyPr/>
          <a:lstStyle/>
          <a:p>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title"/>
          </p:nvPr>
        </p:nvSpPr>
        <p:spPr/>
        <p:txBody>
          <a:bodyPr/>
          <a:lstStyle/>
          <a:p>
            <a:pPr eaLnBrk="1" hangingPunct="1"/>
            <a:r>
              <a:rPr lang="ru-RU" sz="1800" smtClean="0"/>
              <a:t>Пример моделирования: электровоз + 30 вагонов</a:t>
            </a:r>
          </a:p>
        </p:txBody>
      </p:sp>
      <p:pic>
        <p:nvPicPr>
          <p:cNvPr id="28675" name="Picture 7"/>
          <p:cNvPicPr>
            <a:picLocks noChangeAspect="1" noChangeArrowheads="1"/>
          </p:cNvPicPr>
          <p:nvPr/>
        </p:nvPicPr>
        <p:blipFill>
          <a:blip r:embed="rId3" cstate="print"/>
          <a:srcRect/>
          <a:stretch>
            <a:fillRect/>
          </a:stretch>
        </p:blipFill>
        <p:spPr bwMode="auto">
          <a:xfrm>
            <a:off x="1322388" y="501650"/>
            <a:ext cx="7446962" cy="5957888"/>
          </a:xfrm>
          <a:prstGeom prst="rect">
            <a:avLst/>
          </a:prstGeom>
          <a:noFill/>
          <a:ln w="12700">
            <a:noFill/>
            <a:miter lim="800000"/>
            <a:headEnd/>
            <a:tailEnd/>
          </a:ln>
        </p:spPr>
      </p:pic>
      <p:sp>
        <p:nvSpPr>
          <p:cNvPr id="28676" name="Выноска 1 12"/>
          <p:cNvSpPr>
            <a:spLocks/>
          </p:cNvSpPr>
          <p:nvPr/>
        </p:nvSpPr>
        <p:spPr bwMode="auto">
          <a:xfrm>
            <a:off x="409575" y="2297113"/>
            <a:ext cx="2190750" cy="584200"/>
          </a:xfrm>
          <a:prstGeom prst="borderCallout1">
            <a:avLst>
              <a:gd name="adj1" fmla="val 48787"/>
              <a:gd name="adj2" fmla="val 100019"/>
              <a:gd name="adj3" fmla="val 3412"/>
              <a:gd name="adj4" fmla="val 125671"/>
            </a:avLst>
          </a:prstGeom>
          <a:solidFill>
            <a:srgbClr val="CCECFF"/>
          </a:solidFill>
          <a:ln w="12700" algn="ctr">
            <a:solidFill>
              <a:schemeClr val="accent2"/>
            </a:solidFill>
            <a:round/>
            <a:headEnd/>
            <a:tailEnd/>
          </a:ln>
        </p:spPr>
        <p:txBody>
          <a:bodyPr/>
          <a:lstStyle/>
          <a:p>
            <a:r>
              <a:rPr lang="ru-RU"/>
              <a:t>Давление в </a:t>
            </a:r>
          </a:p>
          <a:p>
            <a:r>
              <a:rPr lang="ru-RU"/>
              <a:t>тормозных цилиндрах</a:t>
            </a:r>
          </a:p>
        </p:txBody>
      </p:sp>
      <p:sp>
        <p:nvSpPr>
          <p:cNvPr id="28677" name="Выноска 1 13"/>
          <p:cNvSpPr>
            <a:spLocks/>
          </p:cNvSpPr>
          <p:nvPr/>
        </p:nvSpPr>
        <p:spPr bwMode="auto">
          <a:xfrm>
            <a:off x="6835775" y="501650"/>
            <a:ext cx="2190750" cy="584200"/>
          </a:xfrm>
          <a:prstGeom prst="borderCallout1">
            <a:avLst>
              <a:gd name="adj1" fmla="val 94440"/>
              <a:gd name="adj2" fmla="val 50019"/>
              <a:gd name="adj3" fmla="val 212102"/>
              <a:gd name="adj4" fmla="val 28713"/>
            </a:avLst>
          </a:prstGeom>
          <a:solidFill>
            <a:srgbClr val="CCECFF"/>
          </a:solidFill>
          <a:ln w="12700" algn="ctr">
            <a:solidFill>
              <a:schemeClr val="accent2"/>
            </a:solidFill>
            <a:round/>
            <a:headEnd/>
            <a:tailEnd/>
          </a:ln>
        </p:spPr>
        <p:txBody>
          <a:bodyPr/>
          <a:lstStyle/>
          <a:p>
            <a:r>
              <a:rPr lang="ru-RU"/>
              <a:t>Давление в </a:t>
            </a:r>
          </a:p>
          <a:p>
            <a:r>
              <a:rPr lang="ru-RU"/>
              <a:t>тормозной магистрали</a:t>
            </a:r>
          </a:p>
        </p:txBody>
      </p:sp>
      <p:sp>
        <p:nvSpPr>
          <p:cNvPr id="28678" name="Выноска 1 14"/>
          <p:cNvSpPr>
            <a:spLocks/>
          </p:cNvSpPr>
          <p:nvPr/>
        </p:nvSpPr>
        <p:spPr bwMode="auto">
          <a:xfrm>
            <a:off x="409575" y="4962525"/>
            <a:ext cx="2190750" cy="401638"/>
          </a:xfrm>
          <a:prstGeom prst="borderCallout1">
            <a:avLst>
              <a:gd name="adj1" fmla="val 48787"/>
              <a:gd name="adj2" fmla="val 100019"/>
              <a:gd name="adj3" fmla="val -51431"/>
              <a:gd name="adj4" fmla="val 127843"/>
            </a:avLst>
          </a:prstGeom>
          <a:solidFill>
            <a:srgbClr val="CCECFF"/>
          </a:solidFill>
          <a:ln w="12700" algn="ctr">
            <a:solidFill>
              <a:schemeClr val="accent2"/>
            </a:solidFill>
            <a:round/>
            <a:headEnd/>
            <a:tailEnd/>
          </a:ln>
        </p:spPr>
        <p:txBody>
          <a:bodyPr/>
          <a:lstStyle/>
          <a:p>
            <a:r>
              <a:rPr lang="ru-RU"/>
              <a:t>Скорость движения</a:t>
            </a:r>
          </a:p>
        </p:txBody>
      </p:sp>
      <p:sp>
        <p:nvSpPr>
          <p:cNvPr id="28679" name="Выноска 1 15"/>
          <p:cNvSpPr>
            <a:spLocks/>
          </p:cNvSpPr>
          <p:nvPr/>
        </p:nvSpPr>
        <p:spPr bwMode="auto">
          <a:xfrm>
            <a:off x="4243388" y="4378325"/>
            <a:ext cx="2044700" cy="584200"/>
          </a:xfrm>
          <a:prstGeom prst="borderCallout1">
            <a:avLst>
              <a:gd name="adj1" fmla="val 48787"/>
              <a:gd name="adj2" fmla="val 100019"/>
              <a:gd name="adj3" fmla="val -36463"/>
              <a:gd name="adj4" fmla="val 134736"/>
            </a:avLst>
          </a:prstGeom>
          <a:solidFill>
            <a:srgbClr val="CCECFF"/>
          </a:solidFill>
          <a:ln w="12700" algn="ctr">
            <a:solidFill>
              <a:schemeClr val="accent2"/>
            </a:solidFill>
            <a:round/>
            <a:headEnd/>
            <a:tailEnd/>
          </a:ln>
        </p:spPr>
        <p:txBody>
          <a:bodyPr/>
          <a:lstStyle/>
          <a:p>
            <a:r>
              <a:rPr lang="ru-RU"/>
              <a:t>Давление в </a:t>
            </a:r>
            <a:br>
              <a:rPr lang="ru-RU"/>
            </a:br>
            <a:r>
              <a:rPr lang="ru-RU"/>
              <a:t>главных резервуарах</a:t>
            </a:r>
          </a:p>
        </p:txBody>
      </p:sp>
      <p:sp>
        <p:nvSpPr>
          <p:cNvPr id="28680" name="Выноска 1 16"/>
          <p:cNvSpPr>
            <a:spLocks/>
          </p:cNvSpPr>
          <p:nvPr/>
        </p:nvSpPr>
        <p:spPr bwMode="auto">
          <a:xfrm>
            <a:off x="4243388" y="5072063"/>
            <a:ext cx="2044700" cy="584200"/>
          </a:xfrm>
          <a:prstGeom prst="borderCallout1">
            <a:avLst>
              <a:gd name="adj1" fmla="val 48787"/>
              <a:gd name="adj2" fmla="val 100019"/>
              <a:gd name="adj3" fmla="val 98861"/>
              <a:gd name="adj4" fmla="val 112037"/>
            </a:avLst>
          </a:prstGeom>
          <a:solidFill>
            <a:srgbClr val="CCECFF"/>
          </a:solidFill>
          <a:ln w="12700" algn="ctr">
            <a:solidFill>
              <a:schemeClr val="accent2"/>
            </a:solidFill>
            <a:round/>
            <a:headEnd/>
            <a:tailEnd/>
          </a:ln>
        </p:spPr>
        <p:txBody>
          <a:bodyPr/>
          <a:lstStyle/>
          <a:p>
            <a:r>
              <a:rPr lang="ru-RU"/>
              <a:t>Давление на выходе </a:t>
            </a:r>
            <a:br>
              <a:rPr lang="ru-RU"/>
            </a:br>
            <a:r>
              <a:rPr lang="ru-RU"/>
              <a:t>крана машиниста</a:t>
            </a:r>
          </a:p>
        </p:txBody>
      </p:sp>
      <p:sp>
        <p:nvSpPr>
          <p:cNvPr id="28681" name="Прямоугольник 17"/>
          <p:cNvSpPr>
            <a:spLocks noChangeArrowheads="1"/>
          </p:cNvSpPr>
          <p:nvPr/>
        </p:nvSpPr>
        <p:spPr bwMode="auto">
          <a:xfrm>
            <a:off x="6616700" y="5510213"/>
            <a:ext cx="92075" cy="657225"/>
          </a:xfrm>
          <a:prstGeom prst="rect">
            <a:avLst/>
          </a:prstGeom>
          <a:solidFill>
            <a:srgbClr val="FFCCFF">
              <a:alpha val="49019"/>
            </a:srgbClr>
          </a:solidFill>
          <a:ln w="6350" algn="ctr">
            <a:solidFill>
              <a:schemeClr val="tx1"/>
            </a:solidFill>
            <a:round/>
            <a:headEnd/>
            <a:tailEnd/>
          </a:ln>
        </p:spPr>
        <p:txBody>
          <a:bodyPr/>
          <a:lstStyle/>
          <a:p>
            <a:endParaRPr lang="ru-RU"/>
          </a:p>
        </p:txBody>
      </p:sp>
      <p:sp>
        <p:nvSpPr>
          <p:cNvPr id="28682" name="Прямоугольник 18"/>
          <p:cNvSpPr>
            <a:spLocks noChangeArrowheads="1"/>
          </p:cNvSpPr>
          <p:nvPr/>
        </p:nvSpPr>
        <p:spPr bwMode="auto">
          <a:xfrm>
            <a:off x="6708775" y="5510213"/>
            <a:ext cx="627063" cy="657225"/>
          </a:xfrm>
          <a:prstGeom prst="rect">
            <a:avLst/>
          </a:prstGeom>
          <a:solidFill>
            <a:srgbClr val="FFFFCC">
              <a:alpha val="52156"/>
            </a:srgbClr>
          </a:solidFill>
          <a:ln w="6350" algn="ctr">
            <a:solidFill>
              <a:schemeClr val="tx1"/>
            </a:solidFill>
            <a:round/>
            <a:headEnd/>
            <a:tailEnd/>
          </a:ln>
        </p:spPr>
        <p:txBody>
          <a:bodyPr/>
          <a:lstStyle/>
          <a:p>
            <a:endParaRPr lang="ru-RU"/>
          </a:p>
        </p:txBody>
      </p:sp>
      <p:sp>
        <p:nvSpPr>
          <p:cNvPr id="28683" name="Прямоугольник 19"/>
          <p:cNvSpPr>
            <a:spLocks noChangeArrowheads="1"/>
          </p:cNvSpPr>
          <p:nvPr/>
        </p:nvSpPr>
        <p:spPr bwMode="auto">
          <a:xfrm>
            <a:off x="7335838" y="5510213"/>
            <a:ext cx="1289050" cy="657225"/>
          </a:xfrm>
          <a:prstGeom prst="rect">
            <a:avLst/>
          </a:prstGeom>
          <a:solidFill>
            <a:srgbClr val="CCCCFF">
              <a:alpha val="52156"/>
            </a:srgbClr>
          </a:solidFill>
          <a:ln w="6350" algn="ctr">
            <a:solidFill>
              <a:schemeClr val="tx1"/>
            </a:solidFill>
            <a:round/>
            <a:headEnd/>
            <a:tailEnd/>
          </a:ln>
        </p:spPr>
        <p:txBody>
          <a:bodyPr/>
          <a:lstStyle/>
          <a:p>
            <a:endParaRPr lang="ru-RU"/>
          </a:p>
        </p:txBody>
      </p:sp>
      <p:sp>
        <p:nvSpPr>
          <p:cNvPr id="28684" name="TextBox 11"/>
          <p:cNvSpPr txBox="1">
            <a:spLocks noChangeArrowheads="1"/>
          </p:cNvSpPr>
          <p:nvPr/>
        </p:nvSpPr>
        <p:spPr bwMode="auto">
          <a:xfrm>
            <a:off x="6434138" y="4548188"/>
            <a:ext cx="1243012" cy="338137"/>
          </a:xfrm>
          <a:prstGeom prst="rect">
            <a:avLst/>
          </a:prstGeom>
          <a:noFill/>
          <a:ln w="9525">
            <a:noFill/>
            <a:miter lim="800000"/>
            <a:headEnd/>
            <a:tailEnd/>
          </a:ln>
        </p:spPr>
        <p:txBody>
          <a:bodyPr wrap="none">
            <a:spAutoFit/>
          </a:bodyPr>
          <a:lstStyle/>
          <a:p>
            <a:r>
              <a:rPr lang="ru-RU"/>
              <a:t>торможение</a:t>
            </a:r>
          </a:p>
        </p:txBody>
      </p:sp>
      <p:cxnSp>
        <p:nvCxnSpPr>
          <p:cNvPr id="28685" name="Прямая соединительная линия 13"/>
          <p:cNvCxnSpPr>
            <a:cxnSpLocks noChangeShapeType="1"/>
          </p:cNvCxnSpPr>
          <p:nvPr/>
        </p:nvCxnSpPr>
        <p:spPr bwMode="auto">
          <a:xfrm rot="5400000" flipH="1" flipV="1">
            <a:off x="6396038" y="5100637"/>
            <a:ext cx="723900" cy="200025"/>
          </a:xfrm>
          <a:prstGeom prst="line">
            <a:avLst/>
          </a:prstGeom>
          <a:noFill/>
          <a:ln w="12700" algn="ctr">
            <a:solidFill>
              <a:schemeClr val="tx1"/>
            </a:solidFill>
            <a:round/>
            <a:headEnd/>
            <a:tailEnd/>
          </a:ln>
        </p:spPr>
      </p:cxnSp>
      <p:sp>
        <p:nvSpPr>
          <p:cNvPr id="28686" name="TextBox 11"/>
          <p:cNvSpPr txBox="1">
            <a:spLocks noChangeArrowheads="1"/>
          </p:cNvSpPr>
          <p:nvPr/>
        </p:nvSpPr>
        <p:spPr bwMode="auto">
          <a:xfrm>
            <a:off x="6835775" y="4791075"/>
            <a:ext cx="1169988" cy="338138"/>
          </a:xfrm>
          <a:prstGeom prst="rect">
            <a:avLst/>
          </a:prstGeom>
          <a:noFill/>
          <a:ln w="9525">
            <a:noFill/>
            <a:miter lim="800000"/>
            <a:headEnd/>
            <a:tailEnd/>
          </a:ln>
        </p:spPr>
        <p:txBody>
          <a:bodyPr wrap="none">
            <a:spAutoFit/>
          </a:bodyPr>
          <a:lstStyle/>
          <a:p>
            <a:r>
              <a:rPr lang="ru-RU"/>
              <a:t>перекрыша</a:t>
            </a:r>
          </a:p>
        </p:txBody>
      </p:sp>
      <p:cxnSp>
        <p:nvCxnSpPr>
          <p:cNvPr id="28687" name="Прямая соединительная линия 13"/>
          <p:cNvCxnSpPr>
            <a:cxnSpLocks noChangeShapeType="1"/>
          </p:cNvCxnSpPr>
          <p:nvPr/>
        </p:nvCxnSpPr>
        <p:spPr bwMode="auto">
          <a:xfrm rot="5400000" flipH="1" flipV="1">
            <a:off x="6872288" y="5268913"/>
            <a:ext cx="574675" cy="200025"/>
          </a:xfrm>
          <a:prstGeom prst="line">
            <a:avLst/>
          </a:prstGeom>
          <a:noFill/>
          <a:ln w="12700" algn="ctr">
            <a:solidFill>
              <a:schemeClr val="tx1"/>
            </a:solidFill>
            <a:round/>
            <a:headEnd/>
            <a:tailEnd/>
          </a:ln>
        </p:spPr>
      </p:cxnSp>
      <p:sp>
        <p:nvSpPr>
          <p:cNvPr id="28688" name="TextBox 11"/>
          <p:cNvSpPr txBox="1">
            <a:spLocks noChangeArrowheads="1"/>
          </p:cNvSpPr>
          <p:nvPr/>
        </p:nvSpPr>
        <p:spPr bwMode="auto">
          <a:xfrm>
            <a:off x="7259638" y="5081588"/>
            <a:ext cx="777875" cy="339725"/>
          </a:xfrm>
          <a:prstGeom prst="rect">
            <a:avLst/>
          </a:prstGeom>
          <a:noFill/>
          <a:ln w="9525">
            <a:noFill/>
            <a:miter lim="800000"/>
            <a:headEnd/>
            <a:tailEnd/>
          </a:ln>
        </p:spPr>
        <p:txBody>
          <a:bodyPr wrap="none">
            <a:spAutoFit/>
          </a:bodyPr>
          <a:lstStyle/>
          <a:p>
            <a:r>
              <a:rPr lang="ru-RU"/>
              <a:t>отпуск</a:t>
            </a:r>
          </a:p>
        </p:txBody>
      </p:sp>
      <p:cxnSp>
        <p:nvCxnSpPr>
          <p:cNvPr id="28689" name="Прямая соединительная линия 13"/>
          <p:cNvCxnSpPr>
            <a:cxnSpLocks noChangeShapeType="1"/>
          </p:cNvCxnSpPr>
          <p:nvPr/>
        </p:nvCxnSpPr>
        <p:spPr bwMode="auto">
          <a:xfrm rot="5400000" flipH="1" flipV="1">
            <a:off x="7416801" y="5453062"/>
            <a:ext cx="246062" cy="87313"/>
          </a:xfrm>
          <a:prstGeom prst="line">
            <a:avLst/>
          </a:prstGeom>
          <a:noFill/>
          <a:ln w="12700" algn="ctr">
            <a:solidFill>
              <a:schemeClr val="tx1"/>
            </a:solidFill>
            <a:round/>
            <a:headEnd/>
            <a:tailEn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Сравнение с экспериментом</a:t>
            </a:r>
            <a:endParaRPr lang="ru-RU" sz="1800" dirty="0" smtClean="0">
              <a:solidFill>
                <a:srgbClr val="073F89"/>
              </a:solidFill>
            </a:endParaRPr>
          </a:p>
        </p:txBody>
      </p:sp>
      <p:pic>
        <p:nvPicPr>
          <p:cNvPr id="78850" name="Picture 2"/>
          <p:cNvPicPr>
            <a:picLocks noChangeAspect="1" noChangeArrowheads="1"/>
          </p:cNvPicPr>
          <p:nvPr/>
        </p:nvPicPr>
        <p:blipFill>
          <a:blip r:embed="rId3" cstate="print"/>
          <a:srcRect/>
          <a:stretch>
            <a:fillRect/>
          </a:stretch>
        </p:blipFill>
        <p:spPr bwMode="auto">
          <a:xfrm>
            <a:off x="647564" y="1520788"/>
            <a:ext cx="7808116" cy="3888432"/>
          </a:xfrm>
          <a:prstGeom prst="rect">
            <a:avLst/>
          </a:prstGeom>
          <a:noFill/>
          <a:ln w="9525">
            <a:noFill/>
            <a:miter lim="800000"/>
            <a:headEnd/>
            <a:tailEnd/>
          </a:ln>
        </p:spPr>
      </p:pic>
      <p:sp>
        <p:nvSpPr>
          <p:cNvPr id="78851" name="Oval 3"/>
          <p:cNvSpPr>
            <a:spLocks noChangeArrowheads="1"/>
          </p:cNvSpPr>
          <p:nvPr/>
        </p:nvSpPr>
        <p:spPr bwMode="auto">
          <a:xfrm rot="747800">
            <a:off x="2919774" y="2685914"/>
            <a:ext cx="5720879" cy="1995997"/>
          </a:xfrm>
          <a:prstGeom prst="ellipse">
            <a:avLst/>
          </a:prstGeom>
          <a:noFill/>
          <a:ln w="1270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8852" name="AutoShape 4"/>
          <p:cNvSpPr>
            <a:spLocks noChangeArrowheads="1"/>
          </p:cNvSpPr>
          <p:nvPr/>
        </p:nvSpPr>
        <p:spPr bwMode="auto">
          <a:xfrm>
            <a:off x="674950" y="4919630"/>
            <a:ext cx="4788531" cy="545871"/>
          </a:xfrm>
          <a:prstGeom prst="wedgeRectCallout">
            <a:avLst>
              <a:gd name="adj1" fmla="val 45213"/>
              <a:gd name="adj2" fmla="val -113944"/>
            </a:avLst>
          </a:prstGeom>
          <a:solidFill>
            <a:srgbClr val="FFFFFF"/>
          </a:solidFill>
          <a:ln w="12700">
            <a:solidFill>
              <a:srgbClr val="000000"/>
            </a:solidFill>
            <a:miter lim="800000"/>
            <a:headEnd/>
            <a:tailEnd/>
          </a:ln>
        </p:spPr>
        <p:txBody>
          <a:bodyPr vert="horz" wrap="square" lIns="18000" tIns="18000" rIns="18000" bIns="1800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ru-RU" sz="8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ts val="0"/>
              </a:spcBef>
              <a:spcAft>
                <a:spcPts val="600"/>
              </a:spcAft>
              <a:buClrTx/>
              <a:buSzTx/>
              <a:buFontTx/>
              <a:buNone/>
              <a:tabLst/>
            </a:pPr>
            <a:r>
              <a:rPr kumimoji="0" lang="ru-RU" sz="2000" b="1" i="0" u="none" strike="noStrike" cap="none" normalizeH="0" baseline="0" dirty="0" smtClean="0">
                <a:ln>
                  <a:noFill/>
                </a:ln>
                <a:solidFill>
                  <a:schemeClr val="tx1"/>
                </a:solidFill>
                <a:effectLst/>
                <a:latin typeface="Calibri" pitchFamily="34" charset="0"/>
              </a:rPr>
              <a:t>Трехмерная модель </a:t>
            </a:r>
            <a:r>
              <a:rPr kumimoji="0" lang="ru-RU" sz="2000" b="1" i="0" u="none" strike="noStrike" cap="none" normalizeH="0" baseline="0" dirty="0" smtClean="0">
                <a:ln>
                  <a:noFill/>
                </a:ln>
                <a:solidFill>
                  <a:schemeClr val="tx1"/>
                </a:solidFill>
                <a:effectLst/>
                <a:latin typeface="Calibri" pitchFamily="34" charset="0"/>
              </a:rPr>
              <a:t>локомотива </a:t>
            </a:r>
            <a:r>
              <a:rPr kumimoji="0" lang="en-US" sz="2000" b="1" i="0" u="none" strike="noStrike" cap="none" normalizeH="0" baseline="0" dirty="0" smtClean="0">
                <a:ln>
                  <a:noFill/>
                </a:ln>
                <a:solidFill>
                  <a:schemeClr val="tx1"/>
                </a:solidFill>
                <a:effectLst/>
                <a:latin typeface="Calibri" pitchFamily="34" charset="0"/>
              </a:rPr>
              <a:t>E43000</a:t>
            </a:r>
            <a:endParaRPr kumimoji="0" lang="ru-RU" sz="2000" b="1"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ts val="0"/>
              </a:spcBef>
              <a:spcAft>
                <a:spcPts val="600"/>
              </a:spcAft>
              <a:buClrTx/>
              <a:buSzTx/>
              <a:buFontTx/>
              <a:buNone/>
              <a:tabLst/>
            </a:pPr>
            <a:endParaRPr kumimoji="0" lang="ru-RU" sz="2000" b="1" i="0" u="none" strike="noStrike" cap="none" normalizeH="0" baseline="0" dirty="0" smtClean="0">
              <a:ln>
                <a:noFill/>
              </a:ln>
              <a:solidFill>
                <a:schemeClr val="tx1"/>
              </a:solidFill>
              <a:effectLst/>
              <a:latin typeface="Arial" pitchFamily="34" charset="0"/>
            </a:endParaRPr>
          </a:p>
        </p:txBody>
      </p:sp>
      <p:sp>
        <p:nvSpPr>
          <p:cNvPr id="6" name="AutoShape 4"/>
          <p:cNvSpPr>
            <a:spLocks noChangeArrowheads="1"/>
          </p:cNvSpPr>
          <p:nvPr/>
        </p:nvSpPr>
        <p:spPr bwMode="auto">
          <a:xfrm>
            <a:off x="2303749" y="1247852"/>
            <a:ext cx="2376264" cy="545871"/>
          </a:xfrm>
          <a:prstGeom prst="wedgeRectCallout">
            <a:avLst>
              <a:gd name="adj1" fmla="val -71466"/>
              <a:gd name="adj2" fmla="val 183657"/>
            </a:avLst>
          </a:prstGeom>
          <a:solidFill>
            <a:srgbClr val="FFFFFF"/>
          </a:solidFill>
          <a:ln w="12700">
            <a:solidFill>
              <a:srgbClr val="000000"/>
            </a:solidFill>
            <a:miter lim="800000"/>
            <a:headEnd/>
            <a:tailEnd/>
          </a:ln>
        </p:spPr>
        <p:txBody>
          <a:bodyPr vert="horz" wrap="square" lIns="18000" tIns="18000" rIns="18000" bIns="1800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ru-RU" sz="8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ts val="0"/>
              </a:spcBef>
              <a:spcAft>
                <a:spcPts val="60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rPr>
              <a:t>10 </a:t>
            </a:r>
            <a:r>
              <a:rPr kumimoji="0" lang="ru-RU" sz="2000" b="1" i="0" u="none" strike="noStrike" cap="none" normalizeH="0" baseline="0" dirty="0" smtClean="0">
                <a:ln>
                  <a:noFill/>
                </a:ln>
                <a:solidFill>
                  <a:schemeClr val="tx1"/>
                </a:solidFill>
                <a:effectLst/>
                <a:latin typeface="Calibri" pitchFamily="34" charset="0"/>
              </a:rPr>
              <a:t>вагонов</a:t>
            </a:r>
          </a:p>
          <a:p>
            <a:pPr marL="0" marR="0" lvl="0" indent="0" algn="ctr" defTabSz="914400" rtl="0" eaLnBrk="1" fontAlgn="base" latinLnBrk="0" hangingPunct="1">
              <a:lnSpc>
                <a:spcPct val="100000"/>
              </a:lnSpc>
              <a:spcBef>
                <a:spcPts val="0"/>
              </a:spcBef>
              <a:spcAft>
                <a:spcPts val="600"/>
              </a:spcAft>
              <a:buClrTx/>
              <a:buSzTx/>
              <a:buFontTx/>
              <a:buNone/>
              <a:tabLst/>
            </a:pPr>
            <a:endParaRPr kumimoji="0" lang="ru-RU" sz="2000" b="1" i="0" u="none" strike="noStrike" cap="none" normalizeH="0" baseline="0" dirty="0" smtClean="0">
              <a:ln>
                <a:noFill/>
              </a:ln>
              <a:solidFill>
                <a:schemeClr val="tx1"/>
              </a:solidFill>
              <a:effectLst/>
              <a:latin typeface="Arial" pitchFamily="34" charset="0"/>
            </a:endParaRPr>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pic>
        <p:nvPicPr>
          <p:cNvPr id="12" name="Рисунок 11"/>
          <p:cNvPicPr/>
          <p:nvPr/>
        </p:nvPicPr>
        <p:blipFill>
          <a:blip r:embed="rId3" cstate="print"/>
          <a:srcRect/>
          <a:stretch>
            <a:fillRect/>
          </a:stretch>
        </p:blipFill>
        <p:spPr bwMode="auto">
          <a:xfrm>
            <a:off x="1124119" y="889265"/>
            <a:ext cx="4896544" cy="2244651"/>
          </a:xfrm>
          <a:prstGeom prst="rect">
            <a:avLst/>
          </a:prstGeom>
          <a:noFill/>
          <a:ln w="9525">
            <a:noFill/>
            <a:miter lim="800000"/>
            <a:headEnd/>
            <a:tailEnd/>
          </a:ln>
        </p:spPr>
      </p:pic>
      <p:sp>
        <p:nvSpPr>
          <p:cNvPr id="16" name="Прямоугольник 15"/>
          <p:cNvSpPr/>
          <p:nvPr/>
        </p:nvSpPr>
        <p:spPr>
          <a:xfrm>
            <a:off x="1585448"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18" name="Text Box 11"/>
          <p:cNvSpPr txBox="1">
            <a:spLocks noChangeArrowheads="1"/>
          </p:cNvSpPr>
          <p:nvPr/>
        </p:nvSpPr>
        <p:spPr bwMode="auto">
          <a:xfrm>
            <a:off x="2301421" y="3258766"/>
            <a:ext cx="2952750"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Скорость движения</a:t>
            </a:r>
            <a:endParaRPr lang="ru-RU" sz="2000" dirty="0"/>
          </a:p>
        </p:txBody>
      </p:sp>
      <p:sp>
        <p:nvSpPr>
          <p:cNvPr id="21" name="Прямоугольник 20"/>
          <p:cNvSpPr/>
          <p:nvPr/>
        </p:nvSpPr>
        <p:spPr bwMode="auto">
          <a:xfrm>
            <a:off x="1376147" y="1011382"/>
            <a:ext cx="2728098"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2" name="Прямоугольник 21"/>
          <p:cNvSpPr/>
          <p:nvPr/>
        </p:nvSpPr>
        <p:spPr bwMode="auto">
          <a:xfrm>
            <a:off x="4188562" y="1011382"/>
            <a:ext cx="319933" cy="1949566"/>
          </a:xfrm>
          <a:prstGeom prst="rect">
            <a:avLst/>
          </a:prstGeom>
          <a:solidFill>
            <a:srgbClr val="FF0000">
              <a:alpha val="34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3" name="Прямоугольник 22"/>
          <p:cNvSpPr/>
          <p:nvPr/>
        </p:nvSpPr>
        <p:spPr bwMode="auto">
          <a:xfrm>
            <a:off x="4508494" y="1011382"/>
            <a:ext cx="745677"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4" name="Прямоугольник 23"/>
          <p:cNvSpPr/>
          <p:nvPr/>
        </p:nvSpPr>
        <p:spPr bwMode="auto">
          <a:xfrm>
            <a:off x="5254171" y="1011382"/>
            <a:ext cx="298440"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Прямоугольник 24"/>
          <p:cNvSpPr/>
          <p:nvPr/>
        </p:nvSpPr>
        <p:spPr bwMode="auto">
          <a:xfrm>
            <a:off x="5552612" y="1011382"/>
            <a:ext cx="180019"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6" name="Text Box 11"/>
          <p:cNvSpPr txBox="1">
            <a:spLocks noChangeArrowheads="1"/>
          </p:cNvSpPr>
          <p:nvPr/>
        </p:nvSpPr>
        <p:spPr bwMode="auto">
          <a:xfrm>
            <a:off x="1585448" y="1972581"/>
            <a:ext cx="906823" cy="307777"/>
          </a:xfrm>
          <a:prstGeom prst="rect">
            <a:avLst/>
          </a:prstGeom>
          <a:noFill/>
          <a:ln w="12700">
            <a:noFill/>
            <a:miter lim="800000"/>
            <a:headEnd/>
            <a:tailEnd/>
          </a:ln>
        </p:spPr>
        <p:txBody>
          <a:bodyPr wrap="square">
            <a:spAutoFit/>
          </a:bodyPr>
          <a:lstStyle/>
          <a:p>
            <a:pPr>
              <a:spcBef>
                <a:spcPct val="50000"/>
              </a:spcBef>
            </a:pPr>
            <a:r>
              <a:rPr lang="ru-RU" sz="1400" dirty="0" smtClean="0"/>
              <a:t>Тяга</a:t>
            </a:r>
            <a:endParaRPr lang="ru-RU" sz="1400" dirty="0"/>
          </a:p>
        </p:txBody>
      </p:sp>
      <p:sp>
        <p:nvSpPr>
          <p:cNvPr id="37" name="Text Box 11"/>
          <p:cNvSpPr txBox="1">
            <a:spLocks noChangeArrowheads="1"/>
          </p:cNvSpPr>
          <p:nvPr/>
        </p:nvSpPr>
        <p:spPr bwMode="auto">
          <a:xfrm>
            <a:off x="4104245" y="1972581"/>
            <a:ext cx="474353" cy="307777"/>
          </a:xfrm>
          <a:prstGeom prst="rect">
            <a:avLst/>
          </a:prstGeom>
          <a:noFill/>
          <a:ln w="12700">
            <a:noFill/>
            <a:miter lim="800000"/>
            <a:headEnd/>
            <a:tailEnd/>
          </a:ln>
        </p:spPr>
        <p:txBody>
          <a:bodyPr wrap="square">
            <a:spAutoFit/>
          </a:bodyPr>
          <a:lstStyle/>
          <a:p>
            <a:pPr>
              <a:spcBef>
                <a:spcPct val="50000"/>
              </a:spcBef>
            </a:pPr>
            <a:r>
              <a:rPr lang="ru-RU" sz="1400" dirty="0" smtClean="0"/>
              <a:t>ЭТ</a:t>
            </a:r>
            <a:endParaRPr lang="ru-RU" sz="1400" dirty="0"/>
          </a:p>
        </p:txBody>
      </p:sp>
      <p:sp>
        <p:nvSpPr>
          <p:cNvPr id="38" name="Text Box 11"/>
          <p:cNvSpPr txBox="1">
            <a:spLocks noChangeArrowheads="1"/>
          </p:cNvSpPr>
          <p:nvPr/>
        </p:nvSpPr>
        <p:spPr bwMode="auto">
          <a:xfrm>
            <a:off x="4508495" y="1972581"/>
            <a:ext cx="468052" cy="307777"/>
          </a:xfrm>
          <a:prstGeom prst="rect">
            <a:avLst/>
          </a:prstGeom>
          <a:noFill/>
          <a:ln w="12700">
            <a:noFill/>
            <a:miter lim="800000"/>
            <a:headEnd/>
            <a:tailEnd/>
          </a:ln>
        </p:spPr>
        <p:txBody>
          <a:bodyPr wrap="square">
            <a:spAutoFit/>
          </a:bodyPr>
          <a:lstStyle/>
          <a:p>
            <a:pPr>
              <a:spcBef>
                <a:spcPct val="50000"/>
              </a:spcBef>
            </a:pPr>
            <a:r>
              <a:rPr lang="ru-RU" sz="1400" dirty="0" smtClean="0"/>
              <a:t>ПТ</a:t>
            </a:r>
            <a:endParaRPr lang="ru-RU" sz="1400" dirty="0"/>
          </a:p>
        </p:txBody>
      </p:sp>
      <p:sp>
        <p:nvSpPr>
          <p:cNvPr id="39" name="Text Box 11"/>
          <p:cNvSpPr txBox="1">
            <a:spLocks noChangeArrowheads="1"/>
          </p:cNvSpPr>
          <p:nvPr/>
        </p:nvSpPr>
        <p:spPr bwMode="auto">
          <a:xfrm>
            <a:off x="5254170" y="1700808"/>
            <a:ext cx="298441" cy="954107"/>
          </a:xfrm>
          <a:prstGeom prst="rect">
            <a:avLst/>
          </a:prstGeom>
          <a:noFill/>
          <a:ln w="12700">
            <a:noFill/>
            <a:miter lim="800000"/>
            <a:headEnd/>
            <a:tailEnd/>
          </a:ln>
        </p:spPr>
        <p:txBody>
          <a:bodyPr wrap="square">
            <a:spAutoFit/>
          </a:bodyPr>
          <a:lstStyle/>
          <a:p>
            <a:pPr>
              <a:spcBef>
                <a:spcPct val="50000"/>
              </a:spcBef>
            </a:pPr>
            <a:r>
              <a:rPr lang="ru-RU" sz="1400" dirty="0" smtClean="0"/>
              <a:t>Тяга</a:t>
            </a:r>
            <a:endParaRPr lang="ru-RU" sz="1400" dirty="0"/>
          </a:p>
        </p:txBody>
      </p:sp>
      <p:sp>
        <p:nvSpPr>
          <p:cNvPr id="40" name="Text Box 11"/>
          <p:cNvSpPr txBox="1">
            <a:spLocks noChangeArrowheads="1"/>
          </p:cNvSpPr>
          <p:nvPr/>
        </p:nvSpPr>
        <p:spPr bwMode="auto">
          <a:xfrm>
            <a:off x="5498605" y="1972581"/>
            <a:ext cx="468052" cy="307777"/>
          </a:xfrm>
          <a:prstGeom prst="rect">
            <a:avLst/>
          </a:prstGeom>
          <a:noFill/>
          <a:ln w="12700">
            <a:noFill/>
            <a:miter lim="800000"/>
            <a:headEnd/>
            <a:tailEnd/>
          </a:ln>
        </p:spPr>
        <p:txBody>
          <a:bodyPr wrap="square">
            <a:spAutoFit/>
          </a:bodyPr>
          <a:lstStyle/>
          <a:p>
            <a:pPr>
              <a:spcBef>
                <a:spcPct val="50000"/>
              </a:spcBef>
            </a:pPr>
            <a:r>
              <a:rPr lang="ru-RU" sz="1400" dirty="0" smtClean="0"/>
              <a:t>ПТ</a:t>
            </a:r>
            <a:endParaRPr lang="ru-RU" sz="1400" dirty="0"/>
          </a:p>
        </p:txBody>
      </p:sp>
      <p:sp>
        <p:nvSpPr>
          <p:cNvPr id="41" name="Text Box 11"/>
          <p:cNvSpPr txBox="1">
            <a:spLocks noChangeArrowheads="1"/>
          </p:cNvSpPr>
          <p:nvPr/>
        </p:nvSpPr>
        <p:spPr bwMode="auto">
          <a:xfrm>
            <a:off x="1915785" y="5846207"/>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Позиция контроллера</a:t>
            </a:r>
            <a:endParaRPr lang="ru-RU" sz="2000" dirty="0"/>
          </a:p>
        </p:txBody>
      </p:sp>
      <p:pic>
        <p:nvPicPr>
          <p:cNvPr id="42" name="Рисунок 41"/>
          <p:cNvPicPr/>
          <p:nvPr/>
        </p:nvPicPr>
        <p:blipFill>
          <a:blip r:embed="rId4" cstate="print"/>
          <a:srcRect/>
          <a:stretch>
            <a:fillRect/>
          </a:stretch>
        </p:blipFill>
        <p:spPr bwMode="auto">
          <a:xfrm>
            <a:off x="1124119" y="3637931"/>
            <a:ext cx="4896544" cy="2208276"/>
          </a:xfrm>
          <a:prstGeom prst="rect">
            <a:avLst/>
          </a:prstGeom>
          <a:noFill/>
          <a:ln w="9525">
            <a:noFill/>
            <a:miter lim="800000"/>
            <a:headEnd/>
            <a:tailEnd/>
          </a:ln>
        </p:spPr>
      </p:pic>
      <p:sp>
        <p:nvSpPr>
          <p:cNvPr id="19" name="TextBox 18"/>
          <p:cNvSpPr txBox="1"/>
          <p:nvPr/>
        </p:nvSpPr>
        <p:spPr>
          <a:xfrm>
            <a:off x="6408204" y="2851721"/>
            <a:ext cx="1944301" cy="923330"/>
          </a:xfrm>
          <a:prstGeom prst="rect">
            <a:avLst/>
          </a:prstGeom>
          <a:solidFill>
            <a:schemeClr val="bg1"/>
          </a:solidFill>
        </p:spPr>
        <p:txBody>
          <a:bodyPr wrap="square" rtlCol="0">
            <a:spAutoFit/>
          </a:bodyPr>
          <a:lstStyle/>
          <a:p>
            <a:pPr algn="l"/>
            <a:r>
              <a:rPr lang="en-US" sz="1800" b="1" dirty="0" smtClean="0">
                <a:solidFill>
                  <a:srgbClr val="008E40"/>
                </a:solidFill>
              </a:rPr>
              <a:t>–</a:t>
            </a:r>
            <a:r>
              <a:rPr lang="en-US" sz="1800" dirty="0" smtClean="0">
                <a:solidFill>
                  <a:srgbClr val="008E40"/>
                </a:solidFill>
              </a:rPr>
              <a:t> </a:t>
            </a:r>
            <a:r>
              <a:rPr lang="ru-RU" sz="1800" dirty="0" smtClean="0">
                <a:solidFill>
                  <a:srgbClr val="008E40"/>
                </a:solidFill>
              </a:rPr>
              <a:t>эксперимент</a:t>
            </a:r>
          </a:p>
          <a:p>
            <a:pPr algn="l"/>
            <a:endParaRPr lang="en-US" sz="1800" dirty="0" smtClean="0">
              <a:solidFill>
                <a:srgbClr val="008E40"/>
              </a:solidFill>
            </a:endParaRPr>
          </a:p>
          <a:p>
            <a:pPr algn="l"/>
            <a:r>
              <a:rPr lang="en-US" sz="1800" b="1" dirty="0" smtClean="0"/>
              <a:t>–</a:t>
            </a:r>
            <a:r>
              <a:rPr lang="en-US" sz="1800" dirty="0" smtClean="0"/>
              <a:t> </a:t>
            </a:r>
            <a:r>
              <a:rPr lang="ru-RU" sz="1800" dirty="0" smtClean="0"/>
              <a:t>моделирование</a:t>
            </a:r>
            <a:endParaRPr lang="en-US" sz="1800" dirty="0" smtClean="0"/>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Сравнение с экспериментом</a:t>
            </a:r>
          </a:p>
        </p:txBody>
      </p:sp>
      <p:sp>
        <p:nvSpPr>
          <p:cNvPr id="16" name="Прямоугольник 15"/>
          <p:cNvSpPr/>
          <p:nvPr/>
        </p:nvSpPr>
        <p:spPr>
          <a:xfrm>
            <a:off x="172096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20" name="Text Box 11"/>
          <p:cNvSpPr txBox="1">
            <a:spLocks noChangeArrowheads="1"/>
          </p:cNvSpPr>
          <p:nvPr/>
        </p:nvSpPr>
        <p:spPr bwMode="auto">
          <a:xfrm>
            <a:off x="2051298" y="6031166"/>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4 вагона</a:t>
            </a:r>
            <a:endParaRPr lang="ru-RU" sz="2000" dirty="0"/>
          </a:p>
        </p:txBody>
      </p:sp>
      <p:sp>
        <p:nvSpPr>
          <p:cNvPr id="11" name="Text Box 11"/>
          <p:cNvSpPr txBox="1">
            <a:spLocks noChangeArrowheads="1"/>
          </p:cNvSpPr>
          <p:nvPr/>
        </p:nvSpPr>
        <p:spPr bwMode="auto">
          <a:xfrm>
            <a:off x="2267744" y="3142965"/>
            <a:ext cx="3420380" cy="40005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локомотива</a:t>
            </a:r>
            <a:endParaRPr lang="ru-RU" sz="2000" dirty="0"/>
          </a:p>
        </p:txBody>
      </p:sp>
      <p:pic>
        <p:nvPicPr>
          <p:cNvPr id="10" name="Рисунок 9"/>
          <p:cNvPicPr/>
          <p:nvPr/>
        </p:nvPicPr>
        <p:blipFill>
          <a:blip r:embed="rId3" cstate="print"/>
          <a:srcRect/>
          <a:stretch>
            <a:fillRect/>
          </a:stretch>
        </p:blipFill>
        <p:spPr bwMode="auto">
          <a:xfrm>
            <a:off x="1331640" y="1002842"/>
            <a:ext cx="4896544" cy="1999675"/>
          </a:xfrm>
          <a:prstGeom prst="rect">
            <a:avLst/>
          </a:prstGeom>
          <a:noFill/>
          <a:ln w="9525">
            <a:noFill/>
            <a:miter lim="800000"/>
            <a:headEnd/>
            <a:tailEnd/>
          </a:ln>
        </p:spPr>
      </p:pic>
      <p:pic>
        <p:nvPicPr>
          <p:cNvPr id="12" name="Рисунок 11"/>
          <p:cNvPicPr/>
          <p:nvPr/>
        </p:nvPicPr>
        <p:blipFill>
          <a:blip r:embed="rId4" cstate="print"/>
          <a:srcRect/>
          <a:stretch>
            <a:fillRect/>
          </a:stretch>
        </p:blipFill>
        <p:spPr bwMode="auto">
          <a:xfrm>
            <a:off x="1151620" y="3727974"/>
            <a:ext cx="5328592" cy="2118233"/>
          </a:xfrm>
          <a:prstGeom prst="rect">
            <a:avLst/>
          </a:prstGeom>
          <a:noFill/>
          <a:ln w="9525">
            <a:noFill/>
            <a:miter lim="800000"/>
            <a:headEnd/>
            <a:tailEnd/>
          </a:ln>
        </p:spPr>
      </p:pic>
      <p:sp>
        <p:nvSpPr>
          <p:cNvPr id="8" name="TextBox 7"/>
          <p:cNvSpPr txBox="1"/>
          <p:nvPr/>
        </p:nvSpPr>
        <p:spPr>
          <a:xfrm>
            <a:off x="6956812" y="2851721"/>
            <a:ext cx="1944301" cy="923330"/>
          </a:xfrm>
          <a:prstGeom prst="rect">
            <a:avLst/>
          </a:prstGeom>
          <a:solidFill>
            <a:schemeClr val="bg1"/>
          </a:solidFill>
        </p:spPr>
        <p:txBody>
          <a:bodyPr wrap="square" rtlCol="0">
            <a:spAutoFit/>
          </a:bodyPr>
          <a:lstStyle/>
          <a:p>
            <a:pPr algn="l"/>
            <a:r>
              <a:rPr lang="en-US" sz="1800" b="1" dirty="0" smtClean="0">
                <a:solidFill>
                  <a:srgbClr val="008E40"/>
                </a:solidFill>
              </a:rPr>
              <a:t>–</a:t>
            </a:r>
            <a:r>
              <a:rPr lang="en-US" sz="1800" dirty="0" smtClean="0">
                <a:solidFill>
                  <a:srgbClr val="008E40"/>
                </a:solidFill>
              </a:rPr>
              <a:t> </a:t>
            </a:r>
            <a:r>
              <a:rPr lang="ru-RU" sz="1800" dirty="0" smtClean="0">
                <a:solidFill>
                  <a:srgbClr val="008E40"/>
                </a:solidFill>
              </a:rPr>
              <a:t>эксперимент</a:t>
            </a:r>
          </a:p>
          <a:p>
            <a:pPr algn="l"/>
            <a:endParaRPr lang="en-US" sz="1800" dirty="0" smtClean="0">
              <a:solidFill>
                <a:srgbClr val="008E40"/>
              </a:solidFill>
            </a:endParaRPr>
          </a:p>
          <a:p>
            <a:pPr algn="l"/>
            <a:r>
              <a:rPr lang="en-US" sz="1800" b="1" dirty="0" smtClean="0"/>
              <a:t>–</a:t>
            </a:r>
            <a:r>
              <a:rPr lang="en-US" sz="1800" dirty="0" smtClean="0"/>
              <a:t> </a:t>
            </a:r>
            <a:r>
              <a:rPr lang="ru-RU" sz="1800" dirty="0" smtClean="0"/>
              <a:t>моделирование</a:t>
            </a:r>
            <a:endParaRPr lang="en-US" sz="1800" dirty="0" smtClean="0"/>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Сравнение с </a:t>
            </a:r>
            <a:r>
              <a:rPr lang="ru-RU" sz="1800" dirty="0" smtClean="0">
                <a:solidFill>
                  <a:srgbClr val="073F89"/>
                </a:solidFill>
              </a:rPr>
              <a:t>экспериментом (регулировочное торможение)</a:t>
            </a:r>
            <a:endParaRPr lang="ru-RU" sz="1800" dirty="0" smtClean="0">
              <a:solidFill>
                <a:srgbClr val="073F89"/>
              </a:solidFill>
            </a:endParaRPr>
          </a:p>
        </p:txBody>
      </p:sp>
      <p:sp>
        <p:nvSpPr>
          <p:cNvPr id="16" name="Прямоугольник 15"/>
          <p:cNvSpPr/>
          <p:nvPr/>
        </p:nvSpPr>
        <p:spPr>
          <a:xfrm>
            <a:off x="1720961" y="550711"/>
            <a:ext cx="3967163" cy="338554"/>
          </a:xfrm>
          <a:prstGeom prst="rect">
            <a:avLst/>
          </a:prstGeom>
          <a:solidFill>
            <a:srgbClr val="CCECFF"/>
          </a:solidFill>
          <a:ln>
            <a:solidFill>
              <a:schemeClr val="accent6">
                <a:lumMod val="40000"/>
                <a:lumOff val="60000"/>
              </a:schemeClr>
            </a:solidFill>
          </a:ln>
        </p:spPr>
        <p:txBody>
          <a:bodyPr wrap="square">
            <a:spAutoFit/>
          </a:bodyPr>
          <a:lstStyle/>
          <a:p>
            <a:pPr algn="l"/>
            <a:r>
              <a:rPr lang="ru-RU" b="1" dirty="0" smtClean="0"/>
              <a:t>Локомотив + 10 пассажирских вагонов</a:t>
            </a:r>
            <a:endParaRPr lang="ru-RU" dirty="0"/>
          </a:p>
        </p:txBody>
      </p:sp>
      <p:sp>
        <p:nvSpPr>
          <p:cNvPr id="20" name="Text Box 11"/>
          <p:cNvSpPr txBox="1">
            <a:spLocks noChangeArrowheads="1"/>
          </p:cNvSpPr>
          <p:nvPr/>
        </p:nvSpPr>
        <p:spPr bwMode="auto">
          <a:xfrm>
            <a:off x="2051298" y="6031166"/>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4 вагона</a:t>
            </a:r>
            <a:endParaRPr lang="ru-RU" sz="2000" dirty="0"/>
          </a:p>
        </p:txBody>
      </p:sp>
      <p:sp>
        <p:nvSpPr>
          <p:cNvPr id="11" name="Text Box 11"/>
          <p:cNvSpPr txBox="1">
            <a:spLocks noChangeArrowheads="1"/>
          </p:cNvSpPr>
          <p:nvPr/>
        </p:nvSpPr>
        <p:spPr bwMode="auto">
          <a:xfrm>
            <a:off x="2267744" y="3142965"/>
            <a:ext cx="3420380" cy="400050"/>
          </a:xfrm>
          <a:prstGeom prst="rect">
            <a:avLst/>
          </a:prstGeom>
          <a:solidFill>
            <a:srgbClr val="CCECFF"/>
          </a:solidFill>
          <a:ln w="12700">
            <a:noFill/>
            <a:miter lim="800000"/>
            <a:headEnd/>
            <a:tailEnd/>
          </a:ln>
        </p:spPr>
        <p:txBody>
          <a:bodyPr wrap="square">
            <a:spAutoFit/>
          </a:bodyPr>
          <a:lstStyle/>
          <a:p>
            <a:pPr>
              <a:spcBef>
                <a:spcPct val="50000"/>
              </a:spcBef>
            </a:pPr>
            <a:r>
              <a:rPr lang="ru-RU" sz="2000" dirty="0" smtClean="0">
                <a:solidFill>
                  <a:schemeClr val="accent2"/>
                </a:solidFill>
              </a:rPr>
              <a:t>Давление в ТЦ локомотива</a:t>
            </a:r>
            <a:endParaRPr lang="ru-RU" sz="2000" dirty="0"/>
          </a:p>
        </p:txBody>
      </p:sp>
      <p:sp>
        <p:nvSpPr>
          <p:cNvPr id="8" name="TextBox 7"/>
          <p:cNvSpPr txBox="1"/>
          <p:nvPr/>
        </p:nvSpPr>
        <p:spPr>
          <a:xfrm>
            <a:off x="6956812" y="2851721"/>
            <a:ext cx="1944301" cy="923330"/>
          </a:xfrm>
          <a:prstGeom prst="rect">
            <a:avLst/>
          </a:prstGeom>
          <a:solidFill>
            <a:schemeClr val="bg1"/>
          </a:solidFill>
        </p:spPr>
        <p:txBody>
          <a:bodyPr wrap="square" rtlCol="0">
            <a:spAutoFit/>
          </a:bodyPr>
          <a:lstStyle/>
          <a:p>
            <a:pPr algn="l"/>
            <a:r>
              <a:rPr lang="en-US" sz="1800" b="1" dirty="0" smtClean="0">
                <a:solidFill>
                  <a:srgbClr val="008E40"/>
                </a:solidFill>
              </a:rPr>
              <a:t>–</a:t>
            </a:r>
            <a:r>
              <a:rPr lang="en-US" sz="1800" dirty="0" smtClean="0">
                <a:solidFill>
                  <a:srgbClr val="008E40"/>
                </a:solidFill>
              </a:rPr>
              <a:t> </a:t>
            </a:r>
            <a:r>
              <a:rPr lang="ru-RU" sz="1800" dirty="0" smtClean="0">
                <a:solidFill>
                  <a:srgbClr val="008E40"/>
                </a:solidFill>
              </a:rPr>
              <a:t>эксперимент</a:t>
            </a:r>
          </a:p>
          <a:p>
            <a:pPr algn="l"/>
            <a:endParaRPr lang="en-US" sz="1800" dirty="0" smtClean="0">
              <a:solidFill>
                <a:srgbClr val="008E40"/>
              </a:solidFill>
            </a:endParaRPr>
          </a:p>
          <a:p>
            <a:pPr algn="l"/>
            <a:r>
              <a:rPr lang="en-US" sz="1800" b="1" dirty="0" smtClean="0"/>
              <a:t>–</a:t>
            </a:r>
            <a:r>
              <a:rPr lang="en-US" sz="1800" dirty="0" smtClean="0"/>
              <a:t> </a:t>
            </a:r>
            <a:r>
              <a:rPr lang="ru-RU" sz="1800" dirty="0" smtClean="0"/>
              <a:t>моделирование</a:t>
            </a:r>
            <a:endParaRPr lang="en-US" sz="1800" dirty="0" smtClean="0"/>
          </a:p>
        </p:txBody>
      </p:sp>
      <p:pic>
        <p:nvPicPr>
          <p:cNvPr id="9" name="Рисунок 8"/>
          <p:cNvPicPr/>
          <p:nvPr/>
        </p:nvPicPr>
        <p:blipFill>
          <a:blip r:embed="rId3" cstate="print"/>
          <a:srcRect/>
          <a:stretch>
            <a:fillRect/>
          </a:stretch>
        </p:blipFill>
        <p:spPr bwMode="auto">
          <a:xfrm>
            <a:off x="1114319" y="889265"/>
            <a:ext cx="5475201" cy="2150617"/>
          </a:xfrm>
          <a:prstGeom prst="rect">
            <a:avLst/>
          </a:prstGeom>
          <a:noFill/>
          <a:ln w="9525">
            <a:noFill/>
            <a:miter lim="800000"/>
            <a:headEnd/>
            <a:tailEnd/>
          </a:ln>
        </p:spPr>
      </p:pic>
      <p:cxnSp>
        <p:nvCxnSpPr>
          <p:cNvPr id="14" name="Прямая соединительная линия 13"/>
          <p:cNvCxnSpPr>
            <a:cxnSpLocks noChangeShapeType="1"/>
          </p:cNvCxnSpPr>
          <p:nvPr/>
        </p:nvCxnSpPr>
        <p:spPr bwMode="auto">
          <a:xfrm rot="16200000" flipV="1">
            <a:off x="1251131" y="1913310"/>
            <a:ext cx="569799" cy="441875"/>
          </a:xfrm>
          <a:prstGeom prst="line">
            <a:avLst/>
          </a:prstGeom>
          <a:noFill/>
          <a:ln w="12700" algn="ctr">
            <a:solidFill>
              <a:schemeClr val="tx1"/>
            </a:solidFill>
            <a:round/>
            <a:headEnd/>
            <a:tailEnd/>
          </a:ln>
        </p:spPr>
      </p:cxnSp>
      <p:sp>
        <p:nvSpPr>
          <p:cNvPr id="15" name="TextBox 11"/>
          <p:cNvSpPr txBox="1">
            <a:spLocks noChangeArrowheads="1"/>
          </p:cNvSpPr>
          <p:nvPr/>
        </p:nvSpPr>
        <p:spPr bwMode="auto">
          <a:xfrm>
            <a:off x="288925" y="1536244"/>
            <a:ext cx="1432036" cy="338554"/>
          </a:xfrm>
          <a:prstGeom prst="rect">
            <a:avLst/>
          </a:prstGeom>
          <a:noFill/>
          <a:ln w="9525">
            <a:noFill/>
            <a:miter lim="800000"/>
            <a:headEnd/>
            <a:tailEnd/>
          </a:ln>
        </p:spPr>
        <p:txBody>
          <a:bodyPr wrap="square">
            <a:spAutoFit/>
          </a:bodyPr>
          <a:lstStyle/>
          <a:p>
            <a:r>
              <a:rPr lang="ru-RU" dirty="0" smtClean="0"/>
              <a:t>торможение</a:t>
            </a:r>
            <a:endParaRPr lang="ru-RU" dirty="0"/>
          </a:p>
        </p:txBody>
      </p:sp>
      <p:cxnSp>
        <p:nvCxnSpPr>
          <p:cNvPr id="17" name="Прямая соединительная линия 13"/>
          <p:cNvCxnSpPr>
            <a:cxnSpLocks noChangeShapeType="1"/>
          </p:cNvCxnSpPr>
          <p:nvPr/>
        </p:nvCxnSpPr>
        <p:spPr bwMode="auto">
          <a:xfrm rot="5400000">
            <a:off x="2208043" y="2104349"/>
            <a:ext cx="646321" cy="382899"/>
          </a:xfrm>
          <a:prstGeom prst="line">
            <a:avLst/>
          </a:prstGeom>
          <a:noFill/>
          <a:ln w="12700" algn="ctr">
            <a:solidFill>
              <a:schemeClr val="tx1"/>
            </a:solidFill>
            <a:round/>
            <a:headEnd/>
            <a:tailEnd/>
          </a:ln>
        </p:spPr>
      </p:cxnSp>
      <p:sp>
        <p:nvSpPr>
          <p:cNvPr id="18" name="TextBox 11"/>
          <p:cNvSpPr txBox="1">
            <a:spLocks noChangeArrowheads="1"/>
          </p:cNvSpPr>
          <p:nvPr/>
        </p:nvSpPr>
        <p:spPr bwMode="auto">
          <a:xfrm>
            <a:off x="2329073" y="1695247"/>
            <a:ext cx="778291" cy="338554"/>
          </a:xfrm>
          <a:prstGeom prst="rect">
            <a:avLst/>
          </a:prstGeom>
          <a:noFill/>
          <a:ln w="9525">
            <a:noFill/>
            <a:miter lim="800000"/>
            <a:headEnd/>
            <a:tailEnd/>
          </a:ln>
        </p:spPr>
        <p:txBody>
          <a:bodyPr wrap="none">
            <a:spAutoFit/>
          </a:bodyPr>
          <a:lstStyle/>
          <a:p>
            <a:r>
              <a:rPr lang="ru-RU" dirty="0" smtClean="0"/>
              <a:t>отпуск</a:t>
            </a:r>
            <a:endParaRPr lang="ru-RU" dirty="0"/>
          </a:p>
        </p:txBody>
      </p:sp>
      <p:pic>
        <p:nvPicPr>
          <p:cNvPr id="19" name="Рисунок 18"/>
          <p:cNvPicPr/>
          <p:nvPr/>
        </p:nvPicPr>
        <p:blipFill>
          <a:blip r:embed="rId4" cstate="print"/>
          <a:srcRect/>
          <a:stretch>
            <a:fillRect/>
          </a:stretch>
        </p:blipFill>
        <p:spPr bwMode="auto">
          <a:xfrm>
            <a:off x="1182439" y="3550210"/>
            <a:ext cx="5549801" cy="2377979"/>
          </a:xfrm>
          <a:prstGeom prst="rect">
            <a:avLst/>
          </a:prstGeom>
          <a:noFill/>
          <a:ln w="9525">
            <a:noFill/>
            <a:miter lim="800000"/>
            <a:headEnd/>
            <a:tailEnd/>
          </a:ln>
        </p:spPr>
      </p:pic>
      <p:cxnSp>
        <p:nvCxnSpPr>
          <p:cNvPr id="21" name="Прямая соединительная линия 13"/>
          <p:cNvCxnSpPr>
            <a:cxnSpLocks noChangeShapeType="1"/>
          </p:cNvCxnSpPr>
          <p:nvPr/>
        </p:nvCxnSpPr>
        <p:spPr bwMode="auto">
          <a:xfrm rot="10800000" flipV="1">
            <a:off x="2034283" y="1767154"/>
            <a:ext cx="277402" cy="236305"/>
          </a:xfrm>
          <a:prstGeom prst="line">
            <a:avLst/>
          </a:prstGeom>
          <a:noFill/>
          <a:ln w="12700" algn="ctr">
            <a:solidFill>
              <a:schemeClr val="tx1"/>
            </a:solidFill>
            <a:round/>
            <a:headEnd/>
            <a:tailEnd/>
          </a:ln>
        </p:spPr>
      </p:cxnSp>
      <p:sp>
        <p:nvSpPr>
          <p:cNvPr id="22" name="TextBox 11"/>
          <p:cNvSpPr txBox="1">
            <a:spLocks noChangeArrowheads="1"/>
          </p:cNvSpPr>
          <p:nvPr/>
        </p:nvSpPr>
        <p:spPr bwMode="auto">
          <a:xfrm>
            <a:off x="1758930" y="1495435"/>
            <a:ext cx="1170512" cy="338554"/>
          </a:xfrm>
          <a:prstGeom prst="rect">
            <a:avLst/>
          </a:prstGeom>
          <a:noFill/>
          <a:ln w="9525">
            <a:noFill/>
            <a:miter lim="800000"/>
            <a:headEnd/>
            <a:tailEnd/>
          </a:ln>
        </p:spPr>
        <p:txBody>
          <a:bodyPr wrap="none">
            <a:spAutoFit/>
          </a:bodyPr>
          <a:lstStyle/>
          <a:p>
            <a:r>
              <a:rPr lang="ru-RU" dirty="0" err="1" smtClean="0"/>
              <a:t>перекрыша</a:t>
            </a:r>
            <a:endParaRPr lang="ru-RU" dirty="0"/>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Пневматическая модель</a:t>
            </a:r>
            <a:endParaRPr lang="ru-RU" sz="1800" dirty="0" smtClean="0"/>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Преимущества:</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8" name="Rectangle 6"/>
          <p:cNvSpPr>
            <a:spLocks noChangeArrowheads="1"/>
          </p:cNvSpPr>
          <p:nvPr/>
        </p:nvSpPr>
        <p:spPr bwMode="auto">
          <a:xfrm>
            <a:off x="1045009" y="1304764"/>
            <a:ext cx="5400600" cy="1046163"/>
          </a:xfrm>
          <a:prstGeom prst="rect">
            <a:avLst/>
          </a:prstGeom>
          <a:noFill/>
          <a:ln w="9525">
            <a:noFill/>
            <a:miter lim="800000"/>
            <a:headEnd/>
            <a:tailEnd/>
          </a:ln>
        </p:spPr>
        <p:txBody>
          <a:bodyPr anchor="ctr"/>
          <a:lstStyle/>
          <a:p>
            <a:pPr algn="l">
              <a:buFont typeface="Arial" charset="0"/>
              <a:buChar char="•"/>
            </a:pPr>
            <a:r>
              <a:rPr lang="ru-RU" sz="1800" dirty="0" smtClean="0">
                <a:latin typeface="Arial" charset="0"/>
              </a:rPr>
              <a:t> Моделирование газодинамических процессов</a:t>
            </a:r>
            <a:endParaRPr lang="ru-RU" sz="1800" dirty="0">
              <a:latin typeface="Arial" charset="0"/>
            </a:endParaRPr>
          </a:p>
          <a:p>
            <a:pPr algn="l"/>
            <a:endParaRPr lang="ru-RU" sz="1800" dirty="0">
              <a:latin typeface="Arial" charset="0"/>
            </a:endParaRPr>
          </a:p>
        </p:txBody>
      </p:sp>
      <p:sp>
        <p:nvSpPr>
          <p:cNvPr id="9" name="Text Box 10"/>
          <p:cNvSpPr txBox="1">
            <a:spLocks noChangeArrowheads="1"/>
          </p:cNvSpPr>
          <p:nvPr/>
        </p:nvSpPr>
        <p:spPr bwMode="auto">
          <a:xfrm>
            <a:off x="1302048" y="2538413"/>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Недостатки:</a:t>
            </a:r>
            <a:endParaRPr lang="ru-RU" sz="2400" dirty="0">
              <a:solidFill>
                <a:schemeClr val="accent2"/>
              </a:solidFill>
            </a:endParaRPr>
          </a:p>
        </p:txBody>
      </p:sp>
      <p:sp>
        <p:nvSpPr>
          <p:cNvPr id="10" name="Rectangle 6"/>
          <p:cNvSpPr>
            <a:spLocks noChangeArrowheads="1"/>
          </p:cNvSpPr>
          <p:nvPr/>
        </p:nvSpPr>
        <p:spPr bwMode="auto">
          <a:xfrm>
            <a:off x="1045009" y="3248980"/>
            <a:ext cx="7236804" cy="1046163"/>
          </a:xfrm>
          <a:prstGeom prst="rect">
            <a:avLst/>
          </a:prstGeom>
          <a:noFill/>
          <a:ln w="9525">
            <a:noFill/>
            <a:miter lim="800000"/>
            <a:headEnd/>
            <a:tailEnd/>
          </a:ln>
        </p:spPr>
        <p:txBody>
          <a:bodyPr anchor="ctr"/>
          <a:lstStyle/>
          <a:p>
            <a:pPr marL="174625" indent="-174625" algn="l">
              <a:buFont typeface="Arial" charset="0"/>
              <a:buChar char="•"/>
            </a:pPr>
            <a:r>
              <a:rPr lang="ru-RU" sz="1800" dirty="0" smtClean="0">
                <a:latin typeface="Arial" charset="0"/>
              </a:rPr>
              <a:t>Относительно низкая скорость моделирования</a:t>
            </a:r>
          </a:p>
          <a:p>
            <a:pPr marL="174625" indent="-174625" algn="l">
              <a:lnSpc>
                <a:spcPct val="150000"/>
              </a:lnSpc>
              <a:buFont typeface="Arial" charset="0"/>
              <a:buChar char="•"/>
            </a:pPr>
            <a:r>
              <a:rPr lang="ru-RU" sz="1800" dirty="0" smtClean="0">
                <a:latin typeface="Arial" charset="0"/>
              </a:rPr>
              <a:t>Сложность формирования модели тормозной системы</a:t>
            </a:r>
            <a:endParaRPr lang="ru-RU" sz="1800" dirty="0">
              <a:latin typeface="Arial" charset="0"/>
            </a:endParaRPr>
          </a:p>
        </p:txBody>
      </p:sp>
      <p:sp>
        <p:nvSpPr>
          <p:cNvPr id="11" name="Text Box 10"/>
          <p:cNvSpPr txBox="1">
            <a:spLocks noChangeArrowheads="1"/>
          </p:cNvSpPr>
          <p:nvPr/>
        </p:nvSpPr>
        <p:spPr bwMode="auto">
          <a:xfrm>
            <a:off x="1302048" y="4439159"/>
            <a:ext cx="5682220"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Применение:</a:t>
            </a:r>
            <a:endParaRPr lang="ru-RU" sz="2400" dirty="0">
              <a:solidFill>
                <a:schemeClr val="accent2"/>
              </a:solidFill>
            </a:endParaRPr>
          </a:p>
        </p:txBody>
      </p:sp>
      <p:sp>
        <p:nvSpPr>
          <p:cNvPr id="12" name="Rectangle 6"/>
          <p:cNvSpPr>
            <a:spLocks noChangeArrowheads="1"/>
          </p:cNvSpPr>
          <p:nvPr/>
        </p:nvSpPr>
        <p:spPr bwMode="auto">
          <a:xfrm>
            <a:off x="1043608" y="5121188"/>
            <a:ext cx="7056784" cy="1046163"/>
          </a:xfrm>
          <a:prstGeom prst="rect">
            <a:avLst/>
          </a:prstGeom>
          <a:noFill/>
          <a:ln w="9525">
            <a:noFill/>
            <a:miter lim="800000"/>
            <a:headEnd/>
            <a:tailEnd/>
          </a:ln>
        </p:spPr>
        <p:txBody>
          <a:bodyPr anchor="ctr"/>
          <a:lstStyle/>
          <a:p>
            <a:pPr marL="174625" indent="-174625" algn="l">
              <a:lnSpc>
                <a:spcPct val="150000"/>
              </a:lnSpc>
              <a:buFont typeface="Arial" charset="0"/>
              <a:buChar char="•"/>
            </a:pPr>
            <a:r>
              <a:rPr lang="ru-RU" sz="1800" dirty="0" smtClean="0">
                <a:latin typeface="Arial" charset="0"/>
              </a:rPr>
              <a:t>Моделирование «сложных» тормозных режимов</a:t>
            </a:r>
          </a:p>
          <a:p>
            <a:pPr marL="174625" indent="-174625" algn="l">
              <a:lnSpc>
                <a:spcPct val="150000"/>
              </a:lnSpc>
              <a:buFont typeface="Arial" charset="0"/>
              <a:buChar char="•"/>
            </a:pPr>
            <a:r>
              <a:rPr lang="ru-RU" sz="1800" dirty="0" smtClean="0">
                <a:latin typeface="Arial" charset="0"/>
              </a:rPr>
              <a:t>Тренажер машиниста поезда</a:t>
            </a:r>
            <a:endParaRPr lang="ru-RU" sz="1800" dirty="0">
              <a:latin typeface="Arial" charset="0"/>
            </a:endParaRPr>
          </a:p>
        </p:txBody>
      </p:sp>
      <p:sp>
        <p:nvSpPr>
          <p:cNvPr id="13" name="Овал 12"/>
          <p:cNvSpPr/>
          <p:nvPr/>
        </p:nvSpPr>
        <p:spPr bwMode="auto">
          <a:xfrm>
            <a:off x="288925" y="1412776"/>
            <a:ext cx="542117" cy="532756"/>
          </a:xfrm>
          <a:prstGeom prst="ellipse">
            <a:avLst/>
          </a:prstGeom>
          <a:solidFill>
            <a:srgbClr val="00B0F0"/>
          </a:solidFill>
          <a:ln w="12700"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effectLst/>
              <a:latin typeface="Times New Roman" pitchFamily="18" charset="0"/>
            </a:endParaRPr>
          </a:p>
        </p:txBody>
      </p:sp>
      <p:sp>
        <p:nvSpPr>
          <p:cNvPr id="14" name="Rectangle 6"/>
          <p:cNvSpPr>
            <a:spLocks noChangeArrowheads="1"/>
          </p:cNvSpPr>
          <p:nvPr/>
        </p:nvSpPr>
        <p:spPr bwMode="auto">
          <a:xfrm>
            <a:off x="308381" y="1519780"/>
            <a:ext cx="550614" cy="551507"/>
          </a:xfrm>
          <a:prstGeom prst="rect">
            <a:avLst/>
          </a:prstGeom>
          <a:noFill/>
          <a:ln w="9525">
            <a:noFill/>
            <a:miter lim="800000"/>
            <a:headEnd/>
            <a:tailEnd/>
          </a:ln>
        </p:spPr>
        <p:txBody>
          <a:bodyPr anchor="ctr"/>
          <a:lstStyle/>
          <a:p>
            <a:pPr algn="l"/>
            <a:r>
              <a:rPr lang="ru-RU" sz="4000" dirty="0" smtClean="0">
                <a:latin typeface="Arial" charset="0"/>
              </a:rPr>
              <a:t>+</a:t>
            </a:r>
            <a:endParaRPr lang="ru-RU" sz="4000" dirty="0">
              <a:latin typeface="Arial" charset="0"/>
            </a:endParaRPr>
          </a:p>
          <a:p>
            <a:pPr algn="l"/>
            <a:endParaRPr lang="ru-RU" sz="1800" dirty="0">
              <a:latin typeface="Arial" charset="0"/>
            </a:endParaRPr>
          </a:p>
        </p:txBody>
      </p:sp>
      <p:sp>
        <p:nvSpPr>
          <p:cNvPr id="15" name="Овал 14"/>
          <p:cNvSpPr/>
          <p:nvPr/>
        </p:nvSpPr>
        <p:spPr bwMode="auto">
          <a:xfrm>
            <a:off x="316878" y="3390572"/>
            <a:ext cx="542117" cy="532756"/>
          </a:xfrm>
          <a:prstGeom prst="ellipse">
            <a:avLst/>
          </a:prstGeom>
          <a:solidFill>
            <a:srgbClr val="FF0000"/>
          </a:solidFill>
          <a:ln w="12700" cap="flat" cmpd="sng" algn="ctr">
            <a:solidFill>
              <a:schemeClr val="accent3"/>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2400" b="1" i="0" u="none" strike="noStrike" cap="none" normalizeH="0" baseline="0" dirty="0" smtClean="0">
              <a:ln>
                <a:noFill/>
              </a:ln>
              <a:effectLst/>
              <a:latin typeface="Times New Roman" pitchFamily="18" charset="0"/>
            </a:endParaRPr>
          </a:p>
        </p:txBody>
      </p:sp>
      <p:sp>
        <p:nvSpPr>
          <p:cNvPr id="16" name="Rectangle 6"/>
          <p:cNvSpPr>
            <a:spLocks noChangeArrowheads="1"/>
          </p:cNvSpPr>
          <p:nvPr/>
        </p:nvSpPr>
        <p:spPr bwMode="auto">
          <a:xfrm>
            <a:off x="355788" y="3362093"/>
            <a:ext cx="599024" cy="377783"/>
          </a:xfrm>
          <a:prstGeom prst="rect">
            <a:avLst/>
          </a:prstGeom>
          <a:noFill/>
          <a:ln w="9525">
            <a:noFill/>
            <a:miter lim="800000"/>
            <a:headEnd/>
            <a:tailEnd/>
          </a:ln>
        </p:spPr>
        <p:txBody>
          <a:bodyPr anchor="ctr"/>
          <a:lstStyle/>
          <a:p>
            <a:pPr algn="l"/>
            <a:r>
              <a:rPr lang="ru-RU" sz="4000" dirty="0" smtClean="0">
                <a:latin typeface="Arial" charset="0"/>
              </a:rPr>
              <a:t>_</a:t>
            </a:r>
            <a:endParaRPr lang="ru-RU" sz="4000" dirty="0">
              <a:latin typeface="Arial" charset="0"/>
            </a:endParaRPr>
          </a:p>
          <a:p>
            <a:pPr algn="l"/>
            <a:endParaRPr lang="ru-RU" sz="1800" dirty="0">
              <a:latin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00038" y="55563"/>
            <a:ext cx="8229600" cy="393700"/>
          </a:xfrm>
        </p:spPr>
        <p:txBody>
          <a:bodyPr/>
          <a:lstStyle/>
          <a:p>
            <a:pPr eaLnBrk="1" hangingPunct="1"/>
            <a:r>
              <a:rPr lang="ru-RU" sz="1800" dirty="0" smtClean="0">
                <a:solidFill>
                  <a:schemeClr val="hlink"/>
                </a:solidFill>
              </a:rPr>
              <a:t>Спасибо</a:t>
            </a:r>
            <a:r>
              <a:rPr lang="en-US" sz="1800" dirty="0" smtClean="0">
                <a:solidFill>
                  <a:schemeClr val="hlink"/>
                </a:solidFill>
              </a:rPr>
              <a:t>!</a:t>
            </a:r>
            <a:endParaRPr lang="ru-RU" sz="1800" dirty="0" smtClean="0">
              <a:solidFill>
                <a:schemeClr val="hlink"/>
              </a:solidFill>
            </a:endParaRPr>
          </a:p>
        </p:txBody>
      </p:sp>
      <p:sp>
        <p:nvSpPr>
          <p:cNvPr id="30723" name="Rectangle 13"/>
          <p:cNvSpPr>
            <a:spLocks noChangeArrowheads="1"/>
          </p:cNvSpPr>
          <p:nvPr/>
        </p:nvSpPr>
        <p:spPr bwMode="auto">
          <a:xfrm>
            <a:off x="0" y="2078038"/>
            <a:ext cx="9144000" cy="1851025"/>
          </a:xfrm>
          <a:prstGeom prst="rect">
            <a:avLst/>
          </a:prstGeom>
          <a:noFill/>
          <a:ln w="9525">
            <a:noFill/>
            <a:miter lim="800000"/>
            <a:headEnd/>
            <a:tailEnd/>
          </a:ln>
        </p:spPr>
        <p:txBody>
          <a:bodyPr anchor="ctr"/>
          <a:lstStyle/>
          <a:p>
            <a:r>
              <a:rPr lang="ru-RU" sz="3600" dirty="0" smtClean="0">
                <a:latin typeface="Arial" charset="0"/>
              </a:rPr>
              <a:t>Спасибо за внимание</a:t>
            </a:r>
            <a:r>
              <a:rPr lang="en-US" sz="3600" dirty="0" smtClean="0">
                <a:latin typeface="Arial" charset="0"/>
              </a:rPr>
              <a:t>!</a:t>
            </a:r>
            <a:endParaRPr lang="ru-RU" sz="3600" dirty="0">
              <a:latin typeface="Arial" charset="0"/>
            </a:endParaRPr>
          </a:p>
          <a:p>
            <a:endParaRPr lang="ru-RU" sz="1800" dirty="0">
              <a:latin typeface="Arial" charset="0"/>
            </a:endParaRPr>
          </a:p>
        </p:txBody>
      </p:sp>
      <p:pic>
        <p:nvPicPr>
          <p:cNvPr id="30724" name="Рисунок 8" descr="Z:\TEXTS\UM\Дизайн 5.0\logo\umid.jpg"/>
          <p:cNvPicPr>
            <a:picLocks noChangeAspect="1" noChangeArrowheads="1"/>
          </p:cNvPicPr>
          <p:nvPr/>
        </p:nvPicPr>
        <p:blipFill>
          <a:blip r:embed="rId3" cstate="print"/>
          <a:srcRect/>
          <a:stretch>
            <a:fillRect/>
          </a:stretch>
        </p:blipFill>
        <p:spPr bwMode="auto">
          <a:xfrm>
            <a:off x="3268663" y="4375150"/>
            <a:ext cx="2635250" cy="1274763"/>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title"/>
          </p:nvPr>
        </p:nvSpPr>
        <p:spPr/>
        <p:txBody>
          <a:bodyPr/>
          <a:lstStyle/>
          <a:p>
            <a:pPr marL="342900" indent="-342900">
              <a:lnSpc>
                <a:spcPct val="140000"/>
              </a:lnSpc>
              <a:spcBef>
                <a:spcPct val="20000"/>
              </a:spcBef>
            </a:pPr>
            <a:r>
              <a:rPr lang="ru-RU" sz="1800" dirty="0" smtClean="0">
                <a:solidFill>
                  <a:srgbClr val="073F89"/>
                </a:solidFill>
              </a:rPr>
              <a:t>Электродинамический </a:t>
            </a:r>
            <a:r>
              <a:rPr lang="ru-RU" sz="1800" dirty="0" smtClean="0">
                <a:solidFill>
                  <a:srgbClr val="073F89"/>
                </a:solidFill>
              </a:rPr>
              <a:t>тормоз</a:t>
            </a:r>
          </a:p>
        </p:txBody>
      </p:sp>
      <p:pic>
        <p:nvPicPr>
          <p:cNvPr id="15368" name="Picture 7"/>
          <p:cNvPicPr>
            <a:picLocks noChangeAspect="1" noChangeArrowheads="1"/>
          </p:cNvPicPr>
          <p:nvPr/>
        </p:nvPicPr>
        <p:blipFill>
          <a:blip r:embed="rId3" cstate="print"/>
          <a:srcRect/>
          <a:stretch>
            <a:fillRect/>
          </a:stretch>
        </p:blipFill>
        <p:spPr bwMode="auto">
          <a:xfrm>
            <a:off x="5112060" y="1880828"/>
            <a:ext cx="3384376" cy="3469966"/>
          </a:xfrm>
          <a:prstGeom prst="rect">
            <a:avLst/>
          </a:prstGeom>
          <a:noFill/>
          <a:ln w="12700">
            <a:noFill/>
            <a:miter lim="800000"/>
            <a:headEnd/>
            <a:tailEnd/>
          </a:ln>
        </p:spPr>
      </p:pic>
      <p:sp>
        <p:nvSpPr>
          <p:cNvPr id="15370" name="Прямоугольник 12"/>
          <p:cNvSpPr>
            <a:spLocks noChangeArrowheads="1"/>
          </p:cNvSpPr>
          <p:nvPr/>
        </p:nvSpPr>
        <p:spPr bwMode="auto">
          <a:xfrm>
            <a:off x="499482" y="787487"/>
            <a:ext cx="4864606" cy="584775"/>
          </a:xfrm>
          <a:prstGeom prst="rect">
            <a:avLst/>
          </a:prstGeom>
          <a:noFill/>
          <a:ln w="9525">
            <a:noFill/>
            <a:miter lim="800000"/>
            <a:headEnd/>
            <a:tailEnd/>
          </a:ln>
        </p:spPr>
        <p:txBody>
          <a:bodyPr wrap="square">
            <a:spAutoFit/>
          </a:bodyPr>
          <a:lstStyle/>
          <a:p>
            <a:pPr algn="l"/>
            <a:r>
              <a:rPr lang="ru-RU" b="1" dirty="0" smtClean="0"/>
              <a:t>Характеристики динамического тормоза</a:t>
            </a:r>
            <a:r>
              <a:rPr lang="en-US" b="1" dirty="0" smtClean="0"/>
              <a:t>:</a:t>
            </a:r>
            <a:endParaRPr lang="en-US" b="1" dirty="0"/>
          </a:p>
          <a:p>
            <a:pPr algn="l"/>
            <a:r>
              <a:rPr lang="ru-RU" dirty="0" smtClean="0"/>
              <a:t>Зависимость тормозной силы от скорости движения</a:t>
            </a:r>
            <a:endParaRPr lang="ru-RU" dirty="0"/>
          </a:p>
        </p:txBody>
      </p:sp>
      <p:sp>
        <p:nvSpPr>
          <p:cNvPr id="15" name="Text Box 6"/>
          <p:cNvSpPr txBox="1">
            <a:spLocks noChangeArrowheads="1"/>
          </p:cNvSpPr>
          <p:nvPr/>
        </p:nvSpPr>
        <p:spPr bwMode="auto">
          <a:xfrm>
            <a:off x="791580" y="4704463"/>
            <a:ext cx="3143250" cy="646331"/>
          </a:xfrm>
          <a:prstGeom prst="rect">
            <a:avLst/>
          </a:prstGeom>
          <a:solidFill>
            <a:srgbClr val="CCECFF"/>
          </a:solidFill>
          <a:ln w="12700">
            <a:solidFill>
              <a:schemeClr val="accent2"/>
            </a:solidFill>
            <a:miter lim="800000"/>
            <a:headEnd/>
            <a:tailEnd/>
          </a:ln>
        </p:spPr>
        <p:txBody>
          <a:bodyPr wrap="square">
            <a:spAutoFit/>
          </a:bodyPr>
          <a:lstStyle/>
          <a:p>
            <a:r>
              <a:rPr lang="ru-RU" sz="1800" dirty="0" smtClean="0"/>
              <a:t>Шарнирная сила – список характеристик</a:t>
            </a:r>
            <a:endParaRPr lang="ru-RU" sz="2000" dirty="0"/>
          </a:p>
        </p:txBody>
      </p:sp>
      <p:pic>
        <p:nvPicPr>
          <p:cNvPr id="16" name="Picture 14"/>
          <p:cNvPicPr/>
          <p:nvPr/>
        </p:nvPicPr>
        <p:blipFill>
          <a:blip r:embed="rId4" cstate="print"/>
          <a:srcRect l="5640" t="9804" r="9515" b="13986"/>
          <a:stretch>
            <a:fillRect/>
          </a:stretch>
        </p:blipFill>
        <p:spPr>
          <a:xfrm rot="60000">
            <a:off x="521445" y="1594245"/>
            <a:ext cx="3852428" cy="2550498"/>
          </a:xfrm>
          <a:prstGeom prst="rect">
            <a:avLst/>
          </a:prstGeom>
        </p:spPr>
      </p:pic>
      <p:sp>
        <p:nvSpPr>
          <p:cNvPr id="17" name="Line 12"/>
          <p:cNvSpPr>
            <a:spLocks noChangeShapeType="1"/>
          </p:cNvSpPr>
          <p:nvPr/>
        </p:nvSpPr>
        <p:spPr bwMode="auto">
          <a:xfrm>
            <a:off x="2231740" y="4178166"/>
            <a:ext cx="144016" cy="526297"/>
          </a:xfrm>
          <a:prstGeom prst="line">
            <a:avLst/>
          </a:prstGeom>
          <a:noFill/>
          <a:ln w="12700">
            <a:solidFill>
              <a:schemeClr val="tx1"/>
            </a:solidFill>
            <a:round/>
            <a:headEnd/>
            <a:tailEnd type="triangle" w="lg" len="lg"/>
          </a:ln>
        </p:spPr>
        <p:txBody>
          <a:bodyPr/>
          <a:lstStyle/>
          <a:p>
            <a:endParaRPr lang="ru-RU"/>
          </a:p>
        </p:txBody>
      </p:sp>
      <p:sp>
        <p:nvSpPr>
          <p:cNvPr id="18" name="Line 12"/>
          <p:cNvSpPr>
            <a:spLocks noChangeShapeType="1"/>
          </p:cNvSpPr>
          <p:nvPr/>
        </p:nvSpPr>
        <p:spPr bwMode="auto">
          <a:xfrm flipV="1">
            <a:off x="3934830" y="4293096"/>
            <a:ext cx="1429258" cy="778506"/>
          </a:xfrm>
          <a:prstGeom prst="line">
            <a:avLst/>
          </a:prstGeom>
          <a:noFill/>
          <a:ln w="12700">
            <a:solidFill>
              <a:schemeClr val="tx1"/>
            </a:solidFill>
            <a:round/>
            <a:headEnd/>
            <a:tailEnd type="triangle" w="lg" len="lg"/>
          </a:ln>
        </p:spPr>
        <p:txBody>
          <a:bodyPr/>
          <a:lstStyle/>
          <a:p>
            <a:endParaRPr lang="ru-RU"/>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type="title"/>
          </p:nvPr>
        </p:nvSpPr>
        <p:spPr/>
        <p:txBody>
          <a:bodyPr/>
          <a:lstStyle/>
          <a:p>
            <a:pPr eaLnBrk="1" hangingPunct="1"/>
            <a:r>
              <a:rPr lang="ru-RU" sz="1800" dirty="0" smtClean="0"/>
              <a:t>Модели тормозных систем в ПК УМ</a:t>
            </a:r>
            <a:endParaRPr lang="ru-RU" sz="1800" dirty="0" smtClean="0"/>
          </a:p>
        </p:txBody>
      </p:sp>
      <p:sp>
        <p:nvSpPr>
          <p:cNvPr id="12" name="Text Box 5"/>
          <p:cNvSpPr txBox="1">
            <a:spLocks noChangeArrowheads="1"/>
          </p:cNvSpPr>
          <p:nvPr/>
        </p:nvSpPr>
        <p:spPr bwMode="auto">
          <a:xfrm>
            <a:off x="2151224" y="553988"/>
            <a:ext cx="4905052" cy="584775"/>
          </a:xfrm>
          <a:prstGeom prst="rect">
            <a:avLst/>
          </a:prstGeom>
          <a:noFill/>
          <a:ln w="12700">
            <a:noFill/>
            <a:miter lim="800000"/>
            <a:headEnd/>
            <a:tailEnd/>
          </a:ln>
        </p:spPr>
        <p:txBody>
          <a:bodyPr wrap="square">
            <a:spAutoFit/>
          </a:bodyPr>
          <a:lstStyle/>
          <a:p>
            <a:r>
              <a:rPr lang="ru-RU" sz="3200" dirty="0" smtClean="0">
                <a:solidFill>
                  <a:schemeClr val="accent2"/>
                </a:solidFill>
              </a:rPr>
              <a:t>Пневматический тормоз</a:t>
            </a:r>
            <a:endParaRPr lang="ru-RU" sz="3200" dirty="0">
              <a:solidFill>
                <a:schemeClr val="accent2"/>
              </a:solidFill>
            </a:endParaRPr>
          </a:p>
        </p:txBody>
      </p:sp>
      <p:sp>
        <p:nvSpPr>
          <p:cNvPr id="13" name="Text Box 6"/>
          <p:cNvSpPr txBox="1">
            <a:spLocks noChangeArrowheads="1"/>
          </p:cNvSpPr>
          <p:nvPr/>
        </p:nvSpPr>
        <p:spPr bwMode="auto">
          <a:xfrm>
            <a:off x="1409176" y="1589891"/>
            <a:ext cx="2686199" cy="830997"/>
          </a:xfrm>
          <a:prstGeom prst="rect">
            <a:avLst/>
          </a:prstGeom>
          <a:solidFill>
            <a:srgbClr val="CCECFF"/>
          </a:solidFill>
          <a:ln w="12700">
            <a:solidFill>
              <a:schemeClr val="accent2"/>
            </a:solidFill>
            <a:miter lim="800000"/>
            <a:headEnd/>
            <a:tailEnd/>
          </a:ln>
        </p:spPr>
        <p:txBody>
          <a:bodyPr wrap="square">
            <a:spAutoFit/>
          </a:bodyPr>
          <a:lstStyle/>
          <a:p>
            <a:r>
              <a:rPr lang="ru-RU" sz="2400" dirty="0" smtClean="0">
                <a:solidFill>
                  <a:schemeClr val="accent2"/>
                </a:solidFill>
              </a:rPr>
              <a:t>Упрощенная модель</a:t>
            </a:r>
            <a:endParaRPr lang="ru-RU" sz="2400" dirty="0">
              <a:solidFill>
                <a:schemeClr val="accent2"/>
              </a:solidFill>
            </a:endParaRPr>
          </a:p>
        </p:txBody>
      </p:sp>
      <p:sp>
        <p:nvSpPr>
          <p:cNvPr id="14" name="Text Box 6"/>
          <p:cNvSpPr txBox="1">
            <a:spLocks noChangeArrowheads="1"/>
          </p:cNvSpPr>
          <p:nvPr/>
        </p:nvSpPr>
        <p:spPr bwMode="auto">
          <a:xfrm>
            <a:off x="4941653" y="1589891"/>
            <a:ext cx="3143250" cy="830997"/>
          </a:xfrm>
          <a:prstGeom prst="rect">
            <a:avLst/>
          </a:prstGeom>
          <a:solidFill>
            <a:srgbClr val="CCECFF"/>
          </a:solidFill>
          <a:ln w="12700">
            <a:solidFill>
              <a:schemeClr val="accent2"/>
            </a:solidFill>
            <a:miter lim="800000"/>
            <a:headEnd/>
            <a:tailEnd/>
          </a:ln>
        </p:spPr>
        <p:txBody>
          <a:bodyPr>
            <a:spAutoFit/>
          </a:bodyPr>
          <a:lstStyle/>
          <a:p>
            <a:r>
              <a:rPr lang="ru-RU" sz="2400" dirty="0" smtClean="0">
                <a:solidFill>
                  <a:schemeClr val="accent2"/>
                </a:solidFill>
              </a:rPr>
              <a:t>Пневматическая модель</a:t>
            </a:r>
            <a:endParaRPr lang="ru-RU" sz="2400" dirty="0">
              <a:solidFill>
                <a:schemeClr val="accent2"/>
              </a:solidFill>
            </a:endParaRPr>
          </a:p>
        </p:txBody>
      </p:sp>
      <p:sp>
        <p:nvSpPr>
          <p:cNvPr id="15" name="Line 12"/>
          <p:cNvSpPr>
            <a:spLocks noChangeShapeType="1"/>
          </p:cNvSpPr>
          <p:nvPr/>
        </p:nvSpPr>
        <p:spPr bwMode="auto">
          <a:xfrm flipH="1">
            <a:off x="2768650" y="1074688"/>
            <a:ext cx="584851" cy="515203"/>
          </a:xfrm>
          <a:prstGeom prst="line">
            <a:avLst/>
          </a:prstGeom>
          <a:noFill/>
          <a:ln w="12700">
            <a:solidFill>
              <a:schemeClr val="tx1"/>
            </a:solidFill>
            <a:round/>
            <a:headEnd/>
            <a:tailEnd type="triangle" w="lg" len="lg"/>
          </a:ln>
        </p:spPr>
        <p:txBody>
          <a:bodyPr/>
          <a:lstStyle/>
          <a:p>
            <a:endParaRPr lang="ru-RU"/>
          </a:p>
        </p:txBody>
      </p:sp>
      <p:sp>
        <p:nvSpPr>
          <p:cNvPr id="16" name="Line 12"/>
          <p:cNvSpPr>
            <a:spLocks noChangeShapeType="1"/>
          </p:cNvSpPr>
          <p:nvPr/>
        </p:nvSpPr>
        <p:spPr bwMode="auto">
          <a:xfrm>
            <a:off x="5889858" y="1138762"/>
            <a:ext cx="391755" cy="451129"/>
          </a:xfrm>
          <a:prstGeom prst="line">
            <a:avLst/>
          </a:prstGeom>
          <a:noFill/>
          <a:ln w="12700">
            <a:solidFill>
              <a:schemeClr val="tx1"/>
            </a:solidFill>
            <a:round/>
            <a:headEnd/>
            <a:tailEnd type="triangle" w="lg" len="lg"/>
          </a:ln>
        </p:spPr>
        <p:txBody>
          <a:bodyPr/>
          <a:lstStyle/>
          <a:p>
            <a:endParaRPr lang="ru-RU"/>
          </a:p>
        </p:txBody>
      </p:sp>
      <p:grpSp>
        <p:nvGrpSpPr>
          <p:cNvPr id="17" name="Group 1"/>
          <p:cNvGrpSpPr>
            <a:grpSpLocks noChangeAspect="1"/>
          </p:cNvGrpSpPr>
          <p:nvPr/>
        </p:nvGrpSpPr>
        <p:grpSpPr bwMode="auto">
          <a:xfrm>
            <a:off x="1108564" y="3210690"/>
            <a:ext cx="6976722" cy="2964753"/>
            <a:chOff x="1707" y="1134"/>
            <a:chExt cx="8854" cy="3762"/>
          </a:xfrm>
        </p:grpSpPr>
        <p:sp>
          <p:nvSpPr>
            <p:cNvPr id="18" name="AutoShape 119"/>
            <p:cNvSpPr>
              <a:spLocks noChangeAspect="1" noChangeArrowheads="1" noTextEdit="1"/>
            </p:cNvSpPr>
            <p:nvPr/>
          </p:nvSpPr>
          <p:spPr bwMode="auto">
            <a:xfrm>
              <a:off x="1707" y="1134"/>
              <a:ext cx="8835" cy="3762"/>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9" name="AutoShape 118"/>
            <p:cNvSpPr>
              <a:spLocks noChangeArrowheads="1"/>
            </p:cNvSpPr>
            <p:nvPr/>
          </p:nvSpPr>
          <p:spPr bwMode="auto">
            <a:xfrm rot="5400000">
              <a:off x="8669" y="4088"/>
              <a:ext cx="114" cy="134"/>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0" name="Rectangle 117"/>
            <p:cNvSpPr>
              <a:spLocks noChangeArrowheads="1"/>
            </p:cNvSpPr>
            <p:nvPr/>
          </p:nvSpPr>
          <p:spPr bwMode="auto">
            <a:xfrm>
              <a:off x="8911" y="1989"/>
              <a:ext cx="86" cy="5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21" name="Rectangle 116"/>
            <p:cNvSpPr>
              <a:spLocks noChangeArrowheads="1"/>
            </p:cNvSpPr>
            <p:nvPr/>
          </p:nvSpPr>
          <p:spPr bwMode="auto">
            <a:xfrm>
              <a:off x="8842" y="1875"/>
              <a:ext cx="228"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nvGrpSpPr>
            <p:cNvPr id="22" name="Group 101"/>
            <p:cNvGrpSpPr>
              <a:grpSpLocks/>
            </p:cNvGrpSpPr>
            <p:nvPr/>
          </p:nvGrpSpPr>
          <p:grpSpPr bwMode="auto">
            <a:xfrm>
              <a:off x="1707" y="2331"/>
              <a:ext cx="1197" cy="604"/>
              <a:chOff x="3246" y="2808"/>
              <a:chExt cx="1197" cy="604"/>
            </a:xfrm>
          </p:grpSpPr>
          <p:sp>
            <p:nvSpPr>
              <p:cNvPr id="121" name="Freeform 115"/>
              <p:cNvSpPr>
                <a:spLocks/>
              </p:cNvSpPr>
              <p:nvPr/>
            </p:nvSpPr>
            <p:spPr bwMode="auto">
              <a:xfrm>
                <a:off x="3246" y="2808"/>
                <a:ext cx="1197" cy="604"/>
              </a:xfrm>
              <a:custGeom>
                <a:avLst/>
                <a:gdLst/>
                <a:ahLst/>
                <a:cxnLst>
                  <a:cxn ang="0">
                    <a:pos x="456" y="604"/>
                  </a:cxn>
                  <a:cxn ang="0">
                    <a:pos x="912" y="604"/>
                  </a:cxn>
                  <a:cxn ang="0">
                    <a:pos x="912" y="490"/>
                  </a:cxn>
                  <a:cxn ang="0">
                    <a:pos x="1083" y="320"/>
                  </a:cxn>
                  <a:cxn ang="0">
                    <a:pos x="1140" y="377"/>
                  </a:cxn>
                  <a:cxn ang="0">
                    <a:pos x="1197" y="320"/>
                  </a:cxn>
                  <a:cxn ang="0">
                    <a:pos x="912" y="36"/>
                  </a:cxn>
                  <a:cxn ang="0">
                    <a:pos x="855" y="93"/>
                  </a:cxn>
                  <a:cxn ang="0">
                    <a:pos x="912" y="150"/>
                  </a:cxn>
                  <a:cxn ang="0">
                    <a:pos x="798" y="263"/>
                  </a:cxn>
                  <a:cxn ang="0">
                    <a:pos x="741" y="263"/>
                  </a:cxn>
                  <a:cxn ang="0">
                    <a:pos x="741" y="93"/>
                  </a:cxn>
                  <a:cxn ang="0">
                    <a:pos x="798" y="93"/>
                  </a:cxn>
                  <a:cxn ang="0">
                    <a:pos x="795" y="0"/>
                  </a:cxn>
                  <a:cxn ang="0">
                    <a:pos x="396" y="0"/>
                  </a:cxn>
                  <a:cxn ang="0">
                    <a:pos x="399" y="93"/>
                  </a:cxn>
                  <a:cxn ang="0">
                    <a:pos x="456" y="93"/>
                  </a:cxn>
                  <a:cxn ang="0">
                    <a:pos x="456" y="263"/>
                  </a:cxn>
                  <a:cxn ang="0">
                    <a:pos x="399" y="263"/>
                  </a:cxn>
                  <a:cxn ang="0">
                    <a:pos x="285" y="150"/>
                  </a:cxn>
                  <a:cxn ang="0">
                    <a:pos x="342" y="93"/>
                  </a:cxn>
                  <a:cxn ang="0">
                    <a:pos x="285" y="36"/>
                  </a:cxn>
                  <a:cxn ang="0">
                    <a:pos x="0" y="320"/>
                  </a:cxn>
                  <a:cxn ang="0">
                    <a:pos x="57" y="377"/>
                  </a:cxn>
                  <a:cxn ang="0">
                    <a:pos x="114" y="320"/>
                  </a:cxn>
                  <a:cxn ang="0">
                    <a:pos x="285" y="490"/>
                  </a:cxn>
                  <a:cxn ang="0">
                    <a:pos x="285" y="604"/>
                  </a:cxn>
                  <a:cxn ang="0">
                    <a:pos x="456" y="604"/>
                  </a:cxn>
                </a:cxnLst>
                <a:rect l="0" t="0" r="r" b="b"/>
                <a:pathLst>
                  <a:path w="1197" h="604">
                    <a:moveTo>
                      <a:pt x="456" y="604"/>
                    </a:moveTo>
                    <a:lnTo>
                      <a:pt x="912" y="604"/>
                    </a:lnTo>
                    <a:lnTo>
                      <a:pt x="912" y="490"/>
                    </a:lnTo>
                    <a:lnTo>
                      <a:pt x="1083" y="320"/>
                    </a:lnTo>
                    <a:lnTo>
                      <a:pt x="1140" y="377"/>
                    </a:lnTo>
                    <a:lnTo>
                      <a:pt x="1197" y="320"/>
                    </a:lnTo>
                    <a:lnTo>
                      <a:pt x="912" y="36"/>
                    </a:lnTo>
                    <a:lnTo>
                      <a:pt x="855" y="93"/>
                    </a:lnTo>
                    <a:lnTo>
                      <a:pt x="912" y="150"/>
                    </a:lnTo>
                    <a:lnTo>
                      <a:pt x="798" y="263"/>
                    </a:lnTo>
                    <a:lnTo>
                      <a:pt x="741" y="263"/>
                    </a:lnTo>
                    <a:lnTo>
                      <a:pt x="741" y="93"/>
                    </a:lnTo>
                    <a:lnTo>
                      <a:pt x="798" y="93"/>
                    </a:lnTo>
                    <a:lnTo>
                      <a:pt x="795" y="0"/>
                    </a:lnTo>
                    <a:lnTo>
                      <a:pt x="396" y="0"/>
                    </a:lnTo>
                    <a:lnTo>
                      <a:pt x="399" y="93"/>
                    </a:lnTo>
                    <a:lnTo>
                      <a:pt x="456" y="93"/>
                    </a:lnTo>
                    <a:lnTo>
                      <a:pt x="456" y="263"/>
                    </a:lnTo>
                    <a:lnTo>
                      <a:pt x="399" y="263"/>
                    </a:lnTo>
                    <a:lnTo>
                      <a:pt x="285" y="150"/>
                    </a:lnTo>
                    <a:lnTo>
                      <a:pt x="342" y="93"/>
                    </a:lnTo>
                    <a:lnTo>
                      <a:pt x="285" y="36"/>
                    </a:lnTo>
                    <a:lnTo>
                      <a:pt x="0" y="320"/>
                    </a:lnTo>
                    <a:lnTo>
                      <a:pt x="57" y="377"/>
                    </a:lnTo>
                    <a:lnTo>
                      <a:pt x="114" y="320"/>
                    </a:lnTo>
                    <a:lnTo>
                      <a:pt x="285" y="490"/>
                    </a:lnTo>
                    <a:lnTo>
                      <a:pt x="285" y="604"/>
                    </a:lnTo>
                    <a:lnTo>
                      <a:pt x="456" y="604"/>
                    </a:lnTo>
                    <a:close/>
                  </a:path>
                </a:pathLst>
              </a:custGeom>
              <a:solidFill>
                <a:srgbClr val="FFFFC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2" name="AutoShape 114"/>
              <p:cNvSpPr>
                <a:spLocks noChangeShapeType="1"/>
              </p:cNvSpPr>
              <p:nvPr/>
            </p:nvSpPr>
            <p:spPr bwMode="auto">
              <a:xfrm>
                <a:off x="4158"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3" name="AutoShape 113"/>
              <p:cNvSpPr>
                <a:spLocks noChangeShapeType="1"/>
              </p:cNvSpPr>
              <p:nvPr/>
            </p:nvSpPr>
            <p:spPr bwMode="auto">
              <a:xfrm>
                <a:off x="3702" y="2901"/>
                <a:ext cx="28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4" name="AutoShape 112"/>
              <p:cNvSpPr>
                <a:spLocks noChangeShapeType="1"/>
              </p:cNvSpPr>
              <p:nvPr/>
            </p:nvSpPr>
            <p:spPr bwMode="auto">
              <a:xfrm flipV="1">
                <a:off x="3360"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5" name="AutoShape 111"/>
              <p:cNvSpPr>
                <a:spLocks noChangeShapeType="1"/>
              </p:cNvSpPr>
              <p:nvPr/>
            </p:nvSpPr>
            <p:spPr bwMode="auto">
              <a:xfrm>
                <a:off x="4050" y="295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6" name="AutoShape 110"/>
              <p:cNvSpPr>
                <a:spLocks noChangeShapeType="1"/>
              </p:cNvSpPr>
              <p:nvPr/>
            </p:nvSpPr>
            <p:spPr bwMode="auto">
              <a:xfrm>
                <a:off x="4068" y="2934"/>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7" name="AutoShape 109"/>
              <p:cNvSpPr>
                <a:spLocks noChangeShapeType="1"/>
              </p:cNvSpPr>
              <p:nvPr/>
            </p:nvSpPr>
            <p:spPr bwMode="auto">
              <a:xfrm>
                <a:off x="4086" y="2917"/>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128" name="Group 105"/>
              <p:cNvGrpSpPr>
                <a:grpSpLocks/>
              </p:cNvGrpSpPr>
              <p:nvPr/>
            </p:nvGrpSpPr>
            <p:grpSpPr bwMode="auto">
              <a:xfrm rot="16200000">
                <a:off x="3319" y="2916"/>
                <a:ext cx="324" cy="329"/>
                <a:chOff x="2754" y="3015"/>
                <a:chExt cx="324" cy="329"/>
              </a:xfrm>
            </p:grpSpPr>
            <p:sp>
              <p:nvSpPr>
                <p:cNvPr id="132" name="AutoShape 108"/>
                <p:cNvSpPr>
                  <a:spLocks noChangeShapeType="1"/>
                </p:cNvSpPr>
                <p:nvPr/>
              </p:nvSpPr>
              <p:spPr bwMode="auto">
                <a:xfrm>
                  <a:off x="2754" y="3050"/>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33" name="AutoShape 107"/>
                <p:cNvSpPr>
                  <a:spLocks noChangeShapeType="1"/>
                </p:cNvSpPr>
                <p:nvPr/>
              </p:nvSpPr>
              <p:spPr bwMode="auto">
                <a:xfrm>
                  <a:off x="2772" y="303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34" name="AutoShape 106"/>
                <p:cNvSpPr>
                  <a:spLocks noChangeShapeType="1"/>
                </p:cNvSpPr>
                <p:nvPr/>
              </p:nvSpPr>
              <p:spPr bwMode="auto">
                <a:xfrm>
                  <a:off x="2790" y="3015"/>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129" name="AutoShape 104"/>
              <p:cNvSpPr>
                <a:spLocks noChangeShapeType="1"/>
              </p:cNvSpPr>
              <p:nvPr/>
            </p:nvSpPr>
            <p:spPr bwMode="auto">
              <a:xfrm>
                <a:off x="3645" y="2925"/>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30" name="AutoShape 103"/>
              <p:cNvSpPr>
                <a:spLocks noChangeShapeType="1"/>
              </p:cNvSpPr>
              <p:nvPr/>
            </p:nvSpPr>
            <p:spPr bwMode="auto">
              <a:xfrm>
                <a:off x="3645" y="2949"/>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31" name="AutoShape 102"/>
              <p:cNvSpPr>
                <a:spLocks noChangeShapeType="1"/>
              </p:cNvSpPr>
              <p:nvPr/>
            </p:nvSpPr>
            <p:spPr bwMode="auto">
              <a:xfrm>
                <a:off x="3645" y="2976"/>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23" name="Group 97"/>
            <p:cNvGrpSpPr>
              <a:grpSpLocks/>
            </p:cNvGrpSpPr>
            <p:nvPr/>
          </p:nvGrpSpPr>
          <p:grpSpPr bwMode="auto">
            <a:xfrm>
              <a:off x="3018" y="1533"/>
              <a:ext cx="1538" cy="741"/>
              <a:chOff x="4827" y="2787"/>
              <a:chExt cx="2247" cy="684"/>
            </a:xfrm>
          </p:grpSpPr>
          <p:sp>
            <p:nvSpPr>
              <p:cNvPr id="118" name="Arc 100"/>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19" name="Arc 99"/>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20" name="Rectangle 98"/>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24" name="Group 90"/>
            <p:cNvGrpSpPr>
              <a:grpSpLocks/>
            </p:cNvGrpSpPr>
            <p:nvPr/>
          </p:nvGrpSpPr>
          <p:grpSpPr bwMode="auto">
            <a:xfrm>
              <a:off x="4842" y="1134"/>
              <a:ext cx="458" cy="399"/>
              <a:chOff x="1878" y="1476"/>
              <a:chExt cx="1010" cy="1130"/>
            </a:xfrm>
          </p:grpSpPr>
          <p:sp>
            <p:nvSpPr>
              <p:cNvPr id="112" name="Rectangle 96"/>
              <p:cNvSpPr>
                <a:spLocks noChangeArrowheads="1"/>
              </p:cNvSpPr>
              <p:nvPr/>
            </p:nvSpPr>
            <p:spPr bwMode="auto">
              <a:xfrm>
                <a:off x="2334" y="2046"/>
                <a:ext cx="554" cy="560"/>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3" name="Rectangle 95"/>
              <p:cNvSpPr>
                <a:spLocks noChangeArrowheads="1"/>
              </p:cNvSpPr>
              <p:nvPr/>
            </p:nvSpPr>
            <p:spPr bwMode="auto">
              <a:xfrm>
                <a:off x="2334" y="2046"/>
                <a:ext cx="554" cy="114"/>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4" name="Rectangle 94"/>
              <p:cNvSpPr>
                <a:spLocks noChangeArrowheads="1"/>
              </p:cNvSpPr>
              <p:nvPr/>
            </p:nvSpPr>
            <p:spPr bwMode="auto">
              <a:xfrm>
                <a:off x="2390" y="1761"/>
                <a:ext cx="456" cy="28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5" name="Rectangle 93"/>
              <p:cNvSpPr>
                <a:spLocks noChangeArrowheads="1"/>
              </p:cNvSpPr>
              <p:nvPr/>
            </p:nvSpPr>
            <p:spPr bwMode="auto">
              <a:xfrm>
                <a:off x="2505" y="1590"/>
                <a:ext cx="228" cy="171"/>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6" name="Rectangle 92"/>
              <p:cNvSpPr>
                <a:spLocks noChangeArrowheads="1"/>
              </p:cNvSpPr>
              <p:nvPr/>
            </p:nvSpPr>
            <p:spPr bwMode="auto">
              <a:xfrm>
                <a:off x="2562" y="1476"/>
                <a:ext cx="114" cy="114"/>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7" name="Freeform 91"/>
              <p:cNvSpPr>
                <a:spLocks/>
              </p:cNvSpPr>
              <p:nvPr/>
            </p:nvSpPr>
            <p:spPr bwMode="auto">
              <a:xfrm>
                <a:off x="1878" y="1590"/>
                <a:ext cx="912" cy="114"/>
              </a:xfrm>
              <a:custGeom>
                <a:avLst/>
                <a:gdLst/>
                <a:ahLst/>
                <a:cxnLst>
                  <a:cxn ang="0">
                    <a:pos x="912" y="0"/>
                  </a:cxn>
                  <a:cxn ang="0">
                    <a:pos x="399" y="0"/>
                  </a:cxn>
                  <a:cxn ang="0">
                    <a:pos x="285" y="114"/>
                  </a:cxn>
                  <a:cxn ang="0">
                    <a:pos x="0" y="114"/>
                  </a:cxn>
                </a:cxnLst>
                <a:rect l="0" t="0" r="r" b="b"/>
                <a:pathLst>
                  <a:path w="912" h="114">
                    <a:moveTo>
                      <a:pt x="912" y="0"/>
                    </a:moveTo>
                    <a:lnTo>
                      <a:pt x="399" y="0"/>
                    </a:lnTo>
                    <a:lnTo>
                      <a:pt x="285" y="114"/>
                    </a:lnTo>
                    <a:lnTo>
                      <a:pt x="0" y="11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25" name="Group 79"/>
            <p:cNvGrpSpPr>
              <a:grpSpLocks/>
            </p:cNvGrpSpPr>
            <p:nvPr/>
          </p:nvGrpSpPr>
          <p:grpSpPr bwMode="auto">
            <a:xfrm>
              <a:off x="7474" y="2230"/>
              <a:ext cx="1083" cy="421"/>
              <a:chOff x="6609" y="1875"/>
              <a:chExt cx="2052" cy="798"/>
            </a:xfrm>
          </p:grpSpPr>
          <p:sp>
            <p:nvSpPr>
              <p:cNvPr id="102" name="Rectangle 89"/>
              <p:cNvSpPr>
                <a:spLocks noChangeArrowheads="1"/>
              </p:cNvSpPr>
              <p:nvPr/>
            </p:nvSpPr>
            <p:spPr bwMode="auto">
              <a:xfrm>
                <a:off x="6609" y="2388"/>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3" name="Rectangle 88"/>
              <p:cNvSpPr>
                <a:spLocks noChangeArrowheads="1"/>
              </p:cNvSpPr>
              <p:nvPr/>
            </p:nvSpPr>
            <p:spPr bwMode="auto">
              <a:xfrm>
                <a:off x="7293" y="1875"/>
                <a:ext cx="969" cy="798"/>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4" name="Rectangle 87"/>
              <p:cNvSpPr>
                <a:spLocks noChangeArrowheads="1"/>
              </p:cNvSpPr>
              <p:nvPr/>
            </p:nvSpPr>
            <p:spPr bwMode="auto">
              <a:xfrm>
                <a:off x="7293" y="1875"/>
                <a:ext cx="969" cy="27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5" name="Rectangle 86"/>
              <p:cNvSpPr>
                <a:spLocks noChangeArrowheads="1"/>
              </p:cNvSpPr>
              <p:nvPr/>
            </p:nvSpPr>
            <p:spPr bwMode="auto">
              <a:xfrm>
                <a:off x="7179" y="1989"/>
                <a:ext cx="114" cy="57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6" name="Rectangle 85"/>
              <p:cNvSpPr>
                <a:spLocks noChangeArrowheads="1"/>
              </p:cNvSpPr>
              <p:nvPr/>
            </p:nvSpPr>
            <p:spPr bwMode="auto">
              <a:xfrm>
                <a:off x="6723" y="2086"/>
                <a:ext cx="456" cy="40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7" name="Rectangle 84"/>
              <p:cNvSpPr>
                <a:spLocks noChangeArrowheads="1"/>
              </p:cNvSpPr>
              <p:nvPr/>
            </p:nvSpPr>
            <p:spPr bwMode="auto">
              <a:xfrm>
                <a:off x="8262" y="2086"/>
                <a:ext cx="114" cy="30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8" name="Rectangle 83"/>
              <p:cNvSpPr>
                <a:spLocks noChangeArrowheads="1"/>
              </p:cNvSpPr>
              <p:nvPr/>
            </p:nvSpPr>
            <p:spPr bwMode="auto">
              <a:xfrm>
                <a:off x="8376" y="2046"/>
                <a:ext cx="171" cy="399"/>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09" name="AutoShape 82"/>
              <p:cNvSpPr>
                <a:spLocks noChangeShapeType="1"/>
              </p:cNvSpPr>
              <p:nvPr/>
            </p:nvSpPr>
            <p:spPr bwMode="auto">
              <a:xfrm>
                <a:off x="6666" y="2559"/>
                <a:ext cx="0"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10" name="Rectangle 81"/>
              <p:cNvSpPr>
                <a:spLocks noChangeArrowheads="1"/>
              </p:cNvSpPr>
              <p:nvPr/>
            </p:nvSpPr>
            <p:spPr bwMode="auto">
              <a:xfrm>
                <a:off x="8547" y="2160"/>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111" name="AutoShape 80"/>
              <p:cNvSpPr>
                <a:spLocks noChangeShapeType="1"/>
              </p:cNvSpPr>
              <p:nvPr/>
            </p:nvSpPr>
            <p:spPr bwMode="auto">
              <a:xfrm>
                <a:off x="8604" y="2331"/>
                <a:ext cx="1"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26" name="Group 75"/>
            <p:cNvGrpSpPr>
              <a:grpSpLocks/>
            </p:cNvGrpSpPr>
            <p:nvPr/>
          </p:nvGrpSpPr>
          <p:grpSpPr bwMode="auto">
            <a:xfrm>
              <a:off x="6050" y="2711"/>
              <a:ext cx="1025" cy="494"/>
              <a:chOff x="4827" y="2787"/>
              <a:chExt cx="2247" cy="684"/>
            </a:xfrm>
          </p:grpSpPr>
          <p:sp>
            <p:nvSpPr>
              <p:cNvPr id="99" name="Arc 78"/>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0" name="Arc 77"/>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101" name="Rectangle 76"/>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sp>
          <p:nvSpPr>
            <p:cNvPr id="27" name="Freeform 74"/>
            <p:cNvSpPr>
              <a:spLocks/>
            </p:cNvSpPr>
            <p:nvPr/>
          </p:nvSpPr>
          <p:spPr bwMode="auto">
            <a:xfrm>
              <a:off x="2277" y="1875"/>
              <a:ext cx="741" cy="456"/>
            </a:xfrm>
            <a:custGeom>
              <a:avLst/>
              <a:gdLst/>
              <a:ahLst/>
              <a:cxnLst>
                <a:cxn ang="0">
                  <a:pos x="0" y="456"/>
                </a:cxn>
                <a:cxn ang="0">
                  <a:pos x="0" y="0"/>
                </a:cxn>
                <a:cxn ang="0">
                  <a:pos x="741" y="0"/>
                </a:cxn>
              </a:cxnLst>
              <a:rect l="0" t="0" r="r" b="b"/>
              <a:pathLst>
                <a:path w="741" h="456">
                  <a:moveTo>
                    <a:pt x="0" y="456"/>
                  </a:moveTo>
                  <a:lnTo>
                    <a:pt x="0" y="0"/>
                  </a:lnTo>
                  <a:lnTo>
                    <a:pt x="741"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8" name="Freeform 73"/>
            <p:cNvSpPr>
              <a:spLocks/>
            </p:cNvSpPr>
            <p:nvPr/>
          </p:nvSpPr>
          <p:spPr bwMode="auto">
            <a:xfrm>
              <a:off x="4556" y="1533"/>
              <a:ext cx="570" cy="399"/>
            </a:xfrm>
            <a:custGeom>
              <a:avLst/>
              <a:gdLst/>
              <a:ahLst/>
              <a:cxnLst>
                <a:cxn ang="0">
                  <a:pos x="0" y="399"/>
                </a:cxn>
                <a:cxn ang="0">
                  <a:pos x="570" y="399"/>
                </a:cxn>
                <a:cxn ang="0">
                  <a:pos x="570" y="0"/>
                </a:cxn>
              </a:cxnLst>
              <a:rect l="0" t="0" r="r" b="b"/>
              <a:pathLst>
                <a:path w="570" h="399">
                  <a:moveTo>
                    <a:pt x="0" y="399"/>
                  </a:moveTo>
                  <a:lnTo>
                    <a:pt x="570" y="399"/>
                  </a:lnTo>
                  <a:lnTo>
                    <a:pt x="570"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29" name="Freeform 72"/>
            <p:cNvSpPr>
              <a:spLocks/>
            </p:cNvSpPr>
            <p:nvPr/>
          </p:nvSpPr>
          <p:spPr bwMode="auto">
            <a:xfrm>
              <a:off x="5230" y="1533"/>
              <a:ext cx="4614" cy="399"/>
            </a:xfrm>
            <a:custGeom>
              <a:avLst/>
              <a:gdLst/>
              <a:ahLst/>
              <a:cxnLst>
                <a:cxn ang="0">
                  <a:pos x="0" y="0"/>
                </a:cxn>
                <a:cxn ang="0">
                  <a:pos x="0" y="399"/>
                </a:cxn>
                <a:cxn ang="0">
                  <a:pos x="3189" y="399"/>
                </a:cxn>
              </a:cxnLst>
              <a:rect l="0" t="0" r="r" b="b"/>
              <a:pathLst>
                <a:path w="3189" h="399">
                  <a:moveTo>
                    <a:pt x="0" y="0"/>
                  </a:moveTo>
                  <a:lnTo>
                    <a:pt x="0" y="399"/>
                  </a:lnTo>
                  <a:lnTo>
                    <a:pt x="3189" y="399"/>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30" name="Group 62"/>
            <p:cNvGrpSpPr>
              <a:grpSpLocks/>
            </p:cNvGrpSpPr>
            <p:nvPr/>
          </p:nvGrpSpPr>
          <p:grpSpPr bwMode="auto">
            <a:xfrm>
              <a:off x="8272" y="3011"/>
              <a:ext cx="1034" cy="410"/>
              <a:chOff x="7543" y="4554"/>
              <a:chExt cx="1583" cy="627"/>
            </a:xfrm>
          </p:grpSpPr>
          <p:sp>
            <p:nvSpPr>
              <p:cNvPr id="90" name="Rectangle 71"/>
              <p:cNvSpPr>
                <a:spLocks noChangeArrowheads="1"/>
              </p:cNvSpPr>
              <p:nvPr/>
            </p:nvSpPr>
            <p:spPr bwMode="auto">
              <a:xfrm>
                <a:off x="7543" y="4554"/>
                <a:ext cx="1148" cy="6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91" name="Rectangle 70"/>
              <p:cNvSpPr>
                <a:spLocks noChangeArrowheads="1"/>
              </p:cNvSpPr>
              <p:nvPr/>
            </p:nvSpPr>
            <p:spPr bwMode="auto">
              <a:xfrm>
                <a:off x="7885" y="4554"/>
                <a:ext cx="114" cy="627"/>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92" name="Freeform 69"/>
              <p:cNvSpPr>
                <a:spLocks/>
              </p:cNvSpPr>
              <p:nvPr/>
            </p:nvSpPr>
            <p:spPr bwMode="auto">
              <a:xfrm>
                <a:off x="799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3" name="Freeform 68"/>
              <p:cNvSpPr>
                <a:spLocks/>
              </p:cNvSpPr>
              <p:nvPr/>
            </p:nvSpPr>
            <p:spPr bwMode="auto">
              <a:xfrm>
                <a:off x="811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4" name="Freeform 67"/>
              <p:cNvSpPr>
                <a:spLocks/>
              </p:cNvSpPr>
              <p:nvPr/>
            </p:nvSpPr>
            <p:spPr bwMode="auto">
              <a:xfrm>
                <a:off x="822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5" name="Freeform 66"/>
              <p:cNvSpPr>
                <a:spLocks/>
              </p:cNvSpPr>
              <p:nvPr/>
            </p:nvSpPr>
            <p:spPr bwMode="auto">
              <a:xfrm>
                <a:off x="834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6" name="Freeform 65"/>
              <p:cNvSpPr>
                <a:spLocks/>
              </p:cNvSpPr>
              <p:nvPr/>
            </p:nvSpPr>
            <p:spPr bwMode="auto">
              <a:xfrm>
                <a:off x="846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7" name="Freeform 64"/>
              <p:cNvSpPr>
                <a:spLocks/>
              </p:cNvSpPr>
              <p:nvPr/>
            </p:nvSpPr>
            <p:spPr bwMode="auto">
              <a:xfrm>
                <a:off x="857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98" name="AutoShape 63"/>
              <p:cNvSpPr>
                <a:spLocks noChangeShapeType="1"/>
              </p:cNvSpPr>
              <p:nvPr/>
            </p:nvSpPr>
            <p:spPr bwMode="auto">
              <a:xfrm>
                <a:off x="7999" y="4880"/>
                <a:ext cx="112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31" name="Freeform 61"/>
            <p:cNvSpPr>
              <a:spLocks/>
            </p:cNvSpPr>
            <p:nvPr/>
          </p:nvSpPr>
          <p:spPr bwMode="auto">
            <a:xfrm>
              <a:off x="8272" y="1989"/>
              <a:ext cx="684" cy="798"/>
            </a:xfrm>
            <a:custGeom>
              <a:avLst/>
              <a:gdLst/>
              <a:ahLst/>
              <a:cxnLst>
                <a:cxn ang="0">
                  <a:pos x="0" y="662"/>
                </a:cxn>
                <a:cxn ang="0">
                  <a:pos x="0" y="798"/>
                </a:cxn>
                <a:cxn ang="0">
                  <a:pos x="684" y="798"/>
                </a:cxn>
                <a:cxn ang="0">
                  <a:pos x="684" y="0"/>
                </a:cxn>
              </a:cxnLst>
              <a:rect l="0" t="0" r="r" b="b"/>
              <a:pathLst>
                <a:path w="684" h="798">
                  <a:moveTo>
                    <a:pt x="0" y="662"/>
                  </a:moveTo>
                  <a:lnTo>
                    <a:pt x="0" y="798"/>
                  </a:lnTo>
                  <a:lnTo>
                    <a:pt x="684" y="798"/>
                  </a:lnTo>
                  <a:lnTo>
                    <a:pt x="684"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2" name="Freeform 60"/>
            <p:cNvSpPr>
              <a:spLocks/>
            </p:cNvSpPr>
            <p:nvPr/>
          </p:nvSpPr>
          <p:spPr bwMode="auto">
            <a:xfrm>
              <a:off x="7082" y="2651"/>
              <a:ext cx="848" cy="284"/>
            </a:xfrm>
            <a:custGeom>
              <a:avLst/>
              <a:gdLst/>
              <a:ahLst/>
              <a:cxnLst>
                <a:cxn ang="0">
                  <a:pos x="848" y="0"/>
                </a:cxn>
                <a:cxn ang="0">
                  <a:pos x="848" y="136"/>
                </a:cxn>
                <a:cxn ang="0">
                  <a:pos x="0" y="136"/>
                </a:cxn>
              </a:cxnLst>
              <a:rect l="0" t="0" r="r" b="b"/>
              <a:pathLst>
                <a:path w="848" h="136">
                  <a:moveTo>
                    <a:pt x="848" y="0"/>
                  </a:moveTo>
                  <a:lnTo>
                    <a:pt x="848" y="136"/>
                  </a:lnTo>
                  <a:lnTo>
                    <a:pt x="0" y="136"/>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3" name="Freeform 59"/>
            <p:cNvSpPr>
              <a:spLocks/>
            </p:cNvSpPr>
            <p:nvPr/>
          </p:nvSpPr>
          <p:spPr bwMode="auto">
            <a:xfrm>
              <a:off x="8101" y="2651"/>
              <a:ext cx="171" cy="574"/>
            </a:xfrm>
            <a:custGeom>
              <a:avLst/>
              <a:gdLst/>
              <a:ahLst/>
              <a:cxnLst>
                <a:cxn ang="0">
                  <a:pos x="0" y="0"/>
                </a:cxn>
                <a:cxn ang="0">
                  <a:pos x="0" y="574"/>
                </a:cxn>
                <a:cxn ang="0">
                  <a:pos x="171" y="574"/>
                </a:cxn>
              </a:cxnLst>
              <a:rect l="0" t="0" r="r" b="b"/>
              <a:pathLst>
                <a:path w="171" h="574">
                  <a:moveTo>
                    <a:pt x="0" y="0"/>
                  </a:moveTo>
                  <a:lnTo>
                    <a:pt x="0" y="574"/>
                  </a:lnTo>
                  <a:lnTo>
                    <a:pt x="171" y="57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4" name="AutoShape 58"/>
            <p:cNvSpPr>
              <a:spLocks noChangeShapeType="1"/>
            </p:cNvSpPr>
            <p:nvPr/>
          </p:nvSpPr>
          <p:spPr bwMode="auto">
            <a:xfrm>
              <a:off x="8500" y="3128"/>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5" name="AutoShape 57"/>
            <p:cNvSpPr>
              <a:spLocks noChangeShapeType="1"/>
            </p:cNvSpPr>
            <p:nvPr/>
          </p:nvSpPr>
          <p:spPr bwMode="auto">
            <a:xfrm>
              <a:off x="8500" y="3072"/>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36" name="AutoShape 56"/>
            <p:cNvSpPr>
              <a:spLocks noChangeShapeType="1"/>
            </p:cNvSpPr>
            <p:nvPr/>
          </p:nvSpPr>
          <p:spPr bwMode="auto">
            <a:xfrm>
              <a:off x="8500" y="3035"/>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37" name="Group 52"/>
            <p:cNvGrpSpPr>
              <a:grpSpLocks/>
            </p:cNvGrpSpPr>
            <p:nvPr/>
          </p:nvGrpSpPr>
          <p:grpSpPr bwMode="auto">
            <a:xfrm rot="10800000" flipH="1">
              <a:off x="8500" y="3300"/>
              <a:ext cx="65" cy="94"/>
              <a:chOff x="8604" y="4194"/>
              <a:chExt cx="65" cy="94"/>
            </a:xfrm>
          </p:grpSpPr>
          <p:sp>
            <p:nvSpPr>
              <p:cNvPr id="87" name="AutoShape 55"/>
              <p:cNvSpPr>
                <a:spLocks noChangeShapeType="1"/>
              </p:cNvSpPr>
              <p:nvPr/>
            </p:nvSpPr>
            <p:spPr bwMode="auto">
              <a:xfrm>
                <a:off x="8604" y="4287"/>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8" name="AutoShape 54"/>
              <p:cNvSpPr>
                <a:spLocks noChangeShapeType="1"/>
              </p:cNvSpPr>
              <p:nvPr/>
            </p:nvSpPr>
            <p:spPr bwMode="auto">
              <a:xfrm>
                <a:off x="8604" y="4231"/>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9" name="AutoShape 53"/>
              <p:cNvSpPr>
                <a:spLocks noChangeShapeType="1"/>
              </p:cNvSpPr>
              <p:nvPr/>
            </p:nvSpPr>
            <p:spPr bwMode="auto">
              <a:xfrm>
                <a:off x="8604" y="4194"/>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38" name="Rectangle 51"/>
            <p:cNvSpPr>
              <a:spLocks noChangeArrowheads="1"/>
            </p:cNvSpPr>
            <p:nvPr/>
          </p:nvSpPr>
          <p:spPr bwMode="auto">
            <a:xfrm>
              <a:off x="9858" y="1874"/>
              <a:ext cx="71"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39" name="Freeform 50"/>
            <p:cNvSpPr>
              <a:spLocks/>
            </p:cNvSpPr>
            <p:nvPr/>
          </p:nvSpPr>
          <p:spPr bwMode="auto">
            <a:xfrm>
              <a:off x="9929" y="1931"/>
              <a:ext cx="271" cy="285"/>
            </a:xfrm>
            <a:custGeom>
              <a:avLst/>
              <a:gdLst/>
              <a:ahLst/>
              <a:cxnLst>
                <a:cxn ang="0">
                  <a:pos x="0" y="0"/>
                </a:cxn>
                <a:cxn ang="0">
                  <a:pos x="102" y="52"/>
                </a:cxn>
                <a:cxn ang="0">
                  <a:pos x="157" y="228"/>
                </a:cxn>
                <a:cxn ang="0">
                  <a:pos x="271" y="285"/>
                </a:cxn>
              </a:cxnLst>
              <a:rect l="0" t="0" r="r" b="b"/>
              <a:pathLst>
                <a:path w="271" h="285">
                  <a:moveTo>
                    <a:pt x="0" y="0"/>
                  </a:moveTo>
                  <a:cubicBezTo>
                    <a:pt x="17" y="9"/>
                    <a:pt x="76" y="14"/>
                    <a:pt x="102" y="52"/>
                  </a:cubicBezTo>
                  <a:cubicBezTo>
                    <a:pt x="128" y="90"/>
                    <a:pt x="129" y="189"/>
                    <a:pt x="157" y="228"/>
                  </a:cubicBezTo>
                  <a:cubicBezTo>
                    <a:pt x="185" y="267"/>
                    <a:pt x="228" y="275"/>
                    <a:pt x="271" y="285"/>
                  </a:cubicBez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0" name="AutoShape 49"/>
            <p:cNvSpPr>
              <a:spLocks noChangeShapeType="1"/>
            </p:cNvSpPr>
            <p:nvPr/>
          </p:nvSpPr>
          <p:spPr bwMode="auto">
            <a:xfrm flipH="1">
              <a:off x="8793" y="3221"/>
              <a:ext cx="510" cy="93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1" name="Oval 48"/>
            <p:cNvSpPr>
              <a:spLocks noChangeArrowheads="1"/>
            </p:cNvSpPr>
            <p:nvPr/>
          </p:nvSpPr>
          <p:spPr bwMode="auto">
            <a:xfrm>
              <a:off x="9271" y="3194"/>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42" name="Group 43"/>
            <p:cNvGrpSpPr>
              <a:grpSpLocks/>
            </p:cNvGrpSpPr>
            <p:nvPr/>
          </p:nvGrpSpPr>
          <p:grpSpPr bwMode="auto">
            <a:xfrm>
              <a:off x="8158" y="3929"/>
              <a:ext cx="546" cy="436"/>
              <a:chOff x="7045" y="5296"/>
              <a:chExt cx="690" cy="552"/>
            </a:xfrm>
          </p:grpSpPr>
          <p:sp>
            <p:nvSpPr>
              <p:cNvPr id="83" name="Arc 47"/>
              <p:cNvSpPr>
                <a:spLocks/>
              </p:cNvSpPr>
              <p:nvPr/>
            </p:nvSpPr>
            <p:spPr bwMode="auto">
              <a:xfrm>
                <a:off x="7090"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4" name="Arc 46"/>
              <p:cNvSpPr>
                <a:spLocks/>
              </p:cNvSpPr>
              <p:nvPr/>
            </p:nvSpPr>
            <p:spPr bwMode="auto">
              <a:xfrm>
                <a:off x="7045"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5" name="Line 45"/>
              <p:cNvSpPr>
                <a:spLocks noChangeShapeType="1"/>
              </p:cNvSpPr>
              <p:nvPr/>
            </p:nvSpPr>
            <p:spPr bwMode="auto">
              <a:xfrm flipH="1">
                <a:off x="7491" y="529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6" name="Line 44"/>
              <p:cNvSpPr>
                <a:spLocks noChangeShapeType="1"/>
              </p:cNvSpPr>
              <p:nvPr/>
            </p:nvSpPr>
            <p:spPr bwMode="auto">
              <a:xfrm flipH="1">
                <a:off x="7496" y="584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43" name="Oval 42"/>
            <p:cNvSpPr>
              <a:spLocks noChangeArrowheads="1"/>
            </p:cNvSpPr>
            <p:nvPr/>
          </p:nvSpPr>
          <p:spPr bwMode="auto">
            <a:xfrm>
              <a:off x="7557" y="3659"/>
              <a:ext cx="1009" cy="1009"/>
            </a:xfrm>
            <a:prstGeom prst="ellipse">
              <a:avLst/>
            </a:prstGeom>
            <a:solidFill>
              <a:srgbClr val="CCC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4" name="AutoShape 41"/>
            <p:cNvSpPr>
              <a:spLocks noChangeShapeType="1"/>
            </p:cNvSpPr>
            <p:nvPr/>
          </p:nvSpPr>
          <p:spPr bwMode="auto">
            <a:xfrm>
              <a:off x="7417" y="4669"/>
              <a:ext cx="129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5" name="AutoShape 40"/>
            <p:cNvSpPr>
              <a:spLocks noChangeShapeType="1"/>
            </p:cNvSpPr>
            <p:nvPr/>
          </p:nvSpPr>
          <p:spPr bwMode="auto">
            <a:xfrm>
              <a:off x="8066" y="3528"/>
              <a:ext cx="1" cy="1254"/>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6" name="AutoShape 39"/>
            <p:cNvSpPr>
              <a:spLocks noChangeShapeType="1"/>
            </p:cNvSpPr>
            <p:nvPr/>
          </p:nvSpPr>
          <p:spPr bwMode="auto">
            <a:xfrm>
              <a:off x="7417" y="4155"/>
              <a:ext cx="1207" cy="1"/>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47" name="Group 30"/>
            <p:cNvGrpSpPr>
              <a:grpSpLocks/>
            </p:cNvGrpSpPr>
            <p:nvPr/>
          </p:nvGrpSpPr>
          <p:grpSpPr bwMode="auto">
            <a:xfrm rot="7422930">
              <a:off x="8769" y="3591"/>
              <a:ext cx="311" cy="228"/>
              <a:chOff x="5614" y="5608"/>
              <a:chExt cx="311" cy="228"/>
            </a:xfrm>
          </p:grpSpPr>
          <p:sp>
            <p:nvSpPr>
              <p:cNvPr id="75" name="AutoShape 38"/>
              <p:cNvSpPr>
                <a:spLocks noChangeArrowheads="1"/>
              </p:cNvSpPr>
              <p:nvPr/>
            </p:nvSpPr>
            <p:spPr bwMode="auto">
              <a:xfrm>
                <a:off x="5706" y="5611"/>
                <a:ext cx="114" cy="168"/>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6" name="AutoShape 37"/>
              <p:cNvSpPr>
                <a:spLocks noChangeShapeType="1"/>
              </p:cNvSpPr>
              <p:nvPr/>
            </p:nvSpPr>
            <p:spPr bwMode="auto">
              <a:xfrm flipV="1">
                <a:off x="5614" y="5779"/>
                <a:ext cx="311"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 name="AutoShape 36"/>
              <p:cNvSpPr>
                <a:spLocks noChangeShapeType="1"/>
              </p:cNvSpPr>
              <p:nvPr/>
            </p:nvSpPr>
            <p:spPr bwMode="auto">
              <a:xfrm>
                <a:off x="5614"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8" name="AutoShape 35"/>
              <p:cNvSpPr>
                <a:spLocks noChangeShapeType="1"/>
              </p:cNvSpPr>
              <p:nvPr/>
            </p:nvSpPr>
            <p:spPr bwMode="auto">
              <a:xfrm>
                <a:off x="567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9" name="AutoShape 34"/>
              <p:cNvSpPr>
                <a:spLocks noChangeShapeType="1"/>
              </p:cNvSpPr>
              <p:nvPr/>
            </p:nvSpPr>
            <p:spPr bwMode="auto">
              <a:xfrm>
                <a:off x="5728"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0" name="AutoShape 33"/>
              <p:cNvSpPr>
                <a:spLocks noChangeShapeType="1"/>
              </p:cNvSpPr>
              <p:nvPr/>
            </p:nvSpPr>
            <p:spPr bwMode="auto">
              <a:xfrm>
                <a:off x="5786"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1" name="AutoShape 32"/>
              <p:cNvSpPr>
                <a:spLocks noChangeShapeType="1"/>
              </p:cNvSpPr>
              <p:nvPr/>
            </p:nvSpPr>
            <p:spPr bwMode="auto">
              <a:xfrm>
                <a:off x="584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82" name="Oval 31"/>
              <p:cNvSpPr>
                <a:spLocks noChangeArrowheads="1"/>
              </p:cNvSpPr>
              <p:nvPr/>
            </p:nvSpPr>
            <p:spPr bwMode="auto">
              <a:xfrm>
                <a:off x="5736" y="5608"/>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48" name="AutoShape 29"/>
            <p:cNvSpPr>
              <a:spLocks noChangeShapeType="1"/>
            </p:cNvSpPr>
            <p:nvPr/>
          </p:nvSpPr>
          <p:spPr bwMode="auto">
            <a:xfrm>
              <a:off x="1879"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49" name="AutoShape 28"/>
            <p:cNvSpPr>
              <a:spLocks noChangeShapeType="1"/>
            </p:cNvSpPr>
            <p:nvPr/>
          </p:nvSpPr>
          <p:spPr bwMode="auto">
            <a:xfrm>
              <a:off x="193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0" name="AutoShape 27"/>
            <p:cNvSpPr>
              <a:spLocks noChangeShapeType="1"/>
            </p:cNvSpPr>
            <p:nvPr/>
          </p:nvSpPr>
          <p:spPr bwMode="auto">
            <a:xfrm>
              <a:off x="199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1" name="AutoShape 26"/>
            <p:cNvSpPr>
              <a:spLocks noChangeShapeType="1"/>
            </p:cNvSpPr>
            <p:nvPr/>
          </p:nvSpPr>
          <p:spPr bwMode="auto">
            <a:xfrm>
              <a:off x="2051"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2" name="AutoShape 25"/>
            <p:cNvSpPr>
              <a:spLocks noChangeShapeType="1"/>
            </p:cNvSpPr>
            <p:nvPr/>
          </p:nvSpPr>
          <p:spPr bwMode="auto">
            <a:xfrm>
              <a:off x="210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3" name="AutoShape 24"/>
            <p:cNvSpPr>
              <a:spLocks noChangeShapeType="1"/>
            </p:cNvSpPr>
            <p:nvPr/>
          </p:nvSpPr>
          <p:spPr bwMode="auto">
            <a:xfrm>
              <a:off x="216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4" name="AutoShape 23"/>
            <p:cNvSpPr>
              <a:spLocks noChangeShapeType="1"/>
            </p:cNvSpPr>
            <p:nvPr/>
          </p:nvSpPr>
          <p:spPr bwMode="auto">
            <a:xfrm>
              <a:off x="22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5" name="AutoShape 22"/>
            <p:cNvSpPr>
              <a:spLocks noChangeShapeType="1"/>
            </p:cNvSpPr>
            <p:nvPr/>
          </p:nvSpPr>
          <p:spPr bwMode="auto">
            <a:xfrm>
              <a:off x="2277"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6" name="AutoShape 21"/>
            <p:cNvSpPr>
              <a:spLocks noChangeShapeType="1"/>
            </p:cNvSpPr>
            <p:nvPr/>
          </p:nvSpPr>
          <p:spPr bwMode="auto">
            <a:xfrm>
              <a:off x="233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7" name="AutoShape 20"/>
            <p:cNvSpPr>
              <a:spLocks noChangeShapeType="1"/>
            </p:cNvSpPr>
            <p:nvPr/>
          </p:nvSpPr>
          <p:spPr bwMode="auto">
            <a:xfrm>
              <a:off x="239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8" name="AutoShape 19"/>
            <p:cNvSpPr>
              <a:spLocks noChangeShapeType="1"/>
            </p:cNvSpPr>
            <p:nvPr/>
          </p:nvSpPr>
          <p:spPr bwMode="auto">
            <a:xfrm>
              <a:off x="2448"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59" name="AutoShape 18"/>
            <p:cNvSpPr>
              <a:spLocks noChangeShapeType="1"/>
            </p:cNvSpPr>
            <p:nvPr/>
          </p:nvSpPr>
          <p:spPr bwMode="auto">
            <a:xfrm>
              <a:off x="250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0" name="AutoShape 17"/>
            <p:cNvSpPr>
              <a:spLocks noChangeShapeType="1"/>
            </p:cNvSpPr>
            <p:nvPr/>
          </p:nvSpPr>
          <p:spPr bwMode="auto">
            <a:xfrm>
              <a:off x="256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1" name="AutoShape 16"/>
            <p:cNvSpPr>
              <a:spLocks noChangeShapeType="1"/>
            </p:cNvSpPr>
            <p:nvPr/>
          </p:nvSpPr>
          <p:spPr bwMode="auto">
            <a:xfrm>
              <a:off x="26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2" name="AutoShape 15"/>
            <p:cNvSpPr>
              <a:spLocks noChangeShapeType="1"/>
            </p:cNvSpPr>
            <p:nvPr/>
          </p:nvSpPr>
          <p:spPr bwMode="auto">
            <a:xfrm>
              <a:off x="267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3" name="Rectangle 14"/>
            <p:cNvSpPr>
              <a:spLocks noChangeArrowheads="1"/>
            </p:cNvSpPr>
            <p:nvPr/>
          </p:nvSpPr>
          <p:spPr bwMode="auto">
            <a:xfrm>
              <a:off x="1821" y="2935"/>
              <a:ext cx="969" cy="8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64" name="AutoShape 13"/>
            <p:cNvSpPr>
              <a:spLocks noChangeShapeType="1"/>
            </p:cNvSpPr>
            <p:nvPr/>
          </p:nvSpPr>
          <p:spPr bwMode="auto">
            <a:xfrm>
              <a:off x="274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5" name="AutoShape 12"/>
            <p:cNvSpPr>
              <a:spLocks noChangeShapeType="1"/>
            </p:cNvSpPr>
            <p:nvPr/>
          </p:nvSpPr>
          <p:spPr bwMode="auto">
            <a:xfrm>
              <a:off x="1821" y="3015"/>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66" name="Rectangle 11"/>
            <p:cNvSpPr>
              <a:spLocks noChangeArrowheads="1"/>
            </p:cNvSpPr>
            <p:nvPr/>
          </p:nvSpPr>
          <p:spPr bwMode="auto">
            <a:xfrm>
              <a:off x="5868" y="2103"/>
              <a:ext cx="4164" cy="2736"/>
            </a:xfrm>
            <a:prstGeom prst="rect">
              <a:avLst/>
            </a:prstGeom>
            <a:noFill/>
            <a:ln w="6350">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67" name="AutoShape 10"/>
            <p:cNvSpPr>
              <a:spLocks/>
            </p:cNvSpPr>
            <p:nvPr/>
          </p:nvSpPr>
          <p:spPr bwMode="auto">
            <a:xfrm>
              <a:off x="6653" y="3319"/>
              <a:ext cx="1182" cy="508"/>
            </a:xfrm>
            <a:prstGeom prst="callout1">
              <a:avLst>
                <a:gd name="adj1" fmla="val 49755"/>
                <a:gd name="adj2" fmla="val -6319"/>
                <a:gd name="adj3" fmla="val -51231"/>
                <a:gd name="adj4" fmla="val -37361"/>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Запасной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68" name="AutoShape 9"/>
            <p:cNvSpPr>
              <a:spLocks/>
            </p:cNvSpPr>
            <p:nvPr/>
          </p:nvSpPr>
          <p:spPr bwMode="auto">
            <a:xfrm>
              <a:off x="9303" y="2501"/>
              <a:ext cx="1258" cy="592"/>
            </a:xfrm>
            <a:prstGeom prst="callout1">
              <a:avLst>
                <a:gd name="adj1" fmla="val 49787"/>
                <a:gd name="adj2" fmla="val -6866"/>
                <a:gd name="adj3" fmla="val 83546"/>
                <a:gd name="adj4" fmla="val -44778"/>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Тормозной цилиндр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69" name="AutoShape 8"/>
            <p:cNvSpPr>
              <a:spLocks/>
            </p:cNvSpPr>
            <p:nvPr/>
          </p:nvSpPr>
          <p:spPr bwMode="auto">
            <a:xfrm>
              <a:off x="4556" y="2246"/>
              <a:ext cx="2626" cy="226"/>
            </a:xfrm>
            <a:prstGeom prst="callout1">
              <a:avLst>
                <a:gd name="adj1" fmla="val 50000"/>
                <a:gd name="adj2" fmla="val 104144"/>
                <a:gd name="adj3" fmla="val 96667"/>
                <a:gd name="adj4" fmla="val 119276"/>
              </a:avLst>
            </a:prstGeom>
            <a:solidFill>
              <a:schemeClr val="bg1"/>
            </a:solid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Воздухораспределитель</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0" name="AutoShape 7"/>
            <p:cNvSpPr>
              <a:spLocks/>
            </p:cNvSpPr>
            <p:nvPr/>
          </p:nvSpPr>
          <p:spPr bwMode="auto">
            <a:xfrm>
              <a:off x="8888" y="4212"/>
              <a:ext cx="956" cy="342"/>
            </a:xfrm>
            <a:prstGeom prst="callout1">
              <a:avLst>
                <a:gd name="adj1" fmla="val 49634"/>
                <a:gd name="adj2" fmla="val -6005"/>
                <a:gd name="adj3" fmla="val -3648"/>
                <a:gd name="adj4" fmla="val -27935"/>
              </a:avLst>
            </a:prstGeom>
            <a:noFill/>
            <a:ln w="6350">
              <a:solidFill>
                <a:srgbClr val="000000"/>
              </a:solidFill>
              <a:miter lim="800000"/>
              <a:headEnd/>
              <a:tailEnd/>
            </a:ln>
          </p:spPr>
          <p:txBody>
            <a:bodyPr vert="horz" wrap="square" lIns="0" tIns="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Колодка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1" name="AutoShape 6"/>
            <p:cNvSpPr>
              <a:spLocks/>
            </p:cNvSpPr>
            <p:nvPr/>
          </p:nvSpPr>
          <p:spPr bwMode="auto">
            <a:xfrm>
              <a:off x="5583" y="1419"/>
              <a:ext cx="2031" cy="226"/>
            </a:xfrm>
            <a:prstGeom prst="callout1">
              <a:avLst>
                <a:gd name="adj1" fmla="val 50000"/>
                <a:gd name="adj2" fmla="val -2829"/>
                <a:gd name="adj3" fmla="val 4444"/>
                <a:gd name="adj4" fmla="val -1709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Кран машиниста</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2" name="AutoShape 5"/>
            <p:cNvSpPr>
              <a:spLocks/>
            </p:cNvSpPr>
            <p:nvPr/>
          </p:nvSpPr>
          <p:spPr bwMode="auto">
            <a:xfrm>
              <a:off x="3901" y="2830"/>
              <a:ext cx="1881" cy="211"/>
            </a:xfrm>
            <a:prstGeom prst="callout1">
              <a:avLst>
                <a:gd name="adj1" fmla="val 49449"/>
                <a:gd name="adj2" fmla="val -3880"/>
                <a:gd name="adj3" fmla="val -307643"/>
                <a:gd name="adj4" fmla="val -22935"/>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Главный резервуар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3" name="AutoShape 4"/>
            <p:cNvSpPr>
              <a:spLocks/>
            </p:cNvSpPr>
            <p:nvPr/>
          </p:nvSpPr>
          <p:spPr bwMode="auto">
            <a:xfrm>
              <a:off x="2696" y="3194"/>
              <a:ext cx="1482" cy="275"/>
            </a:xfrm>
            <a:prstGeom prst="callout1">
              <a:avLst>
                <a:gd name="adj1" fmla="val 50000"/>
                <a:gd name="adj2" fmla="val -3884"/>
                <a:gd name="adj3" fmla="val -120000"/>
                <a:gd name="adj4" fmla="val -3040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Компрессор</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4" name="AutoShape 3"/>
            <p:cNvSpPr>
              <a:spLocks/>
            </p:cNvSpPr>
            <p:nvPr/>
          </p:nvSpPr>
          <p:spPr bwMode="auto">
            <a:xfrm>
              <a:off x="7892" y="1533"/>
              <a:ext cx="2650" cy="341"/>
            </a:xfrm>
            <a:prstGeom prst="callout1">
              <a:avLst>
                <a:gd name="adj1" fmla="val 50000"/>
                <a:gd name="adj2" fmla="val -2833"/>
                <a:gd name="adj3" fmla="val 116176"/>
                <a:gd name="adj4" fmla="val -22412"/>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Тормозная магистраль</a:t>
              </a:r>
              <a:endParaRPr kumimoji="0" lang="en-US" altLang="zh-CN" sz="1400" b="1" i="0" u="none" strike="noStrike" cap="none" normalizeH="0" baseline="0" dirty="0" smtClean="0">
                <a:ln>
                  <a:noFill/>
                </a:ln>
                <a:solidFill>
                  <a:schemeClr val="tx1"/>
                </a:solidFill>
                <a:effectLst/>
                <a:latin typeface="Arial" pitchFamily="34" charset="0"/>
              </a:endParaRP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endParaRPr lang="ru-RU" sz="1800" dirty="0" smtClean="0"/>
          </a:p>
        </p:txBody>
      </p:sp>
      <p:sp>
        <p:nvSpPr>
          <p:cNvPr id="33795"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33796" name="Rectangle 6"/>
          <p:cNvSpPr>
            <a:spLocks noChangeArrowheads="1"/>
          </p:cNvSpPr>
          <p:nvPr/>
        </p:nvSpPr>
        <p:spPr bwMode="auto">
          <a:xfrm>
            <a:off x="288925" y="1111250"/>
            <a:ext cx="8612188" cy="1427163"/>
          </a:xfrm>
          <a:prstGeom prst="rect">
            <a:avLst/>
          </a:prstGeom>
          <a:noFill/>
          <a:ln w="9525">
            <a:noFill/>
            <a:miter lim="800000"/>
            <a:headEnd/>
            <a:tailEnd/>
          </a:ln>
        </p:spPr>
        <p:txBody>
          <a:bodyPr anchor="ctr"/>
          <a:lstStyle/>
          <a:p>
            <a:pPr algn="l">
              <a:buFontTx/>
              <a:buChar char="•"/>
            </a:pPr>
            <a:r>
              <a:rPr lang="ru-RU" sz="1800" dirty="0">
                <a:latin typeface="Arial" charset="0"/>
              </a:rPr>
              <a:t>  Скорость распространения тормозной волны</a:t>
            </a:r>
          </a:p>
          <a:p>
            <a:pPr algn="l">
              <a:buFontTx/>
              <a:buChar char="•"/>
            </a:pPr>
            <a:r>
              <a:rPr lang="ru-RU" sz="1800" dirty="0">
                <a:latin typeface="Arial" charset="0"/>
              </a:rPr>
              <a:t>  </a:t>
            </a:r>
            <a:r>
              <a:rPr lang="ru-RU" sz="1800" dirty="0" smtClean="0">
                <a:latin typeface="Arial" charset="0"/>
              </a:rPr>
              <a:t>Давление в тормозном цилиндре (индикаторная диаграмма</a:t>
            </a:r>
            <a:r>
              <a:rPr lang="ru-RU" sz="1800" dirty="0" smtClean="0">
                <a:latin typeface="Arial" charset="0"/>
              </a:rPr>
              <a:t>)</a:t>
            </a:r>
          </a:p>
          <a:p>
            <a:pPr algn="l">
              <a:buFontTx/>
              <a:buChar char="•"/>
            </a:pPr>
            <a:r>
              <a:rPr lang="ru-RU" sz="1800" dirty="0" smtClean="0">
                <a:latin typeface="Arial" charset="0"/>
              </a:rPr>
              <a:t>  Коэффициент </a:t>
            </a:r>
            <a:r>
              <a:rPr lang="ru-RU" sz="1800" dirty="0">
                <a:latin typeface="Arial" charset="0"/>
              </a:rPr>
              <a:t>трения </a:t>
            </a:r>
            <a:r>
              <a:rPr lang="ru-RU" sz="1800" dirty="0" smtClean="0">
                <a:latin typeface="Arial" charset="0"/>
              </a:rPr>
              <a:t>для тормозной колодки</a:t>
            </a:r>
          </a:p>
          <a:p>
            <a:pPr algn="l">
              <a:buFontTx/>
              <a:buChar char="•"/>
            </a:pPr>
            <a:r>
              <a:rPr lang="ru-RU" sz="1800" dirty="0" smtClean="0">
                <a:latin typeface="Arial" charset="0"/>
              </a:rPr>
              <a:t> </a:t>
            </a:r>
            <a:r>
              <a:rPr lang="ru-RU" sz="1800" dirty="0" smtClean="0">
                <a:latin typeface="Arial" charset="0"/>
              </a:rPr>
              <a:t> Параметры рычажной передачи</a:t>
            </a:r>
            <a:endParaRPr lang="ru-RU" sz="1800" dirty="0">
              <a:latin typeface="Arial" charset="0"/>
            </a:endParaRPr>
          </a:p>
        </p:txBody>
      </p:sp>
      <p:sp>
        <p:nvSpPr>
          <p:cNvPr id="33797"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33798" name="Text Box 10"/>
          <p:cNvSpPr txBox="1">
            <a:spLocks noChangeArrowheads="1"/>
          </p:cNvSpPr>
          <p:nvPr/>
        </p:nvSpPr>
        <p:spPr bwMode="auto">
          <a:xfrm>
            <a:off x="2814216" y="654050"/>
            <a:ext cx="3413968"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a:solidFill>
                  <a:schemeClr val="accent2"/>
                </a:solidFill>
              </a:rPr>
              <a:t>Тормозная </a:t>
            </a:r>
            <a:r>
              <a:rPr lang="ru-RU" sz="2400" dirty="0" smtClean="0">
                <a:solidFill>
                  <a:schemeClr val="accent2"/>
                </a:solidFill>
              </a:rPr>
              <a:t>система:</a:t>
            </a:r>
            <a:endParaRPr lang="ru-RU" sz="2400" dirty="0">
              <a:solidFill>
                <a:schemeClr val="accent2"/>
              </a:solidFill>
            </a:endParaRPr>
          </a:p>
        </p:txBody>
      </p:sp>
      <p:pic>
        <p:nvPicPr>
          <p:cNvPr id="160770" name="Picture 2"/>
          <p:cNvPicPr>
            <a:picLocks noChangeAspect="1" noChangeArrowheads="1"/>
          </p:cNvPicPr>
          <p:nvPr/>
        </p:nvPicPr>
        <p:blipFill>
          <a:blip r:embed="rId2" cstate="print"/>
          <a:srcRect/>
          <a:stretch>
            <a:fillRect/>
          </a:stretch>
        </p:blipFill>
        <p:spPr bwMode="auto">
          <a:xfrm>
            <a:off x="1727684" y="2538413"/>
            <a:ext cx="5853164" cy="384592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0244"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0245" name="Rectangle 6"/>
          <p:cNvSpPr>
            <a:spLocks noChangeArrowheads="1"/>
          </p:cNvSpPr>
          <p:nvPr/>
        </p:nvSpPr>
        <p:spPr bwMode="auto">
          <a:xfrm>
            <a:off x="2697163" y="1111250"/>
            <a:ext cx="3709987" cy="1427163"/>
          </a:xfrm>
          <a:prstGeom prst="rect">
            <a:avLst/>
          </a:prstGeom>
          <a:noFill/>
          <a:ln w="9525">
            <a:noFill/>
            <a:miter lim="800000"/>
            <a:headEnd/>
            <a:tailEnd/>
          </a:ln>
        </p:spPr>
        <p:txBody>
          <a:bodyPr anchor="ctr"/>
          <a:lstStyle/>
          <a:p>
            <a:pPr algn="l"/>
            <a:r>
              <a:rPr lang="ru-RU" sz="1800" b="1" dirty="0">
                <a:latin typeface="Arial" charset="0"/>
              </a:rPr>
              <a:t>Тормозные колодки:</a:t>
            </a:r>
          </a:p>
          <a:p>
            <a:pPr algn="l">
              <a:buFont typeface="Arial" charset="0"/>
              <a:buChar char="•"/>
            </a:pPr>
            <a:r>
              <a:rPr lang="ru-RU" sz="1800" dirty="0">
                <a:latin typeface="Arial" charset="0"/>
              </a:rPr>
              <a:t> Серый чугун,</a:t>
            </a:r>
          </a:p>
          <a:p>
            <a:pPr algn="l">
              <a:buFont typeface="Arial" charset="0"/>
              <a:buChar char="•"/>
            </a:pPr>
            <a:r>
              <a:rPr lang="ru-RU" sz="1800" dirty="0">
                <a:latin typeface="Arial" charset="0"/>
              </a:rPr>
              <a:t> Высокофосфористый чугун,</a:t>
            </a:r>
          </a:p>
          <a:p>
            <a:pPr algn="l">
              <a:buFont typeface="Arial" charset="0"/>
              <a:buChar char="•"/>
            </a:pPr>
            <a:r>
              <a:rPr lang="ru-RU" sz="1800" dirty="0">
                <a:latin typeface="Arial" charset="0"/>
              </a:rPr>
              <a:t> Композиционные.</a:t>
            </a:r>
          </a:p>
          <a:p>
            <a:pPr algn="l"/>
            <a:endParaRPr lang="ru-RU" sz="1800" dirty="0">
              <a:latin typeface="Arial" charset="0"/>
            </a:endParaRPr>
          </a:p>
        </p:txBody>
      </p:sp>
      <p:sp>
        <p:nvSpPr>
          <p:cNvPr id="10246"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0247" name="Text Box 10"/>
          <p:cNvSpPr txBox="1">
            <a:spLocks noChangeArrowheads="1"/>
          </p:cNvSpPr>
          <p:nvPr/>
        </p:nvSpPr>
        <p:spPr bwMode="auto">
          <a:xfrm>
            <a:off x="2863850" y="495300"/>
            <a:ext cx="3314700" cy="461963"/>
          </a:xfrm>
          <a:prstGeom prst="rect">
            <a:avLst/>
          </a:prstGeom>
          <a:solidFill>
            <a:srgbClr val="CCECFF"/>
          </a:solidFill>
          <a:ln w="12700">
            <a:noFill/>
            <a:miter lim="800000"/>
            <a:headEnd/>
            <a:tailEnd/>
          </a:ln>
        </p:spPr>
        <p:txBody>
          <a:bodyPr>
            <a:spAutoFit/>
          </a:bodyPr>
          <a:lstStyle/>
          <a:p>
            <a:pPr>
              <a:spcBef>
                <a:spcPct val="50000"/>
              </a:spcBef>
            </a:pPr>
            <a:r>
              <a:rPr lang="ru-RU" sz="2400">
                <a:solidFill>
                  <a:schemeClr val="accent2"/>
                </a:solidFill>
              </a:rPr>
              <a:t>Коэффициент трения</a:t>
            </a:r>
          </a:p>
        </p:txBody>
      </p:sp>
      <p:pic>
        <p:nvPicPr>
          <p:cNvPr id="10248" name="Picture 4"/>
          <p:cNvPicPr>
            <a:picLocks noChangeAspect="1" noChangeArrowheads="1"/>
          </p:cNvPicPr>
          <p:nvPr/>
        </p:nvPicPr>
        <p:blipFill>
          <a:blip r:embed="rId4" cstate="print"/>
          <a:srcRect/>
          <a:stretch>
            <a:fillRect/>
          </a:stretch>
        </p:blipFill>
        <p:spPr bwMode="auto">
          <a:xfrm>
            <a:off x="4427984" y="3429000"/>
            <a:ext cx="2938463" cy="2971800"/>
          </a:xfrm>
          <a:prstGeom prst="rect">
            <a:avLst/>
          </a:prstGeom>
          <a:noFill/>
          <a:ln w="9525">
            <a:noFill/>
            <a:miter lim="800000"/>
            <a:headEnd/>
            <a:tailEnd/>
          </a:ln>
        </p:spPr>
      </p:pic>
      <p:sp>
        <p:nvSpPr>
          <p:cNvPr id="10250" name="Rectangle 5"/>
          <p:cNvSpPr>
            <a:spLocks noChangeArrowheads="1"/>
          </p:cNvSpPr>
          <p:nvPr/>
        </p:nvSpPr>
        <p:spPr bwMode="auto">
          <a:xfrm>
            <a:off x="0" y="0"/>
            <a:ext cx="9144000" cy="457200"/>
          </a:xfrm>
          <a:prstGeom prst="rect">
            <a:avLst/>
          </a:prstGeom>
          <a:noFill/>
          <a:ln w="12700">
            <a:noFill/>
            <a:miter lim="800000"/>
            <a:headEnd/>
            <a:tailEnd/>
          </a:ln>
        </p:spPr>
        <p:txBody>
          <a:bodyPr wrap="none" anchor="ctr">
            <a:spAutoFit/>
          </a:bodyPr>
          <a:lstStyle/>
          <a:p>
            <a:endParaRPr lang="ru-RU"/>
          </a:p>
        </p:txBody>
      </p:sp>
      <p:sp>
        <p:nvSpPr>
          <p:cNvPr id="10251" name="Rectangle 6"/>
          <p:cNvSpPr>
            <a:spLocks noChangeArrowheads="1"/>
          </p:cNvSpPr>
          <p:nvPr/>
        </p:nvSpPr>
        <p:spPr bwMode="auto">
          <a:xfrm>
            <a:off x="0" y="2943225"/>
            <a:ext cx="9144000" cy="0"/>
          </a:xfrm>
          <a:prstGeom prst="rect">
            <a:avLst/>
          </a:prstGeom>
          <a:noFill/>
          <a:ln w="12700">
            <a:noFill/>
            <a:miter lim="800000"/>
            <a:headEnd/>
            <a:tailEnd/>
          </a:ln>
        </p:spPr>
        <p:txBody>
          <a:bodyPr wrap="none" anchor="ctr">
            <a:spAutoFit/>
          </a:bodyPr>
          <a:lstStyle/>
          <a:p>
            <a:pPr indent="227013" eaLnBrk="0" hangingPunct="0"/>
            <a:r>
              <a:rPr lang="ru-RU" sz="1300">
                <a:cs typeface="Times New Roman" pitchFamily="18" charset="0"/>
              </a:rPr>
              <a:t> </a:t>
            </a:r>
            <a:endParaRPr lang="ru-RU"/>
          </a:p>
        </p:txBody>
      </p:sp>
      <p:sp>
        <p:nvSpPr>
          <p:cNvPr id="10252" name="Rectangle 8"/>
          <p:cNvSpPr>
            <a:spLocks noChangeArrowheads="1"/>
          </p:cNvSpPr>
          <p:nvPr/>
        </p:nvSpPr>
        <p:spPr bwMode="auto">
          <a:xfrm>
            <a:off x="0" y="0"/>
            <a:ext cx="9144000" cy="0"/>
          </a:xfrm>
          <a:prstGeom prst="rect">
            <a:avLst/>
          </a:prstGeom>
          <a:noFill/>
          <a:ln w="12700">
            <a:noFill/>
            <a:miter lim="800000"/>
            <a:headEnd/>
            <a:tailEnd/>
          </a:ln>
        </p:spPr>
        <p:txBody>
          <a:bodyPr wrap="none" anchor="ctr">
            <a:spAutoFit/>
          </a:bodyPr>
          <a:lstStyle/>
          <a:p>
            <a:endParaRPr lang="ru-RU"/>
          </a:p>
        </p:txBody>
      </p:sp>
      <p:graphicFrame>
        <p:nvGraphicFramePr>
          <p:cNvPr id="10242" name="Object 7"/>
          <p:cNvGraphicFramePr>
            <a:graphicFrameLocks noChangeAspect="1"/>
          </p:cNvGraphicFramePr>
          <p:nvPr/>
        </p:nvGraphicFramePr>
        <p:xfrm>
          <a:off x="1939925" y="2560638"/>
          <a:ext cx="2249488" cy="538162"/>
        </p:xfrm>
        <a:graphic>
          <a:graphicData uri="http://schemas.openxmlformats.org/presentationml/2006/ole">
            <p:oleObj spid="_x0000_s152578" name="Формула" r:id="rId5" imgW="1371600" imgH="330120" progId="Equation.3">
              <p:embed/>
            </p:oleObj>
          </a:graphicData>
        </a:graphic>
      </p:graphicFrame>
      <p:cxnSp>
        <p:nvCxnSpPr>
          <p:cNvPr id="10253" name="Прямая со стрелкой 17"/>
          <p:cNvCxnSpPr>
            <a:cxnSpLocks noChangeShapeType="1"/>
          </p:cNvCxnSpPr>
          <p:nvPr/>
        </p:nvCxnSpPr>
        <p:spPr bwMode="auto">
          <a:xfrm rot="10800000" flipV="1">
            <a:off x="3221038" y="2249488"/>
            <a:ext cx="230187" cy="198437"/>
          </a:xfrm>
          <a:prstGeom prst="straightConnector1">
            <a:avLst/>
          </a:prstGeom>
          <a:noFill/>
          <a:ln w="28575" algn="ctr">
            <a:solidFill>
              <a:srgbClr val="FF0000"/>
            </a:solidFill>
            <a:round/>
            <a:headEnd/>
            <a:tailEnd type="arrow" w="med" len="med"/>
          </a:ln>
        </p:spPr>
      </p:cxnSp>
      <p:cxnSp>
        <p:nvCxnSpPr>
          <p:cNvPr id="10254" name="Прямая со стрелкой 19"/>
          <p:cNvCxnSpPr>
            <a:cxnSpLocks noChangeShapeType="1"/>
          </p:cNvCxnSpPr>
          <p:nvPr/>
        </p:nvCxnSpPr>
        <p:spPr bwMode="auto">
          <a:xfrm>
            <a:off x="2555776" y="3214687"/>
            <a:ext cx="1687612" cy="1690477"/>
          </a:xfrm>
          <a:prstGeom prst="straightConnector1">
            <a:avLst/>
          </a:prstGeom>
          <a:noFill/>
          <a:ln w="28575" algn="ctr">
            <a:solidFill>
              <a:srgbClr val="FF0000"/>
            </a:solidFill>
            <a:round/>
            <a:headEnd/>
            <a:tailEnd type="arrow" w="med" len="med"/>
          </a:ln>
        </p:spPr>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2742208" y="723900"/>
            <a:ext cx="355798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Рычажная передача</a:t>
            </a:r>
            <a:endParaRPr lang="ru-RU" sz="2400" dirty="0">
              <a:solidFill>
                <a:schemeClr val="accent2"/>
              </a:solidFill>
            </a:endParaRPr>
          </a:p>
        </p:txBody>
      </p:sp>
      <p:pic>
        <p:nvPicPr>
          <p:cNvPr id="153603" name="Picture 3"/>
          <p:cNvPicPr>
            <a:picLocks noChangeAspect="1" noChangeArrowheads="1"/>
          </p:cNvPicPr>
          <p:nvPr/>
        </p:nvPicPr>
        <p:blipFill>
          <a:blip r:embed="rId3" cstate="print"/>
          <a:srcRect/>
          <a:stretch>
            <a:fillRect/>
          </a:stretch>
        </p:blipFill>
        <p:spPr bwMode="auto">
          <a:xfrm>
            <a:off x="5226952" y="1951295"/>
            <a:ext cx="3467100" cy="3790950"/>
          </a:xfrm>
          <a:prstGeom prst="rect">
            <a:avLst/>
          </a:prstGeom>
          <a:noFill/>
          <a:ln w="9525">
            <a:noFill/>
            <a:miter lim="800000"/>
            <a:headEnd/>
            <a:tailEnd/>
          </a:ln>
        </p:spPr>
      </p:pic>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153604" name="Object 4"/>
          <p:cNvGraphicFramePr>
            <a:graphicFrameLocks noChangeAspect="1"/>
          </p:cNvGraphicFramePr>
          <p:nvPr/>
        </p:nvGraphicFramePr>
        <p:xfrm>
          <a:off x="874713" y="1746250"/>
          <a:ext cx="2513012" cy="411163"/>
        </p:xfrm>
        <a:graphic>
          <a:graphicData uri="http://schemas.openxmlformats.org/presentationml/2006/ole">
            <p:oleObj spid="_x0000_s153604" name="Формула" r:id="rId4" imgW="1269720" imgH="203040" progId="Equation.3">
              <p:embed/>
            </p:oleObj>
          </a:graphicData>
        </a:graphic>
      </p:graphicFrame>
      <p:graphicFrame>
        <p:nvGraphicFramePr>
          <p:cNvPr id="31" name="Object 7"/>
          <p:cNvGraphicFramePr>
            <a:graphicFrameLocks noChangeAspect="1"/>
          </p:cNvGraphicFramePr>
          <p:nvPr/>
        </p:nvGraphicFramePr>
        <p:xfrm>
          <a:off x="776088" y="2797186"/>
          <a:ext cx="136525" cy="174625"/>
        </p:xfrm>
        <a:graphic>
          <a:graphicData uri="http://schemas.openxmlformats.org/presentationml/2006/ole">
            <p:oleObj spid="_x0000_s153622" name="Формула" r:id="rId5" imgW="139579" imgH="177646" progId="Equation.3">
              <p:embed/>
            </p:oleObj>
          </a:graphicData>
        </a:graphic>
      </p:graphicFrame>
      <p:graphicFrame>
        <p:nvGraphicFramePr>
          <p:cNvPr id="32" name="Object 6"/>
          <p:cNvGraphicFramePr>
            <a:graphicFrameLocks noChangeAspect="1"/>
          </p:cNvGraphicFramePr>
          <p:nvPr/>
        </p:nvGraphicFramePr>
        <p:xfrm>
          <a:off x="766360" y="3020451"/>
          <a:ext cx="152400" cy="160338"/>
        </p:xfrm>
        <a:graphic>
          <a:graphicData uri="http://schemas.openxmlformats.org/presentationml/2006/ole">
            <p:oleObj spid="_x0000_s153623" name="Формула" r:id="rId6" imgW="152268" imgH="164957" progId="Equation.3">
              <p:embed/>
            </p:oleObj>
          </a:graphicData>
        </a:graphic>
      </p:graphicFrame>
      <p:graphicFrame>
        <p:nvGraphicFramePr>
          <p:cNvPr id="33" name="Object 5"/>
          <p:cNvGraphicFramePr>
            <a:graphicFrameLocks noChangeAspect="1"/>
          </p:cNvGraphicFramePr>
          <p:nvPr/>
        </p:nvGraphicFramePr>
        <p:xfrm>
          <a:off x="766360" y="3209973"/>
          <a:ext cx="152400" cy="174625"/>
        </p:xfrm>
        <a:graphic>
          <a:graphicData uri="http://schemas.openxmlformats.org/presentationml/2006/ole">
            <p:oleObj spid="_x0000_s153624" name="Формула" r:id="rId7" imgW="152202" imgH="177569" progId="Equation.3">
              <p:embed/>
            </p:oleObj>
          </a:graphicData>
        </a:graphic>
      </p:graphicFrame>
      <p:graphicFrame>
        <p:nvGraphicFramePr>
          <p:cNvPr id="34" name="Object 4"/>
          <p:cNvGraphicFramePr>
            <a:graphicFrameLocks noChangeAspect="1"/>
          </p:cNvGraphicFramePr>
          <p:nvPr/>
        </p:nvGraphicFramePr>
        <p:xfrm>
          <a:off x="766360" y="3384598"/>
          <a:ext cx="190500" cy="228600"/>
        </p:xfrm>
        <a:graphic>
          <a:graphicData uri="http://schemas.openxmlformats.org/presentationml/2006/ole">
            <p:oleObj spid="_x0000_s153625" name="Формула" r:id="rId8" imgW="190417" imgH="241195" progId="Equation.3">
              <p:embed/>
            </p:oleObj>
          </a:graphicData>
        </a:graphic>
      </p:graphicFrame>
      <p:graphicFrame>
        <p:nvGraphicFramePr>
          <p:cNvPr id="35" name="Object 3"/>
          <p:cNvGraphicFramePr>
            <a:graphicFrameLocks noChangeAspect="1"/>
          </p:cNvGraphicFramePr>
          <p:nvPr/>
        </p:nvGraphicFramePr>
        <p:xfrm>
          <a:off x="766360" y="3613198"/>
          <a:ext cx="228600" cy="228600"/>
        </p:xfrm>
        <a:graphic>
          <a:graphicData uri="http://schemas.openxmlformats.org/presentationml/2006/ole">
            <p:oleObj spid="_x0000_s153626" name="Формула" r:id="rId9" imgW="241195" imgH="241195" progId="Equation.3">
              <p:embed/>
            </p:oleObj>
          </a:graphicData>
        </a:graphic>
      </p:graphicFrame>
      <p:sp>
        <p:nvSpPr>
          <p:cNvPr id="36" name="Rectangle 8"/>
          <p:cNvSpPr>
            <a:spLocks noChangeArrowheads="1"/>
          </p:cNvSpPr>
          <p:nvPr/>
        </p:nvSpPr>
        <p:spPr bwMode="auto">
          <a:xfrm>
            <a:off x="483316" y="2304743"/>
            <a:ext cx="4198265"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endPar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227013" algn="just" defTabSz="914400" rtl="0" eaLnBrk="1" fontAlgn="base" latinLnBrk="0" hangingPunct="1">
              <a:lnSpc>
                <a:spcPct val="100000"/>
              </a:lnSpc>
              <a:spcBef>
                <a:spcPct val="0"/>
              </a:spcBef>
              <a:spcAft>
                <a:spcPct val="0"/>
              </a:spcAft>
              <a:buClrTx/>
              <a:buSzTx/>
              <a:buFontTx/>
              <a:buNone/>
              <a:tabLst/>
            </a:pPr>
            <a:r>
              <a:rPr kumimoji="0" lang="en-US" sz="1300" b="0" i="1"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i</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передаточное число рычажной передачи;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7" name="Rectangle 9"/>
          <p:cNvSpPr>
            <a:spLocks noChangeArrowheads="1"/>
          </p:cNvSpPr>
          <p:nvPr/>
        </p:nvSpPr>
        <p:spPr bwMode="auto">
          <a:xfrm>
            <a:off x="776088" y="2716426"/>
            <a:ext cx="2687216" cy="292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к.п.д. рычажной передачи;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8" name="Rectangle 10"/>
          <p:cNvSpPr>
            <a:spLocks noChangeArrowheads="1"/>
          </p:cNvSpPr>
          <p:nvPr/>
        </p:nvSpPr>
        <p:spPr bwMode="auto">
          <a:xfrm>
            <a:off x="766360" y="2929963"/>
            <a:ext cx="4896036" cy="292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давление в тормозном цилиндре, Па;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9" name="Rectangle 11"/>
          <p:cNvSpPr>
            <a:spLocks noChangeArrowheads="1"/>
          </p:cNvSpPr>
          <p:nvPr/>
        </p:nvSpPr>
        <p:spPr bwMode="auto">
          <a:xfrm>
            <a:off x="766360" y="3115069"/>
            <a:ext cx="4896036" cy="292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площадь поршня тормозного цилиндра, м</a:t>
            </a:r>
            <a:r>
              <a:rPr kumimoji="0" lang="ru-RU" sz="1300" b="0" i="0"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2</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 name="Rectangle 12"/>
          <p:cNvSpPr>
            <a:spLocks noChangeArrowheads="1"/>
          </p:cNvSpPr>
          <p:nvPr/>
        </p:nvSpPr>
        <p:spPr bwMode="auto">
          <a:xfrm>
            <a:off x="766360" y="3343669"/>
            <a:ext cx="2915816" cy="2923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к.п.д. тормозного цилиндра;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1" name="Rectangle 13"/>
          <p:cNvSpPr>
            <a:spLocks noChangeArrowheads="1"/>
          </p:cNvSpPr>
          <p:nvPr/>
        </p:nvSpPr>
        <p:spPr bwMode="auto">
          <a:xfrm>
            <a:off x="686798" y="3577689"/>
            <a:ext cx="3905493" cy="49244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27013" algn="just" defTabSz="914400" rtl="0" eaLnBrk="1" fontAlgn="base" latinLnBrk="0" hangingPunct="1">
              <a:lnSpc>
                <a:spcPct val="100000"/>
              </a:lnSpc>
              <a:spcBef>
                <a:spcPct val="0"/>
              </a:spcBef>
              <a:spcAft>
                <a:spcPct val="0"/>
              </a:spcAft>
              <a:buClrTx/>
              <a:buSzTx/>
              <a:buFontTx/>
              <a:buNone/>
              <a:tabLst/>
            </a:pP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усилие отпускной пружины, Н; </a:t>
            </a:r>
          </a:p>
          <a:p>
            <a:pPr marR="0" lvl="0" algn="just" defTabSz="914400" rtl="0" eaLnBrk="1" fontAlgn="base" latinLnBrk="0" hangingPunct="1">
              <a:lnSpc>
                <a:spcPct val="100000"/>
              </a:lnSpc>
              <a:spcBef>
                <a:spcPct val="0"/>
              </a:spcBef>
              <a:spcAft>
                <a:spcPct val="0"/>
              </a:spcAft>
              <a:buClrTx/>
              <a:buSzTx/>
              <a:buFontTx/>
              <a:buNone/>
              <a:tabLst/>
            </a:pPr>
            <a:r>
              <a:rPr kumimoji="0" lang="en-US" sz="13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a:t>
            </a:r>
            <a:r>
              <a:rPr kumimoji="0" lang="ru-RU" sz="1300" b="0" i="1" u="none" strike="noStrike" cap="none" normalizeH="0" baseline="-30000" dirty="0" smtClean="0">
                <a:ln>
                  <a:noFill/>
                </a:ln>
                <a:solidFill>
                  <a:schemeClr val="tx1"/>
                </a:solidFill>
                <a:effectLst/>
                <a:latin typeface="Arial" pitchFamily="34" charset="0"/>
                <a:ea typeface="Times New Roman" pitchFamily="18" charset="0"/>
                <a:cs typeface="Arial" pitchFamily="34" charset="0"/>
              </a:rPr>
              <a:t>к </a:t>
            </a:r>
            <a:r>
              <a:rPr kumimoji="0" lang="ru-RU" sz="13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количество тормозных колодок на экипаже</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2742208" y="609799"/>
            <a:ext cx="355798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Индикаторная диаграмма</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83304" name="Picture 8"/>
          <p:cNvPicPr>
            <a:picLocks noChangeAspect="1" noChangeArrowheads="1"/>
          </p:cNvPicPr>
          <p:nvPr/>
        </p:nvPicPr>
        <p:blipFill>
          <a:blip r:embed="rId3" cstate="print"/>
          <a:srcRect/>
          <a:stretch>
            <a:fillRect/>
          </a:stretch>
        </p:blipFill>
        <p:spPr bwMode="auto">
          <a:xfrm>
            <a:off x="447080" y="2944309"/>
            <a:ext cx="2619970" cy="1583498"/>
          </a:xfrm>
          <a:prstGeom prst="rect">
            <a:avLst/>
          </a:prstGeom>
          <a:noFill/>
          <a:ln w="9525">
            <a:noFill/>
            <a:miter lim="800000"/>
            <a:headEnd/>
            <a:tailEnd/>
          </a:ln>
        </p:spPr>
      </p:pic>
      <p:pic>
        <p:nvPicPr>
          <p:cNvPr id="183306" name="Picture 10"/>
          <p:cNvPicPr>
            <a:picLocks noChangeAspect="1" noChangeArrowheads="1"/>
          </p:cNvPicPr>
          <p:nvPr/>
        </p:nvPicPr>
        <p:blipFill>
          <a:blip r:embed="rId4" cstate="print"/>
          <a:srcRect/>
          <a:stretch>
            <a:fillRect/>
          </a:stretch>
        </p:blipFill>
        <p:spPr bwMode="auto">
          <a:xfrm>
            <a:off x="3956983" y="2538413"/>
            <a:ext cx="4686418" cy="3124279"/>
          </a:xfrm>
          <a:prstGeom prst="rect">
            <a:avLst/>
          </a:prstGeom>
          <a:noFill/>
          <a:ln w="9525">
            <a:noFill/>
            <a:miter lim="800000"/>
            <a:headEnd/>
            <a:tailEnd/>
          </a:ln>
        </p:spPr>
      </p:pic>
      <p:cxnSp>
        <p:nvCxnSpPr>
          <p:cNvPr id="23" name="Прямая со стрелкой 19"/>
          <p:cNvCxnSpPr>
            <a:cxnSpLocks noChangeShapeType="1"/>
          </p:cNvCxnSpPr>
          <p:nvPr/>
        </p:nvCxnSpPr>
        <p:spPr bwMode="auto">
          <a:xfrm flipV="1">
            <a:off x="2892796" y="3474517"/>
            <a:ext cx="1427176" cy="559269"/>
          </a:xfrm>
          <a:prstGeom prst="straightConnector1">
            <a:avLst/>
          </a:prstGeom>
          <a:noFill/>
          <a:ln w="28575" algn="ctr">
            <a:solidFill>
              <a:srgbClr val="FF0000"/>
            </a:solidFill>
            <a:round/>
            <a:headEnd/>
            <a:tailEnd type="arrow" w="med" len="med"/>
          </a:ln>
        </p:spPr>
      </p:cxnSp>
      <p:sp>
        <p:nvSpPr>
          <p:cNvPr id="25" name="Rectangle 6"/>
          <p:cNvSpPr>
            <a:spLocks noChangeArrowheads="1"/>
          </p:cNvSpPr>
          <p:nvPr/>
        </p:nvSpPr>
        <p:spPr bwMode="auto">
          <a:xfrm>
            <a:off x="3220535" y="1304764"/>
            <a:ext cx="2198873" cy="1046163"/>
          </a:xfrm>
          <a:prstGeom prst="rect">
            <a:avLst/>
          </a:prstGeom>
          <a:noFill/>
          <a:ln w="9525">
            <a:noFill/>
            <a:miter lim="800000"/>
            <a:headEnd/>
            <a:tailEnd/>
          </a:ln>
        </p:spPr>
        <p:txBody>
          <a:bodyPr anchor="ctr"/>
          <a:lstStyle/>
          <a:p>
            <a:pPr algn="l">
              <a:buFont typeface="Arial" charset="0"/>
              <a:buChar char="•"/>
            </a:pPr>
            <a:r>
              <a:rPr lang="ru-RU" sz="1800" dirty="0" smtClean="0">
                <a:latin typeface="Arial" charset="0"/>
              </a:rPr>
              <a:t> ИД торможения</a:t>
            </a:r>
          </a:p>
          <a:p>
            <a:pPr algn="l">
              <a:lnSpc>
                <a:spcPct val="150000"/>
              </a:lnSpc>
              <a:buFont typeface="Arial" charset="0"/>
              <a:buChar char="•"/>
            </a:pPr>
            <a:r>
              <a:rPr lang="ru-RU" sz="1800" dirty="0" smtClean="0">
                <a:latin typeface="Arial" charset="0"/>
              </a:rPr>
              <a:t> ИД отпуска</a:t>
            </a:r>
            <a:endParaRPr lang="ru-RU" sz="1800" dirty="0">
              <a:latin typeface="Arial" charset="0"/>
            </a:endParaRPr>
          </a:p>
          <a:p>
            <a:pPr algn="l"/>
            <a:endParaRPr lang="ru-RU" sz="1800" dirty="0">
              <a:latin typeface="Arial" charset="0"/>
            </a:endParaRPr>
          </a:p>
        </p:txBody>
      </p:sp>
      <p:cxnSp>
        <p:nvCxnSpPr>
          <p:cNvPr id="26" name="Прямая со стрелкой 19"/>
          <p:cNvCxnSpPr>
            <a:cxnSpLocks noChangeShapeType="1"/>
          </p:cNvCxnSpPr>
          <p:nvPr/>
        </p:nvCxnSpPr>
        <p:spPr bwMode="auto">
          <a:xfrm flipH="1">
            <a:off x="1367644" y="1628800"/>
            <a:ext cx="1852891" cy="1315509"/>
          </a:xfrm>
          <a:prstGeom prst="straightConnector1">
            <a:avLst/>
          </a:prstGeom>
          <a:noFill/>
          <a:ln w="28575" algn="ctr">
            <a:solidFill>
              <a:srgbClr val="FF0000"/>
            </a:solidFill>
            <a:round/>
            <a:headEnd/>
            <a:tailEnd type="arrow" w="med" len="med"/>
          </a:ln>
        </p:spPr>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ru-RU" sz="1800" dirty="0" smtClean="0"/>
              <a:t>Упрощенная модель тормозной системы</a:t>
            </a:r>
          </a:p>
        </p:txBody>
      </p:sp>
      <p:sp>
        <p:nvSpPr>
          <p:cNvPr id="11268" name="Rectangle 4"/>
          <p:cNvSpPr>
            <a:spLocks noChangeArrowheads="1"/>
          </p:cNvSpPr>
          <p:nvPr/>
        </p:nvSpPr>
        <p:spPr bwMode="auto">
          <a:xfrm>
            <a:off x="3589338" y="2538413"/>
            <a:ext cx="9144000" cy="0"/>
          </a:xfrm>
          <a:prstGeom prst="rect">
            <a:avLst/>
          </a:prstGeom>
          <a:noFill/>
          <a:ln w="9525">
            <a:noFill/>
            <a:miter lim="800000"/>
            <a:headEnd/>
            <a:tailEnd/>
          </a:ln>
        </p:spPr>
        <p:txBody>
          <a:bodyPr lIns="0" tIns="46800" rIns="0">
            <a:spAutoFit/>
          </a:bodyPr>
          <a:lstStyle/>
          <a:p>
            <a:endParaRPr lang="ru-RU"/>
          </a:p>
        </p:txBody>
      </p:sp>
      <p:sp>
        <p:nvSpPr>
          <p:cNvPr id="11269" name="Rectangle 7"/>
          <p:cNvSpPr>
            <a:spLocks noChangeArrowheads="1"/>
          </p:cNvSpPr>
          <p:nvPr/>
        </p:nvSpPr>
        <p:spPr bwMode="auto">
          <a:xfrm>
            <a:off x="3067050" y="2157413"/>
            <a:ext cx="9144000" cy="0"/>
          </a:xfrm>
          <a:prstGeom prst="rect">
            <a:avLst/>
          </a:prstGeom>
          <a:noFill/>
          <a:ln w="9525">
            <a:noFill/>
            <a:miter lim="800000"/>
            <a:headEnd/>
            <a:tailEnd/>
          </a:ln>
        </p:spPr>
        <p:txBody>
          <a:bodyPr lIns="0" tIns="46800" rIns="0">
            <a:spAutoFit/>
          </a:bodyPr>
          <a:lstStyle/>
          <a:p>
            <a:endParaRPr lang="ru-RU"/>
          </a:p>
        </p:txBody>
      </p:sp>
      <p:sp>
        <p:nvSpPr>
          <p:cNvPr id="11271" name="Text Box 10"/>
          <p:cNvSpPr txBox="1">
            <a:spLocks noChangeArrowheads="1"/>
          </p:cNvSpPr>
          <p:nvPr/>
        </p:nvSpPr>
        <p:spPr bwMode="auto">
          <a:xfrm>
            <a:off x="1302048" y="609799"/>
            <a:ext cx="6438304" cy="461665"/>
          </a:xfrm>
          <a:prstGeom prst="rect">
            <a:avLst/>
          </a:prstGeom>
          <a:solidFill>
            <a:srgbClr val="CCECFF"/>
          </a:solidFill>
          <a:ln w="12700">
            <a:noFill/>
            <a:miter lim="800000"/>
            <a:headEnd/>
            <a:tailEnd/>
          </a:ln>
        </p:spPr>
        <p:txBody>
          <a:bodyPr wrap="square">
            <a:spAutoFit/>
          </a:bodyPr>
          <a:lstStyle/>
          <a:p>
            <a:pPr>
              <a:spcBef>
                <a:spcPct val="50000"/>
              </a:spcBef>
            </a:pPr>
            <a:r>
              <a:rPr lang="ru-RU" sz="2400" dirty="0" smtClean="0">
                <a:solidFill>
                  <a:schemeClr val="accent2"/>
                </a:solidFill>
              </a:rPr>
              <a:t>Формирование тормозной системы поезда</a:t>
            </a:r>
            <a:endParaRPr lang="ru-RU" sz="2400" dirty="0">
              <a:solidFill>
                <a:schemeClr val="accent2"/>
              </a:solidFill>
            </a:endParaRPr>
          </a:p>
        </p:txBody>
      </p:sp>
      <p:sp>
        <p:nvSpPr>
          <p:cNvPr id="153605"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184323" name="Picture 3"/>
          <p:cNvPicPr>
            <a:picLocks noChangeAspect="1" noChangeArrowheads="1"/>
          </p:cNvPicPr>
          <p:nvPr/>
        </p:nvPicPr>
        <p:blipFill>
          <a:blip r:embed="rId3" cstate="print"/>
          <a:srcRect/>
          <a:stretch>
            <a:fillRect/>
          </a:stretch>
        </p:blipFill>
        <p:spPr bwMode="auto">
          <a:xfrm>
            <a:off x="1510769" y="1115859"/>
            <a:ext cx="6229583" cy="538839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30428</TotalTime>
  <Words>770</Words>
  <Application>Microsoft Office PowerPoint</Application>
  <PresentationFormat>Экран (4:3)</PresentationFormat>
  <Paragraphs>227</Paragraphs>
  <Slides>26</Slides>
  <Notes>22</Notes>
  <HiddenSlides>0</HiddenSlides>
  <MMClips>0</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3</vt:i4>
      </vt:variant>
      <vt:variant>
        <vt:lpstr>Заголовки слайдов</vt:lpstr>
      </vt:variant>
      <vt:variant>
        <vt:i4>26</vt:i4>
      </vt:variant>
    </vt:vector>
  </HeadingPairs>
  <TitlesOfParts>
    <vt:vector size="35" baseType="lpstr">
      <vt:lpstr>Arial</vt:lpstr>
      <vt:lpstr>Times New Roman</vt:lpstr>
      <vt:lpstr>宋体</vt:lpstr>
      <vt:lpstr>Calibri</vt:lpstr>
      <vt:lpstr>Wingdings</vt:lpstr>
      <vt:lpstr>Default Design</vt:lpstr>
      <vt:lpstr>Формула</vt:lpstr>
      <vt:lpstr>Picture</vt:lpstr>
      <vt:lpstr>Microsoft Equation 3.0</vt:lpstr>
      <vt:lpstr>Слайд 1</vt:lpstr>
      <vt:lpstr>Виды торможения</vt:lpstr>
      <vt:lpstr>Электродинамический тормоз</vt:lpstr>
      <vt:lpstr>Модели тормозных систем в ПК УМ</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Упрощенная модель тормозной системы</vt:lpstr>
      <vt:lpstr>Пневматическая модель тормозной системы</vt:lpstr>
      <vt:lpstr>Система уравнений газовой динамики</vt:lpstr>
      <vt:lpstr>Модель тормозной магистрали (Cantone et al.)</vt:lpstr>
      <vt:lpstr>Модель тормозной магистрали</vt:lpstr>
      <vt:lpstr>Пример моделирования: электровоз + 30 вагонов</vt:lpstr>
      <vt:lpstr>Сравнение с экспериментом</vt:lpstr>
      <vt:lpstr>Сравнение с экспериментом</vt:lpstr>
      <vt:lpstr>Сравнение с экспериментом</vt:lpstr>
      <vt:lpstr>Сравнение с экспериментом (регулировочное торможение)</vt:lpstr>
      <vt:lpstr>Пневматическая модель</vt:lpstr>
      <vt:lpstr>Спасибо!</vt:lpstr>
    </vt:vector>
  </TitlesOfParts>
  <Company>BSTU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Well</cp:lastModifiedBy>
  <cp:revision>1455</cp:revision>
  <dcterms:created xsi:type="dcterms:W3CDTF">2001-08-16T15:43:38Z</dcterms:created>
  <dcterms:modified xsi:type="dcterms:W3CDTF">2014-04-08T16:51:54Z</dcterms:modified>
</cp:coreProperties>
</file>